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8" r:id="rId7"/>
    <p:sldId id="264" r:id="rId8"/>
    <p:sldId id="265" r:id="rId9"/>
    <p:sldId id="266" r:id="rId10"/>
    <p:sldId id="261" r:id="rId11"/>
    <p:sldId id="270" r:id="rId12"/>
    <p:sldId id="269" r:id="rId13"/>
    <p:sldId id="271" r:id="rId14"/>
    <p:sldId id="262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07.12.2024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514322" cy="2209800"/>
          </a:xfrm>
        </p:spPr>
        <p:txBody>
          <a:bodyPr>
            <a:noAutofit/>
          </a:bodyPr>
          <a:lstStyle/>
          <a:p>
            <a:r>
              <a:rPr lang="cs-CZ" sz="4300" b="1" dirty="0">
                <a:latin typeface="Book Antiqua" panose="02040602050305030304" pitchFamily="18" charset="0"/>
              </a:rPr>
              <a:t>Punské války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Krize římské republiky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Triumvirát, G. J. Caesar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9" name="Podnadpis 2"/>
          <p:cNvSpPr>
            <a:spLocks noGrp="1"/>
          </p:cNvSpPr>
          <p:nvPr>
            <p:ph type="subTitle" idx="1"/>
          </p:nvPr>
        </p:nvSpPr>
        <p:spPr>
          <a:xfrm>
            <a:off x="2283534" y="5025717"/>
            <a:ext cx="6560234" cy="1752600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V1D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22 </a:t>
            </a:r>
            <a:r>
              <a:rPr lang="cs-CZ" sz="4800" dirty="0">
                <a:latin typeface="Book Antiqua" panose="02040602050305030304" pitchFamily="18" charset="0"/>
              </a:rPr>
              <a:t>- </a:t>
            </a:r>
            <a:r>
              <a:rPr lang="cs-CZ" sz="4800" dirty="0" smtClean="0">
                <a:latin typeface="Book Antiqua" panose="02040602050305030304" pitchFamily="18" charset="0"/>
              </a:rPr>
              <a:t>24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10" name="Šipka dolů 9">
            <a:hlinkClick r:id="rId2" action="ppaction://hlinksldjump"/>
          </p:cNvPr>
          <p:cNvSpPr/>
          <p:nvPr/>
        </p:nvSpPr>
        <p:spPr>
          <a:xfrm>
            <a:off x="3059832" y="4470788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23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Šipka dolů 10">
            <a:hlinkClick r:id="rId3" action="ppaction://hlinksldjump"/>
          </p:cNvPr>
          <p:cNvSpPr/>
          <p:nvPr/>
        </p:nvSpPr>
        <p:spPr>
          <a:xfrm>
            <a:off x="899592" y="2859464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22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03656" y="5181982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Otroctví za římské republiky</a:t>
            </a:r>
          </a:p>
          <a:p>
            <a:r>
              <a:rPr lang="cs-CZ" dirty="0"/>
              <a:t>→ </a:t>
            </a:r>
            <a:r>
              <a:rPr lang="cs-CZ" dirty="0" err="1" smtClean="0"/>
              <a:t>Populáři</a:t>
            </a:r>
            <a:r>
              <a:rPr lang="cs-CZ" dirty="0" smtClean="0"/>
              <a:t> </a:t>
            </a:r>
            <a:r>
              <a:rPr lang="cs-CZ" dirty="0"/>
              <a:t>vs. optimáti</a:t>
            </a:r>
          </a:p>
          <a:p>
            <a:r>
              <a:rPr lang="cs-CZ" dirty="0" smtClean="0"/>
              <a:t>→ </a:t>
            </a:r>
            <a:r>
              <a:rPr lang="cs-CZ" dirty="0"/>
              <a:t>Bratři </a:t>
            </a:r>
            <a:r>
              <a:rPr lang="cs-CZ" dirty="0" err="1" smtClean="0"/>
              <a:t>Gracchové</a:t>
            </a:r>
            <a:endParaRPr lang="cs-CZ" dirty="0"/>
          </a:p>
        </p:txBody>
      </p:sp>
      <p:sp>
        <p:nvSpPr>
          <p:cNvPr id="13" name="Šipka dolů 12">
            <a:hlinkClick r:id="rId2" action="ppaction://hlinksldjump"/>
          </p:cNvPr>
          <p:cNvSpPr/>
          <p:nvPr/>
        </p:nvSpPr>
        <p:spPr>
          <a:xfrm>
            <a:off x="5364088" y="3344105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24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788024" y="3988063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</a:t>
            </a:r>
            <a:r>
              <a:rPr lang="cs-CZ" dirty="0" err="1"/>
              <a:t>Asterix</a:t>
            </a:r>
            <a:r>
              <a:rPr lang="cs-CZ" dirty="0"/>
              <a:t> a </a:t>
            </a:r>
            <a:r>
              <a:rPr lang="cs-CZ" dirty="0" err="1"/>
              <a:t>Obelix</a:t>
            </a:r>
            <a:r>
              <a:rPr lang="cs-CZ" dirty="0"/>
              <a:t> vs. </a:t>
            </a:r>
            <a:r>
              <a:rPr lang="cs-CZ" dirty="0" smtClean="0"/>
              <a:t>historická </a:t>
            </a:r>
            <a:r>
              <a:rPr lang="cs-CZ" dirty="0"/>
              <a:t>realita</a:t>
            </a:r>
          </a:p>
          <a:p>
            <a:r>
              <a:rPr lang="cs-CZ" dirty="0"/>
              <a:t>→ </a:t>
            </a:r>
            <a:r>
              <a:rPr lang="cs-CZ" dirty="0" smtClean="0"/>
              <a:t>1</a:t>
            </a:r>
            <a:r>
              <a:rPr lang="cs-CZ" dirty="0"/>
              <a:t>. triumvirát</a:t>
            </a:r>
          </a:p>
          <a:p>
            <a:r>
              <a:rPr lang="cs-CZ" dirty="0"/>
              <a:t>→ </a:t>
            </a:r>
            <a:r>
              <a:rPr lang="cs-CZ" dirty="0" smtClean="0"/>
              <a:t>Zavraždění </a:t>
            </a:r>
            <a:r>
              <a:rPr lang="cs-CZ" dirty="0"/>
              <a:t>G. I. </a:t>
            </a:r>
            <a:r>
              <a:rPr lang="cs-CZ" dirty="0" smtClean="0"/>
              <a:t>Caesara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-145919" y="3766091"/>
            <a:ext cx="4082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latin typeface="Book Antiqua" panose="02040602050305030304" pitchFamily="18" charset="0"/>
              </a:defRPr>
            </a:lvl1pPr>
          </a:lstStyle>
          <a:p>
            <a:r>
              <a:rPr lang="cs-CZ" dirty="0"/>
              <a:t>→ Hannibal ante </a:t>
            </a:r>
            <a:r>
              <a:rPr lang="cs-CZ" dirty="0" err="1"/>
              <a:t>portas</a:t>
            </a:r>
            <a:endParaRPr lang="cs-CZ" dirty="0"/>
          </a:p>
          <a:p>
            <a:r>
              <a:rPr lang="cs-CZ" dirty="0"/>
              <a:t>→ </a:t>
            </a:r>
            <a:r>
              <a:rPr lang="cs-CZ" dirty="0" smtClean="0"/>
              <a:t>Senátor </a:t>
            </a:r>
            <a:r>
              <a:rPr lang="cs-CZ" dirty="0" err="1"/>
              <a:t>Cato</a:t>
            </a:r>
            <a:endParaRPr lang="cs-CZ" dirty="0"/>
          </a:p>
          <a:p>
            <a:r>
              <a:rPr lang="cs-CZ" dirty="0"/>
              <a:t>→ </a:t>
            </a:r>
            <a:r>
              <a:rPr lang="cs-CZ" dirty="0" smtClean="0"/>
              <a:t>Poslední </a:t>
            </a:r>
            <a:r>
              <a:rPr lang="cs-CZ" dirty="0"/>
              <a:t>dny </a:t>
            </a:r>
            <a:r>
              <a:rPr lang="cs-CZ" dirty="0" smtClean="0"/>
              <a:t>Kartága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Pokusy o řešení krize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79512" y="1078170"/>
            <a:ext cx="3528392" cy="6658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řešení se pokusili prosadit bratři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Gracchové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600950" y="2267682"/>
            <a:ext cx="2291530" cy="7778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nejvýznamnější pozemkový zákon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856215" y="5502472"/>
            <a:ext cx="2025038" cy="825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reformách se nepokračuje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117764" y="5568911"/>
            <a:ext cx="1748973" cy="692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oba bratři zavražděni</a:t>
            </a:r>
          </a:p>
        </p:txBody>
      </p:sp>
      <p:sp>
        <p:nvSpPr>
          <p:cNvPr id="22" name="Jednoduché závorky 21"/>
          <p:cNvSpPr/>
          <p:nvPr/>
        </p:nvSpPr>
        <p:spPr>
          <a:xfrm>
            <a:off x="6486081" y="3203323"/>
            <a:ext cx="2575676" cy="101981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maximální výměra pozemku vlastněná soukromníkem</a:t>
            </a:r>
          </a:p>
        </p:txBody>
      </p:sp>
      <p:sp>
        <p:nvSpPr>
          <p:cNvPr id="8" name="Jednoduché závorky 7">
            <a:extLst>
              <a:ext uri="{FF2B5EF4-FFF2-40B4-BE49-F238E27FC236}">
                <a16:creationId xmlns:a16="http://schemas.microsoft.com/office/drawing/2014/main" id="{85A7DAA4-1FFE-F84D-F4FA-5AD4E8096B20}"/>
              </a:ext>
            </a:extLst>
          </p:cNvPr>
          <p:cNvSpPr/>
          <p:nvPr/>
        </p:nvSpPr>
        <p:spPr>
          <a:xfrm>
            <a:off x="478861" y="1753652"/>
            <a:ext cx="2929693" cy="56213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oba postupně tribunové</a:t>
            </a:r>
          </a:p>
        </p:txBody>
      </p:sp>
      <p:sp>
        <p:nvSpPr>
          <p:cNvPr id="13" name="Šipka doprava 2">
            <a:extLst>
              <a:ext uri="{FF2B5EF4-FFF2-40B4-BE49-F238E27FC236}">
                <a16:creationId xmlns:a16="http://schemas.microsoft.com/office/drawing/2014/main" id="{D12E393E-D8B2-9D37-60D0-CB6BC4239D26}"/>
              </a:ext>
            </a:extLst>
          </p:cNvPr>
          <p:cNvSpPr/>
          <p:nvPr/>
        </p:nvSpPr>
        <p:spPr>
          <a:xfrm>
            <a:off x="3909097" y="1148477"/>
            <a:ext cx="576064" cy="5252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821902D-89F5-C4CC-57E2-C522F73CB80C}"/>
              </a:ext>
            </a:extLst>
          </p:cNvPr>
          <p:cNvSpPr/>
          <p:nvPr/>
        </p:nvSpPr>
        <p:spPr>
          <a:xfrm>
            <a:off x="4609506" y="1130866"/>
            <a:ext cx="2842814" cy="613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několik zákonů ve prospěch bezzemků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425247B-0D43-4564-44D1-F641D599E80D}"/>
              </a:ext>
            </a:extLst>
          </p:cNvPr>
          <p:cNvCxnSpPr>
            <a:cxnSpLocks/>
          </p:cNvCxnSpPr>
          <p:nvPr/>
        </p:nvCxnSpPr>
        <p:spPr>
          <a:xfrm>
            <a:off x="7236296" y="1513274"/>
            <a:ext cx="0" cy="635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Jednoduché závorky 24">
            <a:extLst>
              <a:ext uri="{FF2B5EF4-FFF2-40B4-BE49-F238E27FC236}">
                <a16:creationId xmlns:a16="http://schemas.microsoft.com/office/drawing/2014/main" id="{2AF38680-6779-2602-3E88-1DA09E027546}"/>
              </a:ext>
            </a:extLst>
          </p:cNvPr>
          <p:cNvSpPr/>
          <p:nvPr/>
        </p:nvSpPr>
        <p:spPr>
          <a:xfrm>
            <a:off x="6576505" y="4366392"/>
            <a:ext cx="2465465" cy="101981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co bylo nad, „zabaveno“ a rozdáno bezzemkům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2CC625B-FF89-3E2F-4986-41653967CD89}"/>
              </a:ext>
            </a:extLst>
          </p:cNvPr>
          <p:cNvSpPr/>
          <p:nvPr/>
        </p:nvSpPr>
        <p:spPr>
          <a:xfrm>
            <a:off x="6798560" y="5608411"/>
            <a:ext cx="2021354" cy="613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odpor bohatých velkostatkářů</a:t>
            </a:r>
          </a:p>
        </p:txBody>
      </p:sp>
      <p:sp>
        <p:nvSpPr>
          <p:cNvPr id="27" name="Šipka doprava 2">
            <a:extLst>
              <a:ext uri="{FF2B5EF4-FFF2-40B4-BE49-F238E27FC236}">
                <a16:creationId xmlns:a16="http://schemas.microsoft.com/office/drawing/2014/main" id="{202D2FC5-010E-8554-54E2-0F942DDA712B}"/>
              </a:ext>
            </a:extLst>
          </p:cNvPr>
          <p:cNvSpPr/>
          <p:nvPr/>
        </p:nvSpPr>
        <p:spPr>
          <a:xfrm rot="10800000">
            <a:off x="6051760" y="5628335"/>
            <a:ext cx="576064" cy="5252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3" name="Obrázek 2" descr="Obsah obrázku Lidská tvář, oblečení, osoba, muž&#10;&#10;Popis byl vytvořen automaticky">
            <a:extLst>
              <a:ext uri="{FF2B5EF4-FFF2-40B4-BE49-F238E27FC236}">
                <a16:creationId xmlns:a16="http://schemas.microsoft.com/office/drawing/2014/main" id="{40A3721E-9A87-4995-E84E-3D15BE93F2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1" y="2360495"/>
            <a:ext cx="3472123" cy="3018076"/>
          </a:xfrm>
          <a:prstGeom prst="rect">
            <a:avLst/>
          </a:prstGeom>
        </p:spPr>
      </p:pic>
      <p:pic>
        <p:nvPicPr>
          <p:cNvPr id="10" name="Obrázek 9" descr="Obsah obrázku obraz, rám obrazu, muzeum, umění&#10;&#10;Popis byl vytvořen automaticky">
            <a:extLst>
              <a:ext uri="{FF2B5EF4-FFF2-40B4-BE49-F238E27FC236}">
                <a16:creationId xmlns:a16="http://schemas.microsoft.com/office/drawing/2014/main" id="{73B149B5-3592-F4C8-5C78-D9CAEE75E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9" y="1814505"/>
            <a:ext cx="5173588" cy="35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22" grpId="0" animBg="1"/>
      <p:bldP spid="8" grpId="0" animBg="1"/>
      <p:bldP spid="13" grpId="0" animBg="1"/>
      <p:bldP spid="19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Obsah obrázku text, Lidská tvář, čelist, Čelo&#10;&#10;Popis byl vytvořen automaticky">
            <a:extLst>
              <a:ext uri="{FF2B5EF4-FFF2-40B4-BE49-F238E27FC236}">
                <a16:creationId xmlns:a16="http://schemas.microsoft.com/office/drawing/2014/main" id="{4B977F71-3E20-CB07-FF05-F2FF58BE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03" y="4453193"/>
            <a:ext cx="3417903" cy="1708952"/>
          </a:xfrm>
          <a:prstGeom prst="rect">
            <a:avLst/>
          </a:prstGeom>
        </p:spPr>
      </p:pic>
      <p:pic>
        <p:nvPicPr>
          <p:cNvPr id="17" name="Obrázek 16" descr="Obsah obrázku text, Písmo, kniha, rukopis&#10;&#10;Popis byl vytvořen automaticky">
            <a:extLst>
              <a:ext uri="{FF2B5EF4-FFF2-40B4-BE49-F238E27FC236}">
                <a16:creationId xmlns:a16="http://schemas.microsoft.com/office/drawing/2014/main" id="{ED0B6BA0-3566-FD9C-114D-467738B04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86" y="1930311"/>
            <a:ext cx="3133286" cy="208885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1" name="Obrázek 10" descr="Obsah obrázku kresba, ilustrace, Humor, Kreslený film&#10;&#10;Popis byl vytvořen automaticky">
            <a:extLst>
              <a:ext uri="{FF2B5EF4-FFF2-40B4-BE49-F238E27FC236}">
                <a16:creationId xmlns:a16="http://schemas.microsoft.com/office/drawing/2014/main" id="{BB413F25-8A30-EBEA-F657-988D8D1E4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5" y="3857850"/>
            <a:ext cx="2748715" cy="274871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0" name="Šipka: ohnutá nahoru 29">
            <a:extLst>
              <a:ext uri="{FF2B5EF4-FFF2-40B4-BE49-F238E27FC236}">
                <a16:creationId xmlns:a16="http://schemas.microsoft.com/office/drawing/2014/main" id="{C378C587-F972-D3AF-9BB1-31A934516F9B}"/>
              </a:ext>
            </a:extLst>
          </p:cNvPr>
          <p:cNvSpPr/>
          <p:nvPr/>
        </p:nvSpPr>
        <p:spPr>
          <a:xfrm flipV="1">
            <a:off x="6648000" y="4247455"/>
            <a:ext cx="1101711" cy="72008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 doprava 2">
            <a:extLst>
              <a:ext uri="{FF2B5EF4-FFF2-40B4-BE49-F238E27FC236}">
                <a16:creationId xmlns:a16="http://schemas.microsoft.com/office/drawing/2014/main" id="{D12E393E-D8B2-9D37-60D0-CB6BC4239D26}"/>
              </a:ext>
            </a:extLst>
          </p:cNvPr>
          <p:cNvSpPr/>
          <p:nvPr/>
        </p:nvSpPr>
        <p:spPr>
          <a:xfrm>
            <a:off x="2747745" y="296212"/>
            <a:ext cx="3593919" cy="1356556"/>
          </a:xfrm>
          <a:prstGeom prst="leftRigh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07804" y="159483"/>
            <a:ext cx="3528392" cy="6658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postupně se na římské politické scéně tvoří dvě strany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83568" y="1089734"/>
            <a:ext cx="1805256" cy="562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populáři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Jednoduché závorky 7">
            <a:extLst>
              <a:ext uri="{FF2B5EF4-FFF2-40B4-BE49-F238E27FC236}">
                <a16:creationId xmlns:a16="http://schemas.microsoft.com/office/drawing/2014/main" id="{85A7DAA4-1FFE-F84D-F4FA-5AD4E8096B20}"/>
              </a:ext>
            </a:extLst>
          </p:cNvPr>
          <p:cNvSpPr/>
          <p:nvPr/>
        </p:nvSpPr>
        <p:spPr>
          <a:xfrm>
            <a:off x="904371" y="431562"/>
            <a:ext cx="1243766" cy="47604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populus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0821902D-89F5-C4CC-57E2-C522F73CB80C}"/>
              </a:ext>
            </a:extLst>
          </p:cNvPr>
          <p:cNvSpPr/>
          <p:nvPr/>
        </p:nvSpPr>
        <p:spPr>
          <a:xfrm>
            <a:off x="594621" y="1916832"/>
            <a:ext cx="1983145" cy="5621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chtějí reformy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2CC625B-FF89-3E2F-4986-41653967CD89}"/>
              </a:ext>
            </a:extLst>
          </p:cNvPr>
          <p:cNvSpPr/>
          <p:nvPr/>
        </p:nvSpPr>
        <p:spPr>
          <a:xfrm>
            <a:off x="7219722" y="5056320"/>
            <a:ext cx="1573329" cy="4848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vítězí</a:t>
            </a:r>
          </a:p>
        </p:txBody>
      </p:sp>
      <p:sp>
        <p:nvSpPr>
          <p:cNvPr id="2" name="Zaoblený obdélník 11">
            <a:extLst>
              <a:ext uri="{FF2B5EF4-FFF2-40B4-BE49-F238E27FC236}">
                <a16:creationId xmlns:a16="http://schemas.microsoft.com/office/drawing/2014/main" id="{3F0B3B6D-CDE8-CBEC-F95F-42CBAC89C5D4}"/>
              </a:ext>
            </a:extLst>
          </p:cNvPr>
          <p:cNvSpPr/>
          <p:nvPr/>
        </p:nvSpPr>
        <p:spPr>
          <a:xfrm>
            <a:off x="6566633" y="1042599"/>
            <a:ext cx="1805256" cy="562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optimáti</a:t>
            </a:r>
          </a:p>
        </p:txBody>
      </p:sp>
      <p:sp>
        <p:nvSpPr>
          <p:cNvPr id="3" name="Jednoduché závorky 2">
            <a:extLst>
              <a:ext uri="{FF2B5EF4-FFF2-40B4-BE49-F238E27FC236}">
                <a16:creationId xmlns:a16="http://schemas.microsoft.com/office/drawing/2014/main" id="{55E9639B-815D-4848-4449-68DA5F3CED76}"/>
              </a:ext>
            </a:extLst>
          </p:cNvPr>
          <p:cNvSpPr/>
          <p:nvPr/>
        </p:nvSpPr>
        <p:spPr>
          <a:xfrm>
            <a:off x="6798560" y="357927"/>
            <a:ext cx="1243766" cy="47604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optimus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D64BCF9-D778-4142-76D6-5922FEEA5023}"/>
              </a:ext>
            </a:extLst>
          </p:cNvPr>
          <p:cNvSpPr/>
          <p:nvPr/>
        </p:nvSpPr>
        <p:spPr>
          <a:xfrm>
            <a:off x="594622" y="2743930"/>
            <a:ext cx="1983145" cy="9010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oporou hlavně lidové shromáždění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3BCAA1F-BB66-F219-9B52-86EBAE40935B}"/>
              </a:ext>
            </a:extLst>
          </p:cNvPr>
          <p:cNvSpPr/>
          <p:nvPr/>
        </p:nvSpPr>
        <p:spPr>
          <a:xfrm>
            <a:off x="6477688" y="1813362"/>
            <a:ext cx="1983145" cy="9010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konzervativní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(nechtějí novoty, změny)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E00A69A-8903-3485-3488-AF39A3ED083E}"/>
              </a:ext>
            </a:extLst>
          </p:cNvPr>
          <p:cNvSpPr/>
          <p:nvPr/>
        </p:nvSpPr>
        <p:spPr>
          <a:xfrm>
            <a:off x="6477688" y="2923079"/>
            <a:ext cx="1983145" cy="9010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podporováni senátem</a:t>
            </a:r>
          </a:p>
        </p:txBody>
      </p:sp>
      <p:sp>
        <p:nvSpPr>
          <p:cNvPr id="16" name="Pravá složená závorka 15">
            <a:extLst>
              <a:ext uri="{FF2B5EF4-FFF2-40B4-BE49-F238E27FC236}">
                <a16:creationId xmlns:a16="http://schemas.microsoft.com/office/drawing/2014/main" id="{21898302-46B0-BC8A-1757-1B0A3D81031B}"/>
              </a:ext>
            </a:extLst>
          </p:cNvPr>
          <p:cNvSpPr/>
          <p:nvPr/>
        </p:nvSpPr>
        <p:spPr>
          <a:xfrm>
            <a:off x="2488824" y="1651874"/>
            <a:ext cx="688550" cy="235319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B6E90251-B932-5794-BA09-62F3158F766B}"/>
              </a:ext>
            </a:extLst>
          </p:cNvPr>
          <p:cNvSpPr/>
          <p:nvPr/>
        </p:nvSpPr>
        <p:spPr>
          <a:xfrm flipH="1">
            <a:off x="5878083" y="1567335"/>
            <a:ext cx="688550" cy="235319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1">
            <a:extLst>
              <a:ext uri="{FF2B5EF4-FFF2-40B4-BE49-F238E27FC236}">
                <a16:creationId xmlns:a16="http://schemas.microsoft.com/office/drawing/2014/main" id="{F0B7967E-8F70-E54C-F349-616DE14C9B05}"/>
              </a:ext>
            </a:extLst>
          </p:cNvPr>
          <p:cNvSpPr/>
          <p:nvPr/>
        </p:nvSpPr>
        <p:spPr>
          <a:xfrm>
            <a:off x="3625100" y="2527174"/>
            <a:ext cx="1805256" cy="9018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přeroste v otevřený konflikt</a:t>
            </a:r>
          </a:p>
        </p:txBody>
      </p:sp>
      <p:sp>
        <p:nvSpPr>
          <p:cNvPr id="23" name="Šipka doprava 2">
            <a:extLst>
              <a:ext uri="{FF2B5EF4-FFF2-40B4-BE49-F238E27FC236}">
                <a16:creationId xmlns:a16="http://schemas.microsoft.com/office/drawing/2014/main" id="{AC1ECD0E-B6AB-398E-C891-FB5464C1813C}"/>
              </a:ext>
            </a:extLst>
          </p:cNvPr>
          <p:cNvSpPr/>
          <p:nvPr/>
        </p:nvSpPr>
        <p:spPr>
          <a:xfrm rot="5400000">
            <a:off x="4239696" y="3561570"/>
            <a:ext cx="576064" cy="5252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4" name="Zaoblený obdélník 11">
            <a:extLst>
              <a:ext uri="{FF2B5EF4-FFF2-40B4-BE49-F238E27FC236}">
                <a16:creationId xmlns:a16="http://schemas.microsoft.com/office/drawing/2014/main" id="{C8A22465-17C9-CEC2-F455-7FB92A6A3B09}"/>
              </a:ext>
            </a:extLst>
          </p:cNvPr>
          <p:cNvSpPr/>
          <p:nvPr/>
        </p:nvSpPr>
        <p:spPr>
          <a:xfrm>
            <a:off x="2279397" y="4029209"/>
            <a:ext cx="1805256" cy="562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Gaius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Marius</a:t>
            </a:r>
          </a:p>
        </p:txBody>
      </p:sp>
      <p:sp>
        <p:nvSpPr>
          <p:cNvPr id="28" name="Zaoblený obdélník 11">
            <a:extLst>
              <a:ext uri="{FF2B5EF4-FFF2-40B4-BE49-F238E27FC236}">
                <a16:creationId xmlns:a16="http://schemas.microsoft.com/office/drawing/2014/main" id="{5677441A-EB2D-E5D3-C76F-557F229B71C5}"/>
              </a:ext>
            </a:extLst>
          </p:cNvPr>
          <p:cNvSpPr/>
          <p:nvPr/>
        </p:nvSpPr>
        <p:spPr>
          <a:xfrm>
            <a:off x="4975455" y="4025862"/>
            <a:ext cx="1805256" cy="5621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Lucius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Sulla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9" name="Jednoduché závorky 28">
            <a:extLst>
              <a:ext uri="{FF2B5EF4-FFF2-40B4-BE49-F238E27FC236}">
                <a16:creationId xmlns:a16="http://schemas.microsoft.com/office/drawing/2014/main" id="{50051E36-973F-F666-B2B5-61B25039859B}"/>
              </a:ext>
            </a:extLst>
          </p:cNvPr>
          <p:cNvSpPr/>
          <p:nvPr/>
        </p:nvSpPr>
        <p:spPr>
          <a:xfrm>
            <a:off x="7651605" y="4247455"/>
            <a:ext cx="1243766" cy="47604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vojevůdci</a:t>
            </a:r>
          </a:p>
        </p:txBody>
      </p:sp>
      <p:sp>
        <p:nvSpPr>
          <p:cNvPr id="31" name="Jednoduché závorky 30">
            <a:extLst>
              <a:ext uri="{FF2B5EF4-FFF2-40B4-BE49-F238E27FC236}">
                <a16:creationId xmlns:a16="http://schemas.microsoft.com/office/drawing/2014/main" id="{CCBD01F4-FD16-35EC-A913-34A2CA2F3320}"/>
              </a:ext>
            </a:extLst>
          </p:cNvPr>
          <p:cNvSpPr/>
          <p:nvPr/>
        </p:nvSpPr>
        <p:spPr>
          <a:xfrm>
            <a:off x="3319144" y="6130516"/>
            <a:ext cx="5604331" cy="476049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diktátor, proskripce, pevná ruka, posílení senátu</a:t>
            </a:r>
          </a:p>
        </p:txBody>
      </p:sp>
    </p:spTree>
    <p:extLst>
      <p:ext uri="{BB962C8B-B14F-4D97-AF65-F5344CB8AC3E}">
        <p14:creationId xmlns:p14="http://schemas.microsoft.com/office/powerpoint/2010/main" val="3815590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3" grpId="0" animBg="1"/>
      <p:bldP spid="9" grpId="0" animBg="1"/>
      <p:bldP spid="12" grpId="0" animBg="1"/>
      <p:bldP spid="8" grpId="0" animBg="1"/>
      <p:bldP spid="19" grpId="0" animBg="1"/>
      <p:bldP spid="26" grpId="0" animBg="1"/>
      <p:bldP spid="2" grpId="0" animBg="1"/>
      <p:bldP spid="3" grpId="0" animBg="1"/>
      <p:bldP spid="7" grpId="0" animBg="1"/>
      <p:bldP spid="10" grpId="0" animBg="1"/>
      <p:bldP spid="15" grpId="0" animBg="1"/>
      <p:bldP spid="16" grpId="0" animBg="1"/>
      <p:bldP spid="18" grpId="0" animBg="1"/>
      <p:bldP spid="21" grpId="0" animBg="1"/>
      <p:bldP spid="23" grpId="0" animBg="1"/>
      <p:bldP spid="24" grpId="0" animBg="1"/>
      <p:bldP spid="28" grpId="0" animBg="1"/>
      <p:bldP spid="29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Výsledek obrázku pro caes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65" y="3123326"/>
            <a:ext cx="1853209" cy="263783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cras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4" y="3132093"/>
            <a:ext cx="1928207" cy="247206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ek obrázku pro pompe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08" y="3132093"/>
            <a:ext cx="1943100" cy="22860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Triumvirát</a:t>
            </a:r>
          </a:p>
          <a:p>
            <a:pPr algn="ctr"/>
            <a:r>
              <a:rPr lang="cs-CZ" b="1" dirty="0">
                <a:latin typeface="Book Antiqua" panose="02040602050305030304" pitchFamily="18" charset="0"/>
              </a:rPr>
              <a:t>G. J. Caesar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227451" y="1347074"/>
            <a:ext cx="280831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Sullově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smrti politický chaos</a:t>
            </a:r>
          </a:p>
        </p:txBody>
      </p:sp>
      <p:sp>
        <p:nvSpPr>
          <p:cNvPr id="9" name="Obdélník 8"/>
          <p:cNvSpPr/>
          <p:nvPr/>
        </p:nvSpPr>
        <p:spPr>
          <a:xfrm>
            <a:off x="3889607" y="1213830"/>
            <a:ext cx="3994761" cy="972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70 př. n. l.  na sebe pol. moc strhávají dva generálové konzulové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072574" y="2395633"/>
            <a:ext cx="1512168" cy="6135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Gnaenus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Pompeius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4534591" y="2389083"/>
            <a:ext cx="1928207" cy="6135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Markus Licinius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Crassus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396837" y="2376729"/>
            <a:ext cx="1578317" cy="638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Gaius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Iulius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Caesar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950444" y="2456415"/>
            <a:ext cx="1296144" cy="613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od roku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60 př. n. l.</a:t>
            </a:r>
          </a:p>
        </p:txBody>
      </p:sp>
      <p:sp>
        <p:nvSpPr>
          <p:cNvPr id="16" name="Ohnutý roh 15"/>
          <p:cNvSpPr/>
          <p:nvPr/>
        </p:nvSpPr>
        <p:spPr>
          <a:xfrm>
            <a:off x="4643221" y="5418094"/>
            <a:ext cx="1748974" cy="6658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Spartacus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Ohnutý roh 16"/>
          <p:cNvSpPr/>
          <p:nvPr/>
        </p:nvSpPr>
        <p:spPr>
          <a:xfrm>
            <a:off x="2326488" y="5343495"/>
            <a:ext cx="1748974" cy="6658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obratný diplomat</a:t>
            </a:r>
          </a:p>
        </p:txBody>
      </p:sp>
      <p:sp>
        <p:nvSpPr>
          <p:cNvPr id="18" name="Levá jednoduchá závorka 17"/>
          <p:cNvSpPr/>
          <p:nvPr/>
        </p:nvSpPr>
        <p:spPr>
          <a:xfrm rot="16200000">
            <a:off x="5161094" y="2757676"/>
            <a:ext cx="675202" cy="6524785"/>
          </a:xfrm>
          <a:prstGeom prst="leftBracket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97317" y="5582064"/>
            <a:ext cx="1550952" cy="6658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triumvirát</a:t>
            </a:r>
          </a:p>
        </p:txBody>
      </p:sp>
      <p:sp>
        <p:nvSpPr>
          <p:cNvPr id="22" name="Jednoduché závorky 21"/>
          <p:cNvSpPr/>
          <p:nvPr/>
        </p:nvSpPr>
        <p:spPr>
          <a:xfrm>
            <a:off x="282961" y="4545124"/>
            <a:ext cx="1838984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tri</a:t>
            </a:r>
            <a:r>
              <a:rPr lang="cs-CZ" dirty="0">
                <a:latin typeface="Book Antiqua" panose="02040602050305030304" pitchFamily="18" charset="0"/>
              </a:rPr>
              <a:t>  = 3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vir = muž</a:t>
            </a:r>
          </a:p>
        </p:txBody>
      </p:sp>
      <p:sp>
        <p:nvSpPr>
          <p:cNvPr id="23" name="Šipka doprava 22"/>
          <p:cNvSpPr/>
          <p:nvPr/>
        </p:nvSpPr>
        <p:spPr>
          <a:xfrm>
            <a:off x="3185995" y="1411954"/>
            <a:ext cx="576064" cy="5252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4" name="Šipka ve tvaru U 23"/>
          <p:cNvSpPr/>
          <p:nvPr/>
        </p:nvSpPr>
        <p:spPr>
          <a:xfrm rot="10800000">
            <a:off x="1120742" y="6357670"/>
            <a:ext cx="4413644" cy="433214"/>
          </a:xfrm>
          <a:prstGeom prst="uturnArrow">
            <a:avLst>
              <a:gd name="adj1" fmla="val 50000"/>
              <a:gd name="adj2" fmla="val 25000"/>
              <a:gd name="adj3" fmla="val 28198"/>
              <a:gd name="adj4" fmla="val 43750"/>
              <a:gd name="adj5" fmla="val 1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Ohnutý roh 14"/>
          <p:cNvSpPr/>
          <p:nvPr/>
        </p:nvSpPr>
        <p:spPr>
          <a:xfrm>
            <a:off x="6918711" y="5239771"/>
            <a:ext cx="1915954" cy="10081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úspěšný v rozšiřování římského území</a:t>
            </a:r>
          </a:p>
        </p:txBody>
      </p:sp>
    </p:spTree>
    <p:extLst>
      <p:ext uri="{BB962C8B-B14F-4D97-AF65-F5344CB8AC3E}">
        <p14:creationId xmlns:p14="http://schemas.microsoft.com/office/powerpoint/2010/main" val="1797720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cký objekt 28">
            <a:extLst>
              <a:ext uri="{FF2B5EF4-FFF2-40B4-BE49-F238E27FC236}">
                <a16:creationId xmlns:a16="http://schemas.microsoft.com/office/drawing/2014/main" id="{7EE56D37-8AEF-1A39-EE27-C0B4AC784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5375" r="65945" b="33861"/>
          <a:stretch/>
        </p:blipFill>
        <p:spPr>
          <a:xfrm>
            <a:off x="6082695" y="681564"/>
            <a:ext cx="2809785" cy="2109782"/>
          </a:xfrm>
          <a:prstGeom prst="rect">
            <a:avLst/>
          </a:prstGeom>
        </p:spPr>
      </p:pic>
      <p:pic>
        <p:nvPicPr>
          <p:cNvPr id="23" name="Obrázek 22" descr="Obsah obrázku skica, text, kresba, muž&#10;&#10;Popis byl vytvořen automaticky">
            <a:extLst>
              <a:ext uri="{FF2B5EF4-FFF2-40B4-BE49-F238E27FC236}">
                <a16:creationId xmlns:a16="http://schemas.microsoft.com/office/drawing/2014/main" id="{5FCD743E-C86E-FFD4-FE9A-F67B673A1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13"/>
          <a:stretch/>
        </p:blipFill>
        <p:spPr>
          <a:xfrm>
            <a:off x="2476529" y="4463289"/>
            <a:ext cx="3028867" cy="2111470"/>
          </a:xfrm>
          <a:prstGeom prst="rect">
            <a:avLst/>
          </a:prstGeom>
        </p:spPr>
      </p:pic>
      <p:pic>
        <p:nvPicPr>
          <p:cNvPr id="17" name="Obrázek 16" descr="Obsah obrázku mapa, text, atlas&#10;&#10;Popis byl vytvořen automaticky">
            <a:extLst>
              <a:ext uri="{FF2B5EF4-FFF2-40B4-BE49-F238E27FC236}">
                <a16:creationId xmlns:a16="http://schemas.microsoft.com/office/drawing/2014/main" id="{DB29C812-6B06-5049-0A32-42B13D6A3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27" y="4013627"/>
            <a:ext cx="3228975" cy="276225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5" name="Obrázek 14" descr="Obsah obrázku text, mapa&#10;&#10;Popis byl vytvořen automaticky">
            <a:extLst>
              <a:ext uri="{FF2B5EF4-FFF2-40B4-BE49-F238E27FC236}">
                <a16:creationId xmlns:a16="http://schemas.microsoft.com/office/drawing/2014/main" id="{6BDCEFFD-7794-C018-76DE-CF9C26A10B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3"/>
          <a:stretch/>
        </p:blipFill>
        <p:spPr>
          <a:xfrm>
            <a:off x="148458" y="331918"/>
            <a:ext cx="3376088" cy="3726823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1781040" y="2393319"/>
            <a:ext cx="1399595" cy="4332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Galie</a:t>
            </a:r>
          </a:p>
        </p:txBody>
      </p:sp>
      <p:sp>
        <p:nvSpPr>
          <p:cNvPr id="9" name="Obdélník 8"/>
          <p:cNvSpPr/>
          <p:nvPr/>
        </p:nvSpPr>
        <p:spPr>
          <a:xfrm>
            <a:off x="4450948" y="4195411"/>
            <a:ext cx="193885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Caesar se z Galie vrací do Říma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6367417" y="247955"/>
            <a:ext cx="1512168" cy="6135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Gnaenus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Pompeius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3829434" y="241405"/>
            <a:ext cx="1928207" cy="6135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Markus Licinius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Crassus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1691680" y="229051"/>
            <a:ext cx="1578317" cy="638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Gaius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Iulius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Caesar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752468" y="1589279"/>
            <a:ext cx="3570657" cy="6131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dělí si mezi sebe správu nad římským územím</a:t>
            </a:r>
          </a:p>
        </p:txBody>
      </p:sp>
      <p:sp>
        <p:nvSpPr>
          <p:cNvPr id="18" name="Levá složená závorka 17"/>
          <p:cNvSpPr/>
          <p:nvPr/>
        </p:nvSpPr>
        <p:spPr>
          <a:xfrm rot="16200000">
            <a:off x="4497841" y="-2148513"/>
            <a:ext cx="675202" cy="652478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2" name="Jednoduché závorky 21"/>
          <p:cNvSpPr/>
          <p:nvPr/>
        </p:nvSpPr>
        <p:spPr>
          <a:xfrm>
            <a:off x="877712" y="3024408"/>
            <a:ext cx="2272815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sev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Itálie + rozšiřuje o Francii</a:t>
            </a:r>
          </a:p>
        </p:txBody>
      </p:sp>
      <p:sp>
        <p:nvSpPr>
          <p:cNvPr id="2" name="Zaoblený obdélník 6">
            <a:extLst>
              <a:ext uri="{FF2B5EF4-FFF2-40B4-BE49-F238E27FC236}">
                <a16:creationId xmlns:a16="http://schemas.microsoft.com/office/drawing/2014/main" id="{A96706E1-C090-129C-6655-DD0297E4ACDB}"/>
              </a:ext>
            </a:extLst>
          </p:cNvPr>
          <p:cNvSpPr/>
          <p:nvPr/>
        </p:nvSpPr>
        <p:spPr>
          <a:xfrm>
            <a:off x="3715656" y="2395341"/>
            <a:ext cx="2247711" cy="43321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východní provincie</a:t>
            </a:r>
          </a:p>
        </p:txBody>
      </p:sp>
      <p:sp>
        <p:nvSpPr>
          <p:cNvPr id="3" name="Zaoblený obdélník 6">
            <a:extLst>
              <a:ext uri="{FF2B5EF4-FFF2-40B4-BE49-F238E27FC236}">
                <a16:creationId xmlns:a16="http://schemas.microsoft.com/office/drawing/2014/main" id="{DFBF87CC-5B24-AA15-1F33-78A12DDB8B4B}"/>
              </a:ext>
            </a:extLst>
          </p:cNvPr>
          <p:cNvSpPr/>
          <p:nvPr/>
        </p:nvSpPr>
        <p:spPr>
          <a:xfrm>
            <a:off x="6656003" y="2619392"/>
            <a:ext cx="1399595" cy="4332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Hispánie</a:t>
            </a:r>
          </a:p>
        </p:txBody>
      </p:sp>
      <p:sp>
        <p:nvSpPr>
          <p:cNvPr id="8" name="Jednoduché závorky 7">
            <a:extLst>
              <a:ext uri="{FF2B5EF4-FFF2-40B4-BE49-F238E27FC236}">
                <a16:creationId xmlns:a16="http://schemas.microsoft.com/office/drawing/2014/main" id="{1F861510-EFB4-1A4A-4812-BAEE481E3DC0}"/>
              </a:ext>
            </a:extLst>
          </p:cNvPr>
          <p:cNvSpPr/>
          <p:nvPr/>
        </p:nvSpPr>
        <p:spPr>
          <a:xfrm>
            <a:off x="3657129" y="2972728"/>
            <a:ext cx="2272815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54 př. n. l. zabit v bitvě</a:t>
            </a:r>
          </a:p>
        </p:txBody>
      </p:sp>
      <p:sp>
        <p:nvSpPr>
          <p:cNvPr id="13" name="Jednoduché závorky 12">
            <a:extLst>
              <a:ext uri="{FF2B5EF4-FFF2-40B4-BE49-F238E27FC236}">
                <a16:creationId xmlns:a16="http://schemas.microsoft.com/office/drawing/2014/main" id="{E86CBE2B-9D88-E4A6-23BD-873A253B2E3F}"/>
              </a:ext>
            </a:extLst>
          </p:cNvPr>
          <p:cNvSpPr/>
          <p:nvPr/>
        </p:nvSpPr>
        <p:spPr>
          <a:xfrm>
            <a:off x="6392195" y="2972728"/>
            <a:ext cx="2272815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snaží se získat absolutní moc</a:t>
            </a:r>
          </a:p>
        </p:txBody>
      </p:sp>
      <p:sp>
        <p:nvSpPr>
          <p:cNvPr id="19" name="Šipka: ohnutá nahoru 18">
            <a:extLst>
              <a:ext uri="{FF2B5EF4-FFF2-40B4-BE49-F238E27FC236}">
                <a16:creationId xmlns:a16="http://schemas.microsoft.com/office/drawing/2014/main" id="{E10B2D04-B9BA-C6F7-740B-EF668A8A045A}"/>
              </a:ext>
            </a:extLst>
          </p:cNvPr>
          <p:cNvSpPr/>
          <p:nvPr/>
        </p:nvSpPr>
        <p:spPr>
          <a:xfrm rot="5400000" flipV="1">
            <a:off x="6630566" y="3557402"/>
            <a:ext cx="792091" cy="1180131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Jednoduché závorky 19">
            <a:extLst>
              <a:ext uri="{FF2B5EF4-FFF2-40B4-BE49-F238E27FC236}">
                <a16:creationId xmlns:a16="http://schemas.microsoft.com/office/drawing/2014/main" id="{C3EAFFD9-542F-D1FD-2E82-0FA3364B4AE0}"/>
              </a:ext>
            </a:extLst>
          </p:cNvPr>
          <p:cNvSpPr/>
          <p:nvPr/>
        </p:nvSpPr>
        <p:spPr>
          <a:xfrm>
            <a:off x="6011406" y="5903223"/>
            <a:ext cx="1454730" cy="7549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49 př. n. l. Rubikon</a:t>
            </a:r>
          </a:p>
        </p:txBody>
      </p:sp>
      <p:sp>
        <p:nvSpPr>
          <p:cNvPr id="25" name="Zaoblený obdélník 9">
            <a:extLst>
              <a:ext uri="{FF2B5EF4-FFF2-40B4-BE49-F238E27FC236}">
                <a16:creationId xmlns:a16="http://schemas.microsoft.com/office/drawing/2014/main" id="{FC81AFCE-4591-B0AC-8F03-E15130BC49B3}"/>
              </a:ext>
            </a:extLst>
          </p:cNvPr>
          <p:cNvSpPr/>
          <p:nvPr/>
        </p:nvSpPr>
        <p:spPr>
          <a:xfrm>
            <a:off x="2697449" y="3914260"/>
            <a:ext cx="1512168" cy="613567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Pompeius utíká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5EE57969-930D-4997-8411-F743F176187B}"/>
              </a:ext>
            </a:extLst>
          </p:cNvPr>
          <p:cNvSpPr/>
          <p:nvPr/>
        </p:nvSpPr>
        <p:spPr>
          <a:xfrm>
            <a:off x="493324" y="4195411"/>
            <a:ext cx="1938854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zavražděn v Egyptě</a:t>
            </a:r>
          </a:p>
        </p:txBody>
      </p:sp>
      <p:sp>
        <p:nvSpPr>
          <p:cNvPr id="27" name="Šipka doprava 22">
            <a:extLst>
              <a:ext uri="{FF2B5EF4-FFF2-40B4-BE49-F238E27FC236}">
                <a16:creationId xmlns:a16="http://schemas.microsoft.com/office/drawing/2014/main" id="{A503ABA7-A1F1-9FE4-5896-9BAE727F774E}"/>
              </a:ext>
            </a:extLst>
          </p:cNvPr>
          <p:cNvSpPr/>
          <p:nvPr/>
        </p:nvSpPr>
        <p:spPr>
          <a:xfrm rot="5400000">
            <a:off x="1174719" y="5162542"/>
            <a:ext cx="576064" cy="5252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8" name="Zaoblený obdélník 11">
            <a:extLst>
              <a:ext uri="{FF2B5EF4-FFF2-40B4-BE49-F238E27FC236}">
                <a16:creationId xmlns:a16="http://schemas.microsoft.com/office/drawing/2014/main" id="{C235CD5F-733B-A831-4A89-430FDD405D67}"/>
              </a:ext>
            </a:extLst>
          </p:cNvPr>
          <p:cNvSpPr/>
          <p:nvPr/>
        </p:nvSpPr>
        <p:spPr>
          <a:xfrm>
            <a:off x="443249" y="5887806"/>
            <a:ext cx="2011887" cy="638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Caesar samovládcem</a:t>
            </a:r>
          </a:p>
        </p:txBody>
      </p:sp>
    </p:spTree>
    <p:extLst>
      <p:ext uri="{BB962C8B-B14F-4D97-AF65-F5344CB8AC3E}">
        <p14:creationId xmlns:p14="http://schemas.microsoft.com/office/powerpoint/2010/main" val="1062827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2" grpId="0" animBg="1"/>
      <p:bldP spid="2" grpId="0" animBg="1"/>
      <p:bldP spid="3" grpId="0" animBg="1"/>
      <p:bldP spid="8" grpId="0" animBg="1"/>
      <p:bldP spid="13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interiér, obchod, umělá hmota, sbírka&#10;&#10;Popis byl vytvořen automaticky">
            <a:extLst>
              <a:ext uri="{FF2B5EF4-FFF2-40B4-BE49-F238E27FC236}">
                <a16:creationId xmlns:a16="http://schemas.microsoft.com/office/drawing/2014/main" id="{8867B4AC-12AB-A0CA-20AB-BBBF54A16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98" y="1213320"/>
            <a:ext cx="4048609" cy="269232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7" name="Šipka nahoru 16"/>
          <p:cNvSpPr/>
          <p:nvPr/>
        </p:nvSpPr>
        <p:spPr>
          <a:xfrm rot="5400000">
            <a:off x="3082446" y="4715069"/>
            <a:ext cx="369043" cy="1671243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57910" y="361365"/>
            <a:ext cx="2909058" cy="556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Caesarova samovláda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6388323" y="2036254"/>
            <a:ext cx="1846815" cy="6915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hromadí je ve svých rukách</a:t>
            </a:r>
          </a:p>
        </p:txBody>
      </p:sp>
      <p:sp>
        <p:nvSpPr>
          <p:cNvPr id="13" name="Násobení 12"/>
          <p:cNvSpPr/>
          <p:nvPr/>
        </p:nvSpPr>
        <p:spPr>
          <a:xfrm>
            <a:off x="6969693" y="1283768"/>
            <a:ext cx="684076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72548" y="5068389"/>
            <a:ext cx="2232248" cy="7075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největšími odpůrci „republikáni“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279017" y="4915822"/>
            <a:ext cx="4192435" cy="8199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15. 3. 44 př. n. l.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zavražděn republikánskými spiklenci</a:t>
            </a:r>
          </a:p>
        </p:txBody>
      </p:sp>
      <p:sp>
        <p:nvSpPr>
          <p:cNvPr id="19" name="Jednoduché závorky 18"/>
          <p:cNvSpPr/>
          <p:nvPr/>
        </p:nvSpPr>
        <p:spPr>
          <a:xfrm>
            <a:off x="883939" y="5958812"/>
            <a:ext cx="1671243" cy="48292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„I ty, </a:t>
            </a:r>
            <a:r>
              <a:rPr lang="cs-CZ" dirty="0" err="1">
                <a:latin typeface="Book Antiqua" panose="02040602050305030304" pitchFamily="18" charset="0"/>
              </a:rPr>
              <a:t>Brute</a:t>
            </a:r>
            <a:r>
              <a:rPr lang="cs-CZ" dirty="0">
                <a:latin typeface="Book Antiqua" panose="02040602050305030304" pitchFamily="18" charset="0"/>
              </a:rPr>
              <a:t>?“</a:t>
            </a:r>
          </a:p>
        </p:txBody>
      </p:sp>
      <p:sp>
        <p:nvSpPr>
          <p:cNvPr id="9" name="Zaoblený obdélník 11">
            <a:extLst>
              <a:ext uri="{FF2B5EF4-FFF2-40B4-BE49-F238E27FC236}">
                <a16:creationId xmlns:a16="http://schemas.microsoft.com/office/drawing/2014/main" id="{D030EAF0-D30C-DF18-A8E8-2B628DC1F7AD}"/>
              </a:ext>
            </a:extLst>
          </p:cNvPr>
          <p:cNvSpPr/>
          <p:nvPr/>
        </p:nvSpPr>
        <p:spPr>
          <a:xfrm>
            <a:off x="3397185" y="295387"/>
            <a:ext cx="2909058" cy="7486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ponechává republikánské pol. funkce</a:t>
            </a:r>
          </a:p>
        </p:txBody>
      </p:sp>
      <p:sp>
        <p:nvSpPr>
          <p:cNvPr id="11" name="Jednoduché závorky 10">
            <a:extLst>
              <a:ext uri="{FF2B5EF4-FFF2-40B4-BE49-F238E27FC236}">
                <a16:creationId xmlns:a16="http://schemas.microsoft.com/office/drawing/2014/main" id="{F23D4D1F-BF2A-A4CB-2A2C-29A1D3158600}"/>
              </a:ext>
            </a:extLst>
          </p:cNvPr>
          <p:cNvSpPr/>
          <p:nvPr/>
        </p:nvSpPr>
        <p:spPr>
          <a:xfrm>
            <a:off x="6566678" y="68648"/>
            <a:ext cx="1490106" cy="119848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diktátor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konzul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tribun lidu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…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6F07FE02-535F-5DF9-F6E8-4886571F7850}"/>
              </a:ext>
            </a:extLst>
          </p:cNvPr>
          <p:cNvSpPr/>
          <p:nvPr/>
        </p:nvSpPr>
        <p:spPr>
          <a:xfrm>
            <a:off x="616629" y="2044829"/>
            <a:ext cx="2391619" cy="7752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snaží se stabilizovat vnitřní poměry v Říši</a:t>
            </a:r>
          </a:p>
        </p:txBody>
      </p:sp>
      <p:sp>
        <p:nvSpPr>
          <p:cNvPr id="25" name="Plus 14">
            <a:extLst>
              <a:ext uri="{FF2B5EF4-FFF2-40B4-BE49-F238E27FC236}">
                <a16:creationId xmlns:a16="http://schemas.microsoft.com/office/drawing/2014/main" id="{0BDDFBBB-66C0-EFBD-7663-3D87329F6270}"/>
              </a:ext>
            </a:extLst>
          </p:cNvPr>
          <p:cNvSpPr/>
          <p:nvPr/>
        </p:nvSpPr>
        <p:spPr>
          <a:xfrm>
            <a:off x="3163349" y="2844833"/>
            <a:ext cx="558063" cy="5486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16BE1B7-C955-3A04-B046-FD2528EDAD31}"/>
              </a:ext>
            </a:extLst>
          </p:cNvPr>
          <p:cNvSpPr/>
          <p:nvPr/>
        </p:nvSpPr>
        <p:spPr>
          <a:xfrm>
            <a:off x="3914624" y="2716995"/>
            <a:ext cx="2391619" cy="7752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zve do Říma učence, lékaře…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5EE09A2-530C-CCE1-67F2-4AC54CA88CC4}"/>
              </a:ext>
            </a:extLst>
          </p:cNvPr>
          <p:cNvSpPr/>
          <p:nvPr/>
        </p:nvSpPr>
        <p:spPr>
          <a:xfrm>
            <a:off x="592863" y="3452416"/>
            <a:ext cx="2391619" cy="7752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uděluje občanství Galům atd.</a:t>
            </a:r>
          </a:p>
        </p:txBody>
      </p:sp>
      <p:sp>
        <p:nvSpPr>
          <p:cNvPr id="28" name="Plus 14">
            <a:extLst>
              <a:ext uri="{FF2B5EF4-FFF2-40B4-BE49-F238E27FC236}">
                <a16:creationId xmlns:a16="http://schemas.microsoft.com/office/drawing/2014/main" id="{0D515DC1-1844-B370-B98E-747C6DBCE23B}"/>
              </a:ext>
            </a:extLst>
          </p:cNvPr>
          <p:cNvSpPr/>
          <p:nvPr/>
        </p:nvSpPr>
        <p:spPr>
          <a:xfrm>
            <a:off x="1521277" y="2844833"/>
            <a:ext cx="558063" cy="5486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9" name="Jednoduché závorky 28">
            <a:extLst>
              <a:ext uri="{FF2B5EF4-FFF2-40B4-BE49-F238E27FC236}">
                <a16:creationId xmlns:a16="http://schemas.microsoft.com/office/drawing/2014/main" id="{F3077645-9CB4-9E6C-7A8C-64CC8CE0EAD8}"/>
              </a:ext>
            </a:extLst>
          </p:cNvPr>
          <p:cNvSpPr/>
          <p:nvPr/>
        </p:nvSpPr>
        <p:spPr>
          <a:xfrm>
            <a:off x="3571926" y="6093634"/>
            <a:ext cx="5162520" cy="50226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poslední kapkou drby o stěhování hl. města do Alexandrie a přijetí královského titulu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D3B274F-3E38-89D0-748A-F03278A44706}"/>
              </a:ext>
            </a:extLst>
          </p:cNvPr>
          <p:cNvSpPr/>
          <p:nvPr/>
        </p:nvSpPr>
        <p:spPr>
          <a:xfrm>
            <a:off x="609956" y="1076512"/>
            <a:ext cx="2391619" cy="7752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ale není špatným vládcem</a:t>
            </a:r>
          </a:p>
        </p:txBody>
      </p:sp>
      <p:sp>
        <p:nvSpPr>
          <p:cNvPr id="7" name="Jednoduché závorky 6">
            <a:extLst>
              <a:ext uri="{FF2B5EF4-FFF2-40B4-BE49-F238E27FC236}">
                <a16:creationId xmlns:a16="http://schemas.microsoft.com/office/drawing/2014/main" id="{5C948F77-1693-57B7-FC20-73266CB7F443}"/>
              </a:ext>
            </a:extLst>
          </p:cNvPr>
          <p:cNvSpPr/>
          <p:nvPr/>
        </p:nvSpPr>
        <p:spPr>
          <a:xfrm>
            <a:off x="3180403" y="3598555"/>
            <a:ext cx="2019525" cy="48292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Divide</a:t>
            </a:r>
            <a:r>
              <a:rPr lang="cs-CZ" dirty="0">
                <a:latin typeface="Book Antiqua" panose="02040602050305030304" pitchFamily="18" charset="0"/>
              </a:rPr>
              <a:t> et </a:t>
            </a:r>
            <a:r>
              <a:rPr lang="cs-CZ" dirty="0" err="1">
                <a:latin typeface="Book Antiqua" panose="02040602050305030304" pitchFamily="18" charset="0"/>
              </a:rPr>
              <a:t>impera</a:t>
            </a:r>
            <a:r>
              <a:rPr lang="cs-CZ" dirty="0">
                <a:latin typeface="Book Antiqua" panose="02040602050305030304" pitchFamily="18" charset="0"/>
              </a:rPr>
              <a:t>!</a:t>
            </a:r>
          </a:p>
        </p:txBody>
      </p:sp>
      <p:pic>
        <p:nvPicPr>
          <p:cNvPr id="8194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70" y="48640"/>
            <a:ext cx="6008732" cy="490991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ásobení 10">
            <a:extLst>
              <a:ext uri="{FF2B5EF4-FFF2-40B4-BE49-F238E27FC236}">
                <a16:creationId xmlns:a16="http://schemas.microsoft.com/office/drawing/2014/main" id="{DB9D0F74-6252-66BF-72A1-CF024FD13A63}"/>
              </a:ext>
            </a:extLst>
          </p:cNvPr>
          <p:cNvSpPr/>
          <p:nvPr/>
        </p:nvSpPr>
        <p:spPr>
          <a:xfrm>
            <a:off x="1488402" y="4286521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77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9" grpId="0" animBg="1"/>
      <p:bldP spid="1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obraz, umění, mytologie, Výtvarné umění&#10;&#10;Popis byl vytvořen automaticky">
            <a:extLst>
              <a:ext uri="{FF2B5EF4-FFF2-40B4-BE49-F238E27FC236}">
                <a16:creationId xmlns:a16="http://schemas.microsoft.com/office/drawing/2014/main" id="{48D70578-8DCF-7421-8A6E-FA4534F5C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72" y="2636577"/>
            <a:ext cx="2277223" cy="3308671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>
                <a:latin typeface="Calibri" panose="020F0502020204030204" pitchFamily="34" charset="0"/>
              </a:rPr>
              <a:t>© Lukáš Lanč 2024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24</a:t>
            </a:r>
          </a:p>
        </p:txBody>
      </p:sp>
      <p:sp>
        <p:nvSpPr>
          <p:cNvPr id="2" name="Obdélník 1"/>
          <p:cNvSpPr/>
          <p:nvPr/>
        </p:nvSpPr>
        <p:spPr>
          <a:xfrm>
            <a:off x="339455" y="354211"/>
            <a:ext cx="2023951" cy="550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nové boje o moc</a:t>
            </a:r>
          </a:p>
        </p:txBody>
      </p:sp>
      <p:sp>
        <p:nvSpPr>
          <p:cNvPr id="3" name="Je rovno 2"/>
          <p:cNvSpPr/>
          <p:nvPr/>
        </p:nvSpPr>
        <p:spPr>
          <a:xfrm>
            <a:off x="2522853" y="374340"/>
            <a:ext cx="576064" cy="504056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9217" y="301001"/>
            <a:ext cx="2196879" cy="66307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konzul Marcus Antonius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6138388" y="325145"/>
            <a:ext cx="2106020" cy="6389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Gaius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Octavius</a:t>
            </a:r>
          </a:p>
        </p:txBody>
      </p:sp>
      <p:sp>
        <p:nvSpPr>
          <p:cNvPr id="11" name="Násobení 10"/>
          <p:cNvSpPr/>
          <p:nvPr/>
        </p:nvSpPr>
        <p:spPr>
          <a:xfrm>
            <a:off x="5467909" y="2078029"/>
            <a:ext cx="720080" cy="76358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6099891" y="1061550"/>
            <a:ext cx="2183013" cy="108012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adoptivní syn Caesara, v jeho vůli jako nástupce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654036" y="5989024"/>
            <a:ext cx="2042901" cy="7198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brzy válka mezi MA a GO</a:t>
            </a:r>
          </a:p>
        </p:txBody>
      </p:sp>
      <p:sp>
        <p:nvSpPr>
          <p:cNvPr id="14" name="Je rovno 13"/>
          <p:cNvSpPr/>
          <p:nvPr/>
        </p:nvSpPr>
        <p:spPr>
          <a:xfrm>
            <a:off x="1128572" y="3837322"/>
            <a:ext cx="57606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s odříznutým příčným rohem 14"/>
          <p:cNvSpPr/>
          <p:nvPr/>
        </p:nvSpPr>
        <p:spPr>
          <a:xfrm>
            <a:off x="34736" y="4422514"/>
            <a:ext cx="2763737" cy="6319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samovládcem GO Augustus (= Vznešený)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4897128" y="6140657"/>
            <a:ext cx="1735274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jen na chvilku</a:t>
            </a:r>
          </a:p>
        </p:txBody>
      </p:sp>
      <p:sp>
        <p:nvSpPr>
          <p:cNvPr id="17" name="Plus 16"/>
          <p:cNvSpPr/>
          <p:nvPr/>
        </p:nvSpPr>
        <p:spPr>
          <a:xfrm>
            <a:off x="5458731" y="352028"/>
            <a:ext cx="612068" cy="5486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9220" name="Picture 4" descr="Výsledek obrázku pro ancient rome civil w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" y="912417"/>
            <a:ext cx="4115565" cy="249621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Jednoduché závorky 7">
            <a:extLst>
              <a:ext uri="{FF2B5EF4-FFF2-40B4-BE49-F238E27FC236}">
                <a16:creationId xmlns:a16="http://schemas.microsoft.com/office/drawing/2014/main" id="{8AAA3BED-0854-3C2C-8992-9B0D3BA3FA92}"/>
              </a:ext>
            </a:extLst>
          </p:cNvPr>
          <p:cNvSpPr/>
          <p:nvPr/>
        </p:nvSpPr>
        <p:spPr>
          <a:xfrm>
            <a:off x="3579524" y="943035"/>
            <a:ext cx="1516263" cy="41875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err="1">
                <a:latin typeface="Book Antiqua" panose="02040602050305030304" pitchFamily="18" charset="0"/>
              </a:rPr>
              <a:t>caesarovec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Pravá složená závorka 8">
            <a:extLst>
              <a:ext uri="{FF2B5EF4-FFF2-40B4-BE49-F238E27FC236}">
                <a16:creationId xmlns:a16="http://schemas.microsoft.com/office/drawing/2014/main" id="{0DC3EFC5-7B8E-E17D-E06A-CB923A14D39D}"/>
              </a:ext>
            </a:extLst>
          </p:cNvPr>
          <p:cNvSpPr/>
          <p:nvPr/>
        </p:nvSpPr>
        <p:spPr>
          <a:xfrm>
            <a:off x="8028384" y="152563"/>
            <a:ext cx="802825" cy="248434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FF0BB28D-0378-66A8-4393-5E85FA58E9EF}"/>
              </a:ext>
            </a:extLst>
          </p:cNvPr>
          <p:cNvCxnSpPr>
            <a:cxnSpLocks/>
            <a:stCxn id="9" idx="1"/>
          </p:cNvCxnSpPr>
          <p:nvPr/>
        </p:nvCxnSpPr>
        <p:spPr>
          <a:xfrm>
            <a:off x="8831209" y="1394738"/>
            <a:ext cx="0" cy="19622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9A4AD84E-B90D-027A-2523-9336E5583FB1}"/>
              </a:ext>
            </a:extLst>
          </p:cNvPr>
          <p:cNvSpPr/>
          <p:nvPr/>
        </p:nvSpPr>
        <p:spPr>
          <a:xfrm>
            <a:off x="7936076" y="3501009"/>
            <a:ext cx="1119409" cy="55077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vítězí</a:t>
            </a:r>
          </a:p>
        </p:txBody>
      </p:sp>
      <p:sp>
        <p:nvSpPr>
          <p:cNvPr id="22" name="Plus 16">
            <a:extLst>
              <a:ext uri="{FF2B5EF4-FFF2-40B4-BE49-F238E27FC236}">
                <a16:creationId xmlns:a16="http://schemas.microsoft.com/office/drawing/2014/main" id="{AC4891FE-A304-DCCD-0DA7-44D6F0600A51}"/>
              </a:ext>
            </a:extLst>
          </p:cNvPr>
          <p:cNvSpPr/>
          <p:nvPr/>
        </p:nvSpPr>
        <p:spPr>
          <a:xfrm>
            <a:off x="8189747" y="4139046"/>
            <a:ext cx="612068" cy="548680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4" name="Je rovno 13">
            <a:extLst>
              <a:ext uri="{FF2B5EF4-FFF2-40B4-BE49-F238E27FC236}">
                <a16:creationId xmlns:a16="http://schemas.microsoft.com/office/drawing/2014/main" id="{92B1BEEE-C9E2-1A98-4141-E6644C0A539C}"/>
              </a:ext>
            </a:extLst>
          </p:cNvPr>
          <p:cNvSpPr/>
          <p:nvPr/>
        </p:nvSpPr>
        <p:spPr>
          <a:xfrm>
            <a:off x="8207749" y="5395655"/>
            <a:ext cx="576064" cy="576064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Zaoblený obdélník 9">
            <a:extLst>
              <a:ext uri="{FF2B5EF4-FFF2-40B4-BE49-F238E27FC236}">
                <a16:creationId xmlns:a16="http://schemas.microsoft.com/office/drawing/2014/main" id="{09D626EA-935C-2A3D-600A-25A9DEB2998F}"/>
              </a:ext>
            </a:extLst>
          </p:cNvPr>
          <p:cNvSpPr/>
          <p:nvPr/>
        </p:nvSpPr>
        <p:spPr>
          <a:xfrm>
            <a:off x="6804248" y="6074449"/>
            <a:ext cx="2042900" cy="564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druhý triumvirát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9A42F700-0A72-F73C-D2EB-2BF9789AF4F2}"/>
              </a:ext>
            </a:extLst>
          </p:cNvPr>
          <p:cNvSpPr/>
          <p:nvPr/>
        </p:nvSpPr>
        <p:spPr>
          <a:xfrm>
            <a:off x="339455" y="5996757"/>
            <a:ext cx="2042901" cy="7198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GO vítězí v bitvě u Actia, 31 př. n. l.</a:t>
            </a:r>
          </a:p>
        </p:txBody>
      </p:sp>
      <p:sp>
        <p:nvSpPr>
          <p:cNvPr id="27" name="Jednoduché závorky 26">
            <a:extLst>
              <a:ext uri="{FF2B5EF4-FFF2-40B4-BE49-F238E27FC236}">
                <a16:creationId xmlns:a16="http://schemas.microsoft.com/office/drawing/2014/main" id="{615B8BE2-D040-9EE9-309D-415BE938692C}"/>
              </a:ext>
            </a:extLst>
          </p:cNvPr>
          <p:cNvSpPr/>
          <p:nvPr/>
        </p:nvSpPr>
        <p:spPr>
          <a:xfrm>
            <a:off x="253596" y="5312785"/>
            <a:ext cx="2400440" cy="53847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MA a </a:t>
            </a:r>
            <a:r>
              <a:rPr lang="cs-CZ" dirty="0" err="1">
                <a:latin typeface="Book Antiqua" panose="02040602050305030304" pitchFamily="18" charset="0"/>
              </a:rPr>
              <a:t>Cleopatra</a:t>
            </a:r>
            <a:r>
              <a:rPr lang="cs-CZ" dirty="0">
                <a:latin typeface="Book Antiqua" panose="02040602050305030304" pitchFamily="18" charset="0"/>
              </a:rPr>
              <a:t> páchají sebevraždu</a:t>
            </a:r>
          </a:p>
        </p:txBody>
      </p:sp>
      <p:sp>
        <p:nvSpPr>
          <p:cNvPr id="28" name="Jednoduché závorky 27">
            <a:extLst>
              <a:ext uri="{FF2B5EF4-FFF2-40B4-BE49-F238E27FC236}">
                <a16:creationId xmlns:a16="http://schemas.microsoft.com/office/drawing/2014/main" id="{B7255B2D-A074-B0D8-7856-59B455E483B3}"/>
              </a:ext>
            </a:extLst>
          </p:cNvPr>
          <p:cNvSpPr/>
          <p:nvPr/>
        </p:nvSpPr>
        <p:spPr>
          <a:xfrm>
            <a:off x="172043" y="3341116"/>
            <a:ext cx="2400440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konec republiky</a:t>
            </a:r>
          </a:p>
        </p:txBody>
      </p:sp>
      <p:sp>
        <p:nvSpPr>
          <p:cNvPr id="23" name="Zaoblený obdélník 5">
            <a:extLst>
              <a:ext uri="{FF2B5EF4-FFF2-40B4-BE49-F238E27FC236}">
                <a16:creationId xmlns:a16="http://schemas.microsoft.com/office/drawing/2014/main" id="{4FD17CCC-80F8-FF8C-B3AA-AD25C8B08CE7}"/>
              </a:ext>
            </a:extLst>
          </p:cNvPr>
          <p:cNvSpPr/>
          <p:nvPr/>
        </p:nvSpPr>
        <p:spPr>
          <a:xfrm>
            <a:off x="7596336" y="4859127"/>
            <a:ext cx="1547664" cy="4952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Lepidus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707612" y="2803362"/>
            <a:ext cx="1502238" cy="5644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republikáni</a:t>
            </a:r>
          </a:p>
        </p:txBody>
      </p:sp>
      <p:pic>
        <p:nvPicPr>
          <p:cNvPr id="9222" name="Picture 6" descr="Výsledek obrázku pro octavianus augustus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7" t="265" r="303" b="34266"/>
          <a:stretch/>
        </p:blipFill>
        <p:spPr bwMode="auto">
          <a:xfrm>
            <a:off x="5081980" y="3073732"/>
            <a:ext cx="2670280" cy="29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98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8" grpId="0" animBg="1"/>
      <p:bldP spid="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22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Punské války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3167844" y="2355807"/>
            <a:ext cx="2592288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práce s textem</a:t>
            </a:r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ýsledek obrázku pro expansion of r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7691"/>
          <a:stretch/>
        </p:blipFill>
        <p:spPr bwMode="auto">
          <a:xfrm>
            <a:off x="3519274" y="1362885"/>
            <a:ext cx="5561768" cy="34627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Krize římské republiky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33977" y="1408700"/>
            <a:ext cx="199796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vítězstvím v…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8785" y="2048985"/>
            <a:ext cx="1584176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punských</a:t>
            </a:r>
          </a:p>
        </p:txBody>
      </p:sp>
      <p:sp>
        <p:nvSpPr>
          <p:cNvPr id="8" name="Obdélník: se zakulacenými rohy 7"/>
          <p:cNvSpPr/>
          <p:nvPr/>
        </p:nvSpPr>
        <p:spPr>
          <a:xfrm>
            <a:off x="1776690" y="2048985"/>
            <a:ext cx="2052801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 makedonských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2831" y="2729791"/>
            <a:ext cx="2340260" cy="8280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válkách se Řím rozšiřuje mimo Itálii</a:t>
            </a:r>
          </a:p>
        </p:txBody>
      </p:sp>
      <p:sp>
        <p:nvSpPr>
          <p:cNvPr id="10" name="Šipka dolů 9"/>
          <p:cNvSpPr/>
          <p:nvPr/>
        </p:nvSpPr>
        <p:spPr>
          <a:xfrm>
            <a:off x="1308925" y="3717032"/>
            <a:ext cx="648072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934451" y="4401108"/>
            <a:ext cx="1981365" cy="64807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Imperium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Romanum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>
            <a:off x="1004664" y="5198403"/>
            <a:ext cx="1840938" cy="36928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Římská říše</a:t>
            </a:r>
          </a:p>
        </p:txBody>
      </p:sp>
      <p:sp>
        <p:nvSpPr>
          <p:cNvPr id="14" name="Je rovno 13"/>
          <p:cNvSpPr/>
          <p:nvPr/>
        </p:nvSpPr>
        <p:spPr>
          <a:xfrm>
            <a:off x="2915816" y="4591562"/>
            <a:ext cx="504056" cy="46805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419872" y="4501552"/>
            <a:ext cx="158417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celá Itálie</a:t>
            </a:r>
          </a:p>
        </p:txBody>
      </p:sp>
      <p:sp>
        <p:nvSpPr>
          <p:cNvPr id="16" name="Plus 15"/>
          <p:cNvSpPr/>
          <p:nvPr/>
        </p:nvSpPr>
        <p:spPr>
          <a:xfrm>
            <a:off x="3977934" y="5158207"/>
            <a:ext cx="468052" cy="50405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419872" y="5734445"/>
            <a:ext cx="1584176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provincie</a:t>
            </a:r>
          </a:p>
        </p:txBody>
      </p:sp>
      <p:sp>
        <p:nvSpPr>
          <p:cNvPr id="18" name="Jednoduché závorky 17"/>
          <p:cNvSpPr/>
          <p:nvPr/>
        </p:nvSpPr>
        <p:spPr>
          <a:xfrm>
            <a:off x="5292080" y="5756521"/>
            <a:ext cx="1768674" cy="66607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= území mimo Itálii</a:t>
            </a:r>
          </a:p>
        </p:txBody>
      </p:sp>
      <p:sp>
        <p:nvSpPr>
          <p:cNvPr id="19" name="Ohnutý roh 18"/>
          <p:cNvSpPr/>
          <p:nvPr/>
        </p:nvSpPr>
        <p:spPr>
          <a:xfrm>
            <a:off x="7380312" y="5139774"/>
            <a:ext cx="1512168" cy="14669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Hispánie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Sicílie</a:t>
            </a:r>
          </a:p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sev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Afrika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Řecko</a:t>
            </a:r>
          </a:p>
        </p:txBody>
      </p:sp>
      <p:sp>
        <p:nvSpPr>
          <p:cNvPr id="21" name="Zaoblený obdélník 20"/>
          <p:cNvSpPr/>
          <p:nvPr/>
        </p:nvSpPr>
        <p:spPr>
          <a:xfrm>
            <a:off x="143508" y="6137301"/>
            <a:ext cx="2088232" cy="6206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celá řada problémů</a:t>
            </a: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1187624" y="3557882"/>
            <a:ext cx="0" cy="2535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hnutá šipka 13"/>
          <p:cNvSpPr/>
          <p:nvPr/>
        </p:nvSpPr>
        <p:spPr>
          <a:xfrm flipV="1">
            <a:off x="6275700" y="2801374"/>
            <a:ext cx="864096" cy="1083234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2" name="Ovál 1"/>
          <p:cNvSpPr/>
          <p:nvPr/>
        </p:nvSpPr>
        <p:spPr>
          <a:xfrm>
            <a:off x="698021" y="440703"/>
            <a:ext cx="629816" cy="5190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1.</a:t>
            </a:r>
          </a:p>
        </p:txBody>
      </p:sp>
      <p:sp>
        <p:nvSpPr>
          <p:cNvPr id="3" name="Obdélník s odříznutým a zakulaceným jedním rohem 2"/>
          <p:cNvSpPr/>
          <p:nvPr/>
        </p:nvSpPr>
        <p:spPr>
          <a:xfrm>
            <a:off x="1452889" y="368694"/>
            <a:ext cx="2088232" cy="663079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krize správy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1452889" y="1106502"/>
            <a:ext cx="2088232" cy="49046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= řízení země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704101" y="459383"/>
            <a:ext cx="792088" cy="48169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45256" y="175833"/>
            <a:ext cx="1925695" cy="1201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před 300 lety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jedno město</a:t>
            </a:r>
          </a:p>
        </p:txBody>
      </p:sp>
      <p:sp>
        <p:nvSpPr>
          <p:cNvPr id="9" name="Násobení 8"/>
          <p:cNvSpPr/>
          <p:nvPr/>
        </p:nvSpPr>
        <p:spPr>
          <a:xfrm>
            <a:off x="6495554" y="502478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04159" y="175833"/>
            <a:ext cx="1331256" cy="11729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nyní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Řím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říše</a:t>
            </a:r>
          </a:p>
        </p:txBody>
      </p:sp>
      <p:sp>
        <p:nvSpPr>
          <p:cNvPr id="11" name="Pravá složená závorka 10"/>
          <p:cNvSpPr/>
          <p:nvPr/>
        </p:nvSpPr>
        <p:spPr>
          <a:xfrm rot="5400000">
            <a:off x="6361470" y="-711382"/>
            <a:ext cx="476532" cy="429745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6275700" y="1596964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5363354" y="2173028"/>
            <a:ext cx="2472764" cy="71385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řízení Říma se výrazně nezměnilo</a:t>
            </a:r>
          </a:p>
        </p:txBody>
      </p:sp>
      <p:sp>
        <p:nvSpPr>
          <p:cNvPr id="15" name="Ohnutý roh 14"/>
          <p:cNvSpPr/>
          <p:nvPr/>
        </p:nvSpPr>
        <p:spPr>
          <a:xfrm>
            <a:off x="7266191" y="3247288"/>
            <a:ext cx="1584176" cy="1529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senát, konzulové, tribunové atd.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6923772" y="5085184"/>
            <a:ext cx="1966568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říši nelze řídit stejně jako město!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13997" y="2209066"/>
            <a:ext cx="1917741" cy="6407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čele provincií správci</a:t>
            </a:r>
          </a:p>
        </p:txBody>
      </p:sp>
      <p:sp>
        <p:nvSpPr>
          <p:cNvPr id="20" name="Ohnutý roh 19"/>
          <p:cNvSpPr/>
          <p:nvPr/>
        </p:nvSpPr>
        <p:spPr>
          <a:xfrm>
            <a:off x="133976" y="3068960"/>
            <a:ext cx="2277782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vybírají daně, starají se o bezpečnost, o rozvoj…</a:t>
            </a:r>
          </a:p>
        </p:txBody>
      </p:sp>
      <p:sp>
        <p:nvSpPr>
          <p:cNvPr id="21" name="Násobení 20"/>
          <p:cNvSpPr/>
          <p:nvPr/>
        </p:nvSpPr>
        <p:spPr>
          <a:xfrm>
            <a:off x="984835" y="4235597"/>
            <a:ext cx="576064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2" name="Ohnutý roh 21"/>
          <p:cNvSpPr/>
          <p:nvPr/>
        </p:nvSpPr>
        <p:spPr>
          <a:xfrm>
            <a:off x="133976" y="4883669"/>
            <a:ext cx="2277782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téměř neomezená moc a tak hrabou do vlastní kapsy</a:t>
            </a:r>
          </a:p>
        </p:txBody>
      </p:sp>
      <p:cxnSp>
        <p:nvCxnSpPr>
          <p:cNvPr id="24" name="Přímá spojnice se šipkou 23"/>
          <p:cNvCxnSpPr/>
          <p:nvPr/>
        </p:nvCxnSpPr>
        <p:spPr>
          <a:xfrm>
            <a:off x="1619672" y="1031773"/>
            <a:ext cx="0" cy="1141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Výsledek obrázku pro rome 700 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t="32435" r="47985" b="24732"/>
          <a:stretch/>
        </p:blipFill>
        <p:spPr bwMode="auto">
          <a:xfrm>
            <a:off x="2977104" y="1754263"/>
            <a:ext cx="2246081" cy="22652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ome 100 b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22160" r="28755" b="6735"/>
          <a:stretch/>
        </p:blipFill>
        <p:spPr bwMode="auto">
          <a:xfrm>
            <a:off x="2497005" y="4194123"/>
            <a:ext cx="4384346" cy="23907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Násobení 27"/>
          <p:cNvSpPr/>
          <p:nvPr/>
        </p:nvSpPr>
        <p:spPr>
          <a:xfrm>
            <a:off x="3865125" y="3731465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8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4" descr="Výsledek obrázku pro ancient rome sl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38" y="4444710"/>
            <a:ext cx="1792573" cy="226253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2" descr="Výsledek obrázku pro ancient rome agricul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07" y="2169972"/>
            <a:ext cx="5162755" cy="17628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Šipka doprava 34">
            <a:extLst>
              <a:ext uri="{FF2B5EF4-FFF2-40B4-BE49-F238E27FC236}">
                <a16:creationId xmlns:a16="http://schemas.microsoft.com/office/drawing/2014/main" id="{E39B0AEE-DDE5-B0C8-38B4-CFCA5310E412}"/>
              </a:ext>
            </a:extLst>
          </p:cNvPr>
          <p:cNvSpPr/>
          <p:nvPr/>
        </p:nvSpPr>
        <p:spPr>
          <a:xfrm rot="5400000">
            <a:off x="3462509" y="5312286"/>
            <a:ext cx="2339754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3" name="Šipka ohnutá nahoru 1">
            <a:extLst>
              <a:ext uri="{FF2B5EF4-FFF2-40B4-BE49-F238E27FC236}">
                <a16:creationId xmlns:a16="http://schemas.microsoft.com/office/drawing/2014/main" id="{1E3B8E25-43A9-1A05-0B36-0568773CBB0C}"/>
              </a:ext>
            </a:extLst>
          </p:cNvPr>
          <p:cNvSpPr/>
          <p:nvPr/>
        </p:nvSpPr>
        <p:spPr>
          <a:xfrm rot="10800000" flipH="1" flipV="1">
            <a:off x="2997321" y="3454810"/>
            <a:ext cx="1352253" cy="2175612"/>
          </a:xfrm>
          <a:prstGeom prst="bentUpArrow">
            <a:avLst>
              <a:gd name="adj1" fmla="val 17729"/>
              <a:gd name="adj2" fmla="val 19547"/>
              <a:gd name="adj3" fmla="val 2572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Šipka ohnutá nahoru 1">
            <a:extLst>
              <a:ext uri="{FF2B5EF4-FFF2-40B4-BE49-F238E27FC236}">
                <a16:creationId xmlns:a16="http://schemas.microsoft.com/office/drawing/2014/main" id="{C2BEC3DA-224A-F439-5FC4-B60CE2681785}"/>
              </a:ext>
            </a:extLst>
          </p:cNvPr>
          <p:cNvSpPr/>
          <p:nvPr/>
        </p:nvSpPr>
        <p:spPr>
          <a:xfrm rot="10800000" flipH="1">
            <a:off x="7095945" y="499090"/>
            <a:ext cx="1004974" cy="741045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6" name="Ovál 5"/>
          <p:cNvSpPr/>
          <p:nvPr/>
        </p:nvSpPr>
        <p:spPr>
          <a:xfrm>
            <a:off x="512676" y="350550"/>
            <a:ext cx="629816" cy="5190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2.</a:t>
            </a: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375845" y="278541"/>
            <a:ext cx="2088232" cy="663079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krize zemědělství</a:t>
            </a:r>
          </a:p>
        </p:txBody>
      </p:sp>
      <p:sp>
        <p:nvSpPr>
          <p:cNvPr id="8" name="Textové pole 3"/>
          <p:cNvSpPr txBox="1"/>
          <p:nvPr/>
        </p:nvSpPr>
        <p:spPr>
          <a:xfrm>
            <a:off x="4139953" y="1347977"/>
            <a:ext cx="1565914" cy="68738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z provincií levné obilí</a:t>
            </a:r>
          </a:p>
        </p:txBody>
      </p:sp>
      <p:sp>
        <p:nvSpPr>
          <p:cNvPr id="10" name="Textové pole 5"/>
          <p:cNvSpPr txBox="1"/>
          <p:nvPr/>
        </p:nvSpPr>
        <p:spPr>
          <a:xfrm>
            <a:off x="340167" y="1358438"/>
            <a:ext cx="2959318" cy="63341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drobní zemědělci nejsou schopní konkurovat</a:t>
            </a:r>
          </a:p>
        </p:txBody>
      </p:sp>
      <p:sp>
        <p:nvSpPr>
          <p:cNvPr id="11" name="Šipka doprava 10"/>
          <p:cNvSpPr/>
          <p:nvPr/>
        </p:nvSpPr>
        <p:spPr>
          <a:xfrm rot="10800000">
            <a:off x="5269641" y="4208339"/>
            <a:ext cx="503842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Textové pole 10"/>
          <p:cNvSpPr txBox="1"/>
          <p:nvPr/>
        </p:nvSpPr>
        <p:spPr>
          <a:xfrm>
            <a:off x="5933400" y="4108600"/>
            <a:ext cx="1402080" cy="68738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neustálé války</a:t>
            </a:r>
          </a:p>
        </p:txBody>
      </p:sp>
      <p:sp>
        <p:nvSpPr>
          <p:cNvPr id="17" name="Textové pole 12"/>
          <p:cNvSpPr txBox="1"/>
          <p:nvPr/>
        </p:nvSpPr>
        <p:spPr>
          <a:xfrm>
            <a:off x="7926897" y="4108600"/>
            <a:ext cx="1092414" cy="76254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  <a:ea typeface="Calibri"/>
                <a:cs typeface="Times New Roman"/>
              </a:rPr>
              <a:t>levní</a:t>
            </a: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 otroci</a:t>
            </a:r>
          </a:p>
        </p:txBody>
      </p:sp>
      <p:sp>
        <p:nvSpPr>
          <p:cNvPr id="19" name="Textové pole 14"/>
          <p:cNvSpPr txBox="1"/>
          <p:nvPr/>
        </p:nvSpPr>
        <p:spPr>
          <a:xfrm>
            <a:off x="7315677" y="5425319"/>
            <a:ext cx="1612159" cy="10646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/>
              </a:rPr>
              <a:t>levná pracovní síla</a:t>
            </a:r>
          </a:p>
          <a:p>
            <a:pPr algn="ctr"/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/>
              </a:rPr>
              <a:t>„zadarmo“</a:t>
            </a:r>
          </a:p>
        </p:txBody>
      </p:sp>
      <p:sp>
        <p:nvSpPr>
          <p:cNvPr id="33" name="Je rovno 32"/>
          <p:cNvSpPr/>
          <p:nvPr/>
        </p:nvSpPr>
        <p:spPr>
          <a:xfrm>
            <a:off x="8268034" y="4936113"/>
            <a:ext cx="410139" cy="4054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8" name="Je rovno 37"/>
          <p:cNvSpPr/>
          <p:nvPr/>
        </p:nvSpPr>
        <p:spPr>
          <a:xfrm>
            <a:off x="7419870" y="4245448"/>
            <a:ext cx="410139" cy="4054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39" name="Přímá spojnice se šipkou 38"/>
          <p:cNvCxnSpPr>
            <a:cxnSpLocks/>
            <a:stCxn id="7" idx="0"/>
          </p:cNvCxnSpPr>
          <p:nvPr/>
        </p:nvCxnSpPr>
        <p:spPr>
          <a:xfrm>
            <a:off x="3464077" y="610081"/>
            <a:ext cx="78942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ové pole 21">
            <a:extLst>
              <a:ext uri="{FF2B5EF4-FFF2-40B4-BE49-F238E27FC236}">
                <a16:creationId xmlns:a16="http://schemas.microsoft.com/office/drawing/2014/main" id="{3BC4D347-999A-B70D-439D-DF22B797315F}"/>
              </a:ext>
            </a:extLst>
          </p:cNvPr>
          <p:cNvSpPr txBox="1"/>
          <p:nvPr/>
        </p:nvSpPr>
        <p:spPr>
          <a:xfrm>
            <a:off x="4345988" y="273275"/>
            <a:ext cx="3034323" cy="6896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muži sloužící ve vojsku nepracují doma na polích</a:t>
            </a:r>
          </a:p>
        </p:txBody>
      </p:sp>
      <p:sp>
        <p:nvSpPr>
          <p:cNvPr id="21" name="Textové pole 21">
            <a:extLst>
              <a:ext uri="{FF2B5EF4-FFF2-40B4-BE49-F238E27FC236}">
                <a16:creationId xmlns:a16="http://schemas.microsoft.com/office/drawing/2014/main" id="{4B1931FA-D0D6-3614-5F96-745B46ECF450}"/>
              </a:ext>
            </a:extLst>
          </p:cNvPr>
          <p:cNvSpPr txBox="1"/>
          <p:nvPr/>
        </p:nvSpPr>
        <p:spPr>
          <a:xfrm>
            <a:off x="6570388" y="1360354"/>
            <a:ext cx="2086118" cy="68961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v Římě nedostatek obilí</a:t>
            </a:r>
          </a:p>
        </p:txBody>
      </p:sp>
      <p:sp>
        <p:nvSpPr>
          <p:cNvPr id="22" name="Šipka doprava 10">
            <a:extLst>
              <a:ext uri="{FF2B5EF4-FFF2-40B4-BE49-F238E27FC236}">
                <a16:creationId xmlns:a16="http://schemas.microsoft.com/office/drawing/2014/main" id="{C883E8D2-C54D-E1A6-8A54-BCEBED58762E}"/>
              </a:ext>
            </a:extLst>
          </p:cNvPr>
          <p:cNvSpPr/>
          <p:nvPr/>
        </p:nvSpPr>
        <p:spPr>
          <a:xfrm flipH="1">
            <a:off x="5886206" y="1483930"/>
            <a:ext cx="503842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3" name="Je rovno 8">
            <a:extLst>
              <a:ext uri="{FF2B5EF4-FFF2-40B4-BE49-F238E27FC236}">
                <a16:creationId xmlns:a16="http://schemas.microsoft.com/office/drawing/2014/main" id="{8C1DF9C9-9182-E065-61D0-6210699CC2E9}"/>
              </a:ext>
            </a:extLst>
          </p:cNvPr>
          <p:cNvSpPr/>
          <p:nvPr/>
        </p:nvSpPr>
        <p:spPr>
          <a:xfrm>
            <a:off x="3418199" y="1350130"/>
            <a:ext cx="603040" cy="663079"/>
          </a:xfrm>
          <a:prstGeom prst="mathMultiply">
            <a:avLst>
              <a:gd name="adj1" fmla="val 137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4" name="Šipka doprava 34">
            <a:extLst>
              <a:ext uri="{FF2B5EF4-FFF2-40B4-BE49-F238E27FC236}">
                <a16:creationId xmlns:a16="http://schemas.microsoft.com/office/drawing/2014/main" id="{D8556B5E-7CA1-D2FB-6037-DFDE8ABE145A}"/>
              </a:ext>
            </a:extLst>
          </p:cNvPr>
          <p:cNvSpPr/>
          <p:nvPr/>
        </p:nvSpPr>
        <p:spPr>
          <a:xfrm rot="5400000">
            <a:off x="617015" y="2104342"/>
            <a:ext cx="503842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5" name="Šipka doprava 34">
            <a:extLst>
              <a:ext uri="{FF2B5EF4-FFF2-40B4-BE49-F238E27FC236}">
                <a16:creationId xmlns:a16="http://schemas.microsoft.com/office/drawing/2014/main" id="{58A76177-7C5C-BDE4-D112-B4CA47C63712}"/>
              </a:ext>
            </a:extLst>
          </p:cNvPr>
          <p:cNvSpPr/>
          <p:nvPr/>
        </p:nvSpPr>
        <p:spPr>
          <a:xfrm rot="5400000">
            <a:off x="1129222" y="2603857"/>
            <a:ext cx="1502870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2" name="Textové pole 7">
            <a:extLst>
              <a:ext uri="{FF2B5EF4-FFF2-40B4-BE49-F238E27FC236}">
                <a16:creationId xmlns:a16="http://schemas.microsoft.com/office/drawing/2014/main" id="{6291FD9C-3824-6861-4897-8C9D30BA6318}"/>
              </a:ext>
            </a:extLst>
          </p:cNvPr>
          <p:cNvSpPr txBox="1"/>
          <p:nvPr/>
        </p:nvSpPr>
        <p:spPr>
          <a:xfrm>
            <a:off x="1468803" y="3641048"/>
            <a:ext cx="1408809" cy="59238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zadluží se</a:t>
            </a:r>
          </a:p>
        </p:txBody>
      </p:sp>
      <p:sp>
        <p:nvSpPr>
          <p:cNvPr id="44" name="Textové pole 7">
            <a:extLst>
              <a:ext uri="{FF2B5EF4-FFF2-40B4-BE49-F238E27FC236}">
                <a16:creationId xmlns:a16="http://schemas.microsoft.com/office/drawing/2014/main" id="{8E9F372F-5768-3916-87FC-F8FC82052879}"/>
              </a:ext>
            </a:extLst>
          </p:cNvPr>
          <p:cNvSpPr txBox="1"/>
          <p:nvPr/>
        </p:nvSpPr>
        <p:spPr>
          <a:xfrm>
            <a:off x="3308479" y="2656170"/>
            <a:ext cx="1408809" cy="7986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nechají se najmout</a:t>
            </a:r>
          </a:p>
        </p:txBody>
      </p:sp>
      <p:sp>
        <p:nvSpPr>
          <p:cNvPr id="45" name="Textové pole 9">
            <a:extLst>
              <a:ext uri="{FF2B5EF4-FFF2-40B4-BE49-F238E27FC236}">
                <a16:creationId xmlns:a16="http://schemas.microsoft.com/office/drawing/2014/main" id="{6A5210CF-B434-22B2-B5FD-79BEFDFE1CAC}"/>
              </a:ext>
            </a:extLst>
          </p:cNvPr>
          <p:cNvSpPr txBox="1"/>
          <p:nvPr/>
        </p:nvSpPr>
        <p:spPr>
          <a:xfrm>
            <a:off x="666850" y="5237036"/>
            <a:ext cx="2482264" cy="6218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Times New Roman"/>
              </a:rPr>
              <a:t>velkostatkáři</a:t>
            </a:r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3028EEFE-920A-0B89-CA4D-4822709B58A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97174" y="3454809"/>
            <a:ext cx="26326" cy="1850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0E3AEB03-B0B0-A5AC-BC58-7AAA4A79560F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2533386" y="3454809"/>
            <a:ext cx="1479498" cy="1782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Přímá spojnice se šipkou 51">
            <a:extLst>
              <a:ext uri="{FF2B5EF4-FFF2-40B4-BE49-F238E27FC236}">
                <a16:creationId xmlns:a16="http://schemas.microsoft.com/office/drawing/2014/main" id="{98F08CB6-E3D6-4A16-D7D5-6BAA85DEC247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2159407" y="4233430"/>
            <a:ext cx="13801" cy="1003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Jednoduché závorky 55">
            <a:extLst>
              <a:ext uri="{FF2B5EF4-FFF2-40B4-BE49-F238E27FC236}">
                <a16:creationId xmlns:a16="http://schemas.microsoft.com/office/drawing/2014/main" id="{EE0B6280-2E23-F16E-8EE5-D36B01914041}"/>
              </a:ext>
            </a:extLst>
          </p:cNvPr>
          <p:cNvSpPr/>
          <p:nvPr/>
        </p:nvSpPr>
        <p:spPr>
          <a:xfrm>
            <a:off x="1086662" y="5994604"/>
            <a:ext cx="1597572" cy="43545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Book Antiqua" panose="02040602050305030304" pitchFamily="18" charset="0"/>
                <a:ea typeface="Calibri"/>
                <a:cs typeface="Times New Roman"/>
              </a:rPr>
              <a:t>bohatnou</a:t>
            </a:r>
          </a:p>
        </p:txBody>
      </p:sp>
      <p:sp>
        <p:nvSpPr>
          <p:cNvPr id="57" name="Jednoduché závorky 56">
            <a:extLst>
              <a:ext uri="{FF2B5EF4-FFF2-40B4-BE49-F238E27FC236}">
                <a16:creationId xmlns:a16="http://schemas.microsoft.com/office/drawing/2014/main" id="{313F1DEE-357A-A3FE-DC57-52F5C85C513F}"/>
              </a:ext>
            </a:extLst>
          </p:cNvPr>
          <p:cNvSpPr/>
          <p:nvPr/>
        </p:nvSpPr>
        <p:spPr>
          <a:xfrm>
            <a:off x="878505" y="4338027"/>
            <a:ext cx="2008734" cy="42760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Book Antiqua" panose="02040602050305030304" pitchFamily="18" charset="0"/>
                <a:ea typeface="Calibri"/>
                <a:cs typeface="Times New Roman"/>
              </a:rPr>
              <a:t>„dlužní otroctví“</a:t>
            </a:r>
          </a:p>
        </p:txBody>
      </p:sp>
      <p:sp>
        <p:nvSpPr>
          <p:cNvPr id="58" name="Šipka doprava 34">
            <a:extLst>
              <a:ext uri="{FF2B5EF4-FFF2-40B4-BE49-F238E27FC236}">
                <a16:creationId xmlns:a16="http://schemas.microsoft.com/office/drawing/2014/main" id="{7973E4C1-D20F-696B-6517-6FCE8E87F7BC}"/>
              </a:ext>
            </a:extLst>
          </p:cNvPr>
          <p:cNvSpPr/>
          <p:nvPr/>
        </p:nvSpPr>
        <p:spPr>
          <a:xfrm>
            <a:off x="1305864" y="2801884"/>
            <a:ext cx="1929238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1" name="Je rovno 8">
            <a:extLst>
              <a:ext uri="{FF2B5EF4-FFF2-40B4-BE49-F238E27FC236}">
                <a16:creationId xmlns:a16="http://schemas.microsoft.com/office/drawing/2014/main" id="{2AEDEA78-5B7A-A9B8-F092-C015BCE04880}"/>
              </a:ext>
            </a:extLst>
          </p:cNvPr>
          <p:cNvSpPr/>
          <p:nvPr/>
        </p:nvSpPr>
        <p:spPr>
          <a:xfrm>
            <a:off x="3203033" y="2158643"/>
            <a:ext cx="1533958" cy="1769896"/>
          </a:xfrm>
          <a:prstGeom prst="mathMultiply">
            <a:avLst>
              <a:gd name="adj1" fmla="val 66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072" name="Textové pole 21">
            <a:extLst>
              <a:ext uri="{FF2B5EF4-FFF2-40B4-BE49-F238E27FC236}">
                <a16:creationId xmlns:a16="http://schemas.microsoft.com/office/drawing/2014/main" id="{04269673-BEFA-1951-1E88-13F4724A7779}"/>
              </a:ext>
            </a:extLst>
          </p:cNvPr>
          <p:cNvSpPr txBox="1"/>
          <p:nvPr/>
        </p:nvSpPr>
        <p:spPr>
          <a:xfrm>
            <a:off x="3081711" y="4230446"/>
            <a:ext cx="2077616" cy="43545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nevyplatí se jim</a:t>
            </a:r>
          </a:p>
        </p:txBody>
      </p:sp>
      <p:sp>
        <p:nvSpPr>
          <p:cNvPr id="3073" name="Šipka doprava 34">
            <a:extLst>
              <a:ext uri="{FF2B5EF4-FFF2-40B4-BE49-F238E27FC236}">
                <a16:creationId xmlns:a16="http://schemas.microsoft.com/office/drawing/2014/main" id="{05C006B9-76F2-ED73-4E20-CB778A76778E}"/>
              </a:ext>
            </a:extLst>
          </p:cNvPr>
          <p:cNvSpPr/>
          <p:nvPr/>
        </p:nvSpPr>
        <p:spPr>
          <a:xfrm rot="5400000">
            <a:off x="-1324124" y="4819710"/>
            <a:ext cx="3407867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Textové pole 7"/>
          <p:cNvSpPr txBox="1"/>
          <p:nvPr/>
        </p:nvSpPr>
        <p:spPr>
          <a:xfrm>
            <a:off x="92769" y="2656170"/>
            <a:ext cx="1408809" cy="79863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prodávají pole</a:t>
            </a:r>
          </a:p>
        </p:txBody>
      </p:sp>
    </p:spTree>
    <p:extLst>
      <p:ext uri="{BB962C8B-B14F-4D97-AF65-F5344CB8AC3E}">
        <p14:creationId xmlns:p14="http://schemas.microsoft.com/office/powerpoint/2010/main" val="289589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63" grpId="0" animBg="1"/>
      <p:bldP spid="18" grpId="0" animBg="1"/>
      <p:bldP spid="6" grpId="0" animBg="1"/>
      <p:bldP spid="7" grpId="0" animBg="1"/>
      <p:bldP spid="8" grpId="0" animBg="1"/>
      <p:bldP spid="10" grpId="0" animBg="1"/>
      <p:bldP spid="11" grpId="0" animBg="1"/>
      <p:bldP spid="15" grpId="0" animBg="1"/>
      <p:bldP spid="17" grpId="0" animBg="1"/>
      <p:bldP spid="19" grpId="0" animBg="1"/>
      <p:bldP spid="33" grpId="0" animBg="1"/>
      <p:bldP spid="38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2" grpId="0" animBg="1"/>
      <p:bldP spid="44" grpId="0" animBg="1"/>
      <p:bldP spid="45" grpId="0" animBg="1"/>
      <p:bldP spid="56" grpId="0" animBg="1"/>
      <p:bldP spid="57" grpId="0" animBg="1"/>
      <p:bldP spid="58" grpId="0" animBg="1"/>
      <p:bldP spid="61" grpId="0" animBg="1"/>
      <p:bldP spid="3072" grpId="0" animBg="1"/>
      <p:bldP spid="307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osoba, přeprava, nákupní košík/vozík, vozík&#10;&#10;Popis byl vytvořen automaticky">
            <a:extLst>
              <a:ext uri="{FF2B5EF4-FFF2-40B4-BE49-F238E27FC236}">
                <a16:creationId xmlns:a16="http://schemas.microsoft.com/office/drawing/2014/main" id="{0F52595E-0B95-3AF4-ACD1-6FDB5EC96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2"/>
          <a:stretch/>
        </p:blipFill>
        <p:spPr>
          <a:xfrm>
            <a:off x="129464" y="3459865"/>
            <a:ext cx="4785615" cy="312947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6" name="Obrázek 5" descr="Obsah obrázku venku, rostlina, sklizeň, zemědělství&#10;&#10;Popis byl vytvořen automaticky">
            <a:extLst>
              <a:ext uri="{FF2B5EF4-FFF2-40B4-BE49-F238E27FC236}">
                <a16:creationId xmlns:a16="http://schemas.microsoft.com/office/drawing/2014/main" id="{7F24E8CF-2CFB-D452-AC83-7447E25E7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30" y="132673"/>
            <a:ext cx="5231134" cy="294251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24" name="Šipka doprava 10">
            <a:extLst>
              <a:ext uri="{FF2B5EF4-FFF2-40B4-BE49-F238E27FC236}">
                <a16:creationId xmlns:a16="http://schemas.microsoft.com/office/drawing/2014/main" id="{FC7D327A-2021-3CC7-57D4-107497E8B53A}"/>
              </a:ext>
            </a:extLst>
          </p:cNvPr>
          <p:cNvSpPr/>
          <p:nvPr/>
        </p:nvSpPr>
        <p:spPr>
          <a:xfrm flipV="1">
            <a:off x="6803250" y="5751004"/>
            <a:ext cx="1623009" cy="1109688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-23367" y="130903"/>
            <a:ext cx="681355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Textové pole 10"/>
          <p:cNvSpPr txBox="1"/>
          <p:nvPr/>
        </p:nvSpPr>
        <p:spPr>
          <a:xfrm>
            <a:off x="558316" y="2694274"/>
            <a:ext cx="2305404" cy="74439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Latinové získávají občanství</a:t>
            </a:r>
          </a:p>
        </p:txBody>
      </p:sp>
      <p:sp>
        <p:nvSpPr>
          <p:cNvPr id="17" name="Textové pole 12"/>
          <p:cNvSpPr txBox="1"/>
          <p:nvPr/>
        </p:nvSpPr>
        <p:spPr>
          <a:xfrm>
            <a:off x="4045688" y="2417703"/>
            <a:ext cx="3177138" cy="110095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Řím měl dle zákona dávat chudým občanům příděly obilí zdarma</a:t>
            </a:r>
          </a:p>
        </p:txBody>
      </p:sp>
      <p:sp>
        <p:nvSpPr>
          <p:cNvPr id="26" name="Textové pole 21"/>
          <p:cNvSpPr txBox="1"/>
          <p:nvPr/>
        </p:nvSpPr>
        <p:spPr>
          <a:xfrm>
            <a:off x="6431335" y="4007803"/>
            <a:ext cx="2307762" cy="100145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stále rostoucí zatížení státního hospodářství</a:t>
            </a:r>
          </a:p>
        </p:txBody>
      </p:sp>
      <p:sp>
        <p:nvSpPr>
          <p:cNvPr id="28" name="Textové pole 23"/>
          <p:cNvSpPr txBox="1"/>
          <p:nvPr/>
        </p:nvSpPr>
        <p:spPr>
          <a:xfrm>
            <a:off x="110519" y="742949"/>
            <a:ext cx="1662331" cy="68135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bg1"/>
                </a:solidFill>
                <a:effectLst/>
                <a:latin typeface="Book Antiqua" panose="02040602050305030304" pitchFamily="18" charset="0"/>
                <a:ea typeface="Calibri"/>
                <a:cs typeface="Times New Roman"/>
              </a:rPr>
              <a:t>stahují se do měst</a:t>
            </a:r>
          </a:p>
        </p:txBody>
      </p:sp>
      <p:sp>
        <p:nvSpPr>
          <p:cNvPr id="36" name="Šipka doprava 35"/>
          <p:cNvSpPr/>
          <p:nvPr/>
        </p:nvSpPr>
        <p:spPr>
          <a:xfrm>
            <a:off x="2741439" y="2940156"/>
            <a:ext cx="1223172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7" name="Textové pole 9"/>
          <p:cNvSpPr txBox="1"/>
          <p:nvPr/>
        </p:nvSpPr>
        <p:spPr>
          <a:xfrm>
            <a:off x="5212636" y="5544002"/>
            <a:ext cx="2066321" cy="10014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  <a:ea typeface="Times New Roman"/>
              </a:rPr>
              <a:t>početně roste množství tzv. bezzemků</a:t>
            </a:r>
            <a:endParaRPr lang="cs-CZ" dirty="0">
              <a:solidFill>
                <a:schemeClr val="bg1"/>
              </a:solidFill>
              <a:effectLst/>
              <a:latin typeface="Book Antiqua" panose="02040602050305030304" pitchFamily="18" charset="0"/>
              <a:ea typeface="Times New Roman"/>
            </a:endParaRPr>
          </a:p>
        </p:txBody>
      </p:sp>
      <p:sp>
        <p:nvSpPr>
          <p:cNvPr id="38" name="Je rovno 37"/>
          <p:cNvSpPr/>
          <p:nvPr/>
        </p:nvSpPr>
        <p:spPr>
          <a:xfrm>
            <a:off x="6549006" y="3524791"/>
            <a:ext cx="576064" cy="49654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" name="Šipka doprava 10">
            <a:extLst>
              <a:ext uri="{FF2B5EF4-FFF2-40B4-BE49-F238E27FC236}">
                <a16:creationId xmlns:a16="http://schemas.microsoft.com/office/drawing/2014/main" id="{022C1810-3E0E-A910-FF62-99B8684F91F1}"/>
              </a:ext>
            </a:extLst>
          </p:cNvPr>
          <p:cNvSpPr/>
          <p:nvPr/>
        </p:nvSpPr>
        <p:spPr>
          <a:xfrm rot="16200000" flipH="1">
            <a:off x="2395299" y="-421445"/>
            <a:ext cx="1128562" cy="1987540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Jednoduché závorky 12">
            <a:extLst>
              <a:ext uri="{FF2B5EF4-FFF2-40B4-BE49-F238E27FC236}">
                <a16:creationId xmlns:a16="http://schemas.microsoft.com/office/drawing/2014/main" id="{D84F7425-6A2A-8FEB-1028-F155CE4D7AFC}"/>
              </a:ext>
            </a:extLst>
          </p:cNvPr>
          <p:cNvSpPr/>
          <p:nvPr/>
        </p:nvSpPr>
        <p:spPr>
          <a:xfrm>
            <a:off x="142898" y="1601829"/>
            <a:ext cx="1597572" cy="55245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effectLst/>
                <a:latin typeface="Book Antiqua" panose="02040602050305030304" pitchFamily="18" charset="0"/>
                <a:ea typeface="Calibri"/>
                <a:cs typeface="Times New Roman"/>
              </a:rPr>
              <a:t>hlavně Řím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639E6361-5F97-AC6A-3556-79649E9E3962}"/>
              </a:ext>
            </a:extLst>
          </p:cNvPr>
          <p:cNvCxnSpPr>
            <a:cxnSpLocks/>
          </p:cNvCxnSpPr>
          <p:nvPr/>
        </p:nvCxnSpPr>
        <p:spPr>
          <a:xfrm>
            <a:off x="1324826" y="2138511"/>
            <a:ext cx="0" cy="635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Plus 15">
            <a:extLst>
              <a:ext uri="{FF2B5EF4-FFF2-40B4-BE49-F238E27FC236}">
                <a16:creationId xmlns:a16="http://schemas.microsoft.com/office/drawing/2014/main" id="{4077147F-7B3D-3E05-B54C-13E348A75EBE}"/>
              </a:ext>
            </a:extLst>
          </p:cNvPr>
          <p:cNvSpPr/>
          <p:nvPr/>
        </p:nvSpPr>
        <p:spPr>
          <a:xfrm>
            <a:off x="6335198" y="5024604"/>
            <a:ext cx="468052" cy="504056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8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" grpId="0" animBg="1"/>
      <p:bldP spid="15" grpId="0" animBg="1"/>
      <p:bldP spid="17" grpId="0" animBg="1"/>
      <p:bldP spid="26" grpId="0" animBg="1"/>
      <p:bldP spid="28" grpId="0" animBg="1"/>
      <p:bldP spid="36" grpId="0" animBg="1"/>
      <p:bldP spid="37" grpId="0" animBg="1"/>
      <p:bldP spid="38" grpId="0" animBg="1"/>
      <p:bldP spid="3" grpId="0" animBg="1"/>
      <p:bldP spid="13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ancient rome leg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2" y="513864"/>
            <a:ext cx="4099736" cy="34320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ázek 21" descr="Obsah obrázku kresba, ilustrace, skica, savec&#10;&#10;Popis byl vytvořen automaticky">
            <a:extLst>
              <a:ext uri="{FF2B5EF4-FFF2-40B4-BE49-F238E27FC236}">
                <a16:creationId xmlns:a16="http://schemas.microsoft.com/office/drawing/2014/main" id="{E3F91281-FDB4-B019-ADE3-7B9B2D10C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12632" r="3387" b="18489"/>
          <a:stretch/>
        </p:blipFill>
        <p:spPr>
          <a:xfrm>
            <a:off x="2790788" y="3247742"/>
            <a:ext cx="3346795" cy="274337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9" name="Šipka ohnutá nahoru 1">
            <a:extLst>
              <a:ext uri="{FF2B5EF4-FFF2-40B4-BE49-F238E27FC236}">
                <a16:creationId xmlns:a16="http://schemas.microsoft.com/office/drawing/2014/main" id="{6B0F8ECC-B5DC-B1FF-C299-781AD505C197}"/>
              </a:ext>
            </a:extLst>
          </p:cNvPr>
          <p:cNvSpPr/>
          <p:nvPr/>
        </p:nvSpPr>
        <p:spPr>
          <a:xfrm flipV="1">
            <a:off x="2034228" y="290999"/>
            <a:ext cx="2756591" cy="1129757"/>
          </a:xfrm>
          <a:prstGeom prst="bentUpArrow">
            <a:avLst>
              <a:gd name="adj1" fmla="val 17729"/>
              <a:gd name="adj2" fmla="val 19547"/>
              <a:gd name="adj3" fmla="val 2572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6" name="Ovál 5"/>
          <p:cNvSpPr/>
          <p:nvPr/>
        </p:nvSpPr>
        <p:spPr>
          <a:xfrm>
            <a:off x="5743182" y="692153"/>
            <a:ext cx="557808" cy="51906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3.</a:t>
            </a: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6603776" y="620146"/>
            <a:ext cx="2088232" cy="663079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krize armády</a:t>
            </a:r>
          </a:p>
        </p:txBody>
      </p:sp>
      <p:sp>
        <p:nvSpPr>
          <p:cNvPr id="2" name="Obdélník 1"/>
          <p:cNvSpPr/>
          <p:nvPr/>
        </p:nvSpPr>
        <p:spPr>
          <a:xfrm>
            <a:off x="1091166" y="188098"/>
            <a:ext cx="172819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legionář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968044" y="2351211"/>
            <a:ext cx="3168352" cy="7443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zařazen, vybaven a vyzbrojen dle svého majetku</a:t>
            </a:r>
          </a:p>
        </p:txBody>
      </p:sp>
      <p:sp>
        <p:nvSpPr>
          <p:cNvPr id="12" name="Násobení 11"/>
          <p:cNvSpPr/>
          <p:nvPr/>
        </p:nvSpPr>
        <p:spPr>
          <a:xfrm>
            <a:off x="7274386" y="3140968"/>
            <a:ext cx="648072" cy="64807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718116" y="3900593"/>
            <a:ext cx="1779748" cy="5259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bezzemek?</a:t>
            </a:r>
          </a:p>
        </p:txBody>
      </p:sp>
      <p:sp>
        <p:nvSpPr>
          <p:cNvPr id="14" name="Šipka dolů 13"/>
          <p:cNvSpPr/>
          <p:nvPr/>
        </p:nvSpPr>
        <p:spPr>
          <a:xfrm>
            <a:off x="7379301" y="4528134"/>
            <a:ext cx="457378" cy="49518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936642" y="1475499"/>
            <a:ext cx="2615578" cy="7443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občan Říma sloužící vojenskou službu</a:t>
            </a:r>
          </a:p>
        </p:txBody>
      </p:sp>
      <p:sp>
        <p:nvSpPr>
          <p:cNvPr id="16" name="Šipka dolů 15"/>
          <p:cNvSpPr/>
          <p:nvPr/>
        </p:nvSpPr>
        <p:spPr>
          <a:xfrm rot="5400000">
            <a:off x="6126209" y="6172639"/>
            <a:ext cx="480438" cy="5527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653884" y="5124911"/>
            <a:ext cx="1908212" cy="593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ač občan, nemá majetek</a:t>
            </a:r>
          </a:p>
        </p:txBody>
      </p:sp>
      <p:sp>
        <p:nvSpPr>
          <p:cNvPr id="3" name="Šipka doprava 10">
            <a:extLst>
              <a:ext uri="{FF2B5EF4-FFF2-40B4-BE49-F238E27FC236}">
                <a16:creationId xmlns:a16="http://schemas.microsoft.com/office/drawing/2014/main" id="{F3495CD6-979E-CF3E-C526-B45131AAF69E}"/>
              </a:ext>
            </a:extLst>
          </p:cNvPr>
          <p:cNvSpPr/>
          <p:nvPr/>
        </p:nvSpPr>
        <p:spPr>
          <a:xfrm rot="5400000">
            <a:off x="7632626" y="185524"/>
            <a:ext cx="722909" cy="43545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Je rovno 37">
            <a:extLst>
              <a:ext uri="{FF2B5EF4-FFF2-40B4-BE49-F238E27FC236}">
                <a16:creationId xmlns:a16="http://schemas.microsoft.com/office/drawing/2014/main" id="{14A0BEFB-47C5-01A1-6AEA-FD8594A08CF8}"/>
              </a:ext>
            </a:extLst>
          </p:cNvPr>
          <p:cNvSpPr/>
          <p:nvPr/>
        </p:nvSpPr>
        <p:spPr>
          <a:xfrm>
            <a:off x="7319958" y="5742848"/>
            <a:ext cx="576064" cy="496542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460AD9A-2375-9BF5-42EA-C25B47337E5E}"/>
              </a:ext>
            </a:extLst>
          </p:cNvPr>
          <p:cNvSpPr/>
          <p:nvPr/>
        </p:nvSpPr>
        <p:spPr>
          <a:xfrm>
            <a:off x="6694424" y="6189271"/>
            <a:ext cx="1908212" cy="593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nemůže narukovat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1CCFD8E-7254-6824-1852-F5A61C299933}"/>
              </a:ext>
            </a:extLst>
          </p:cNvPr>
          <p:cNvSpPr/>
          <p:nvPr/>
        </p:nvSpPr>
        <p:spPr>
          <a:xfrm>
            <a:off x="3995809" y="6095424"/>
            <a:ext cx="1908212" cy="593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nedostatek vojáků</a:t>
            </a:r>
          </a:p>
        </p:txBody>
      </p:sp>
      <p:sp>
        <p:nvSpPr>
          <p:cNvPr id="23" name="Šipka dolů 15">
            <a:extLst>
              <a:ext uri="{FF2B5EF4-FFF2-40B4-BE49-F238E27FC236}">
                <a16:creationId xmlns:a16="http://schemas.microsoft.com/office/drawing/2014/main" id="{20DF7778-3616-B5EE-FA50-5E155A951F14}"/>
              </a:ext>
            </a:extLst>
          </p:cNvPr>
          <p:cNvSpPr/>
          <p:nvPr/>
        </p:nvSpPr>
        <p:spPr>
          <a:xfrm rot="5400000">
            <a:off x="3153740" y="6115952"/>
            <a:ext cx="480438" cy="5527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AF039A8B-AC22-5526-1DFA-FCB991803C42}"/>
              </a:ext>
            </a:extLst>
          </p:cNvPr>
          <p:cNvSpPr/>
          <p:nvPr/>
        </p:nvSpPr>
        <p:spPr>
          <a:xfrm>
            <a:off x="146759" y="4855922"/>
            <a:ext cx="2733175" cy="18727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války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rozšiřování říše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potřeba většího množství vojáků</a:t>
            </a:r>
          </a:p>
        </p:txBody>
      </p:sp>
    </p:spTree>
    <p:extLst>
      <p:ext uri="{BB962C8B-B14F-4D97-AF65-F5344CB8AC3E}">
        <p14:creationId xmlns:p14="http://schemas.microsoft.com/office/powerpoint/2010/main" val="289589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2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" grpId="0" animBg="1"/>
      <p:bldP spid="10" grpId="0" animBg="1"/>
      <p:bldP spid="11" grpId="0" animBg="1"/>
      <p:bldP spid="18" grpId="0" animBg="1"/>
      <p:bldP spid="23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ancient rome slave mi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35" y="3781525"/>
            <a:ext cx="3616421" cy="21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ek obrázku pro ancient rome sl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1221062"/>
            <a:ext cx="4979849" cy="373224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6" name="Ovál 5"/>
          <p:cNvSpPr/>
          <p:nvPr/>
        </p:nvSpPr>
        <p:spPr>
          <a:xfrm>
            <a:off x="512676" y="323014"/>
            <a:ext cx="629816" cy="5910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4.</a:t>
            </a:r>
          </a:p>
        </p:txBody>
      </p:sp>
      <p:sp>
        <p:nvSpPr>
          <p:cNvPr id="7" name="Obdélník s odříznutým a zakulaceným jedním rohem 6"/>
          <p:cNvSpPr/>
          <p:nvPr/>
        </p:nvSpPr>
        <p:spPr>
          <a:xfrm>
            <a:off x="1367644" y="323014"/>
            <a:ext cx="2088232" cy="663079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rostoucí počet otroků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73529" y="1157536"/>
            <a:ext cx="1728192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otrok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355976" y="461665"/>
            <a:ext cx="316835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původně  většinou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váleční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zajatci</a:t>
            </a:r>
          </a:p>
        </p:txBody>
      </p:sp>
      <p:sp>
        <p:nvSpPr>
          <p:cNvPr id="2" name="Násobení 1"/>
          <p:cNvSpPr/>
          <p:nvPr/>
        </p:nvSpPr>
        <p:spPr>
          <a:xfrm>
            <a:off x="6804248" y="1157536"/>
            <a:ext cx="720080" cy="72008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858780" y="1920815"/>
            <a:ext cx="316835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během krize se rozmáhá tzv. dlužní otroctví</a:t>
            </a:r>
          </a:p>
        </p:txBody>
      </p:sp>
      <p:sp>
        <p:nvSpPr>
          <p:cNvPr id="3" name="Je rovno 2"/>
          <p:cNvSpPr/>
          <p:nvPr/>
        </p:nvSpPr>
        <p:spPr>
          <a:xfrm>
            <a:off x="7214091" y="2655137"/>
            <a:ext cx="457730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Jednoduché závorky 11"/>
          <p:cNvSpPr/>
          <p:nvPr/>
        </p:nvSpPr>
        <p:spPr>
          <a:xfrm>
            <a:off x="5580112" y="3096669"/>
            <a:ext cx="3447020" cy="98040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dříve svobodní zemědělci, kteří se zadlužili a propadli do otroctví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190" y="4986826"/>
            <a:ext cx="1584176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práce otroka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843390" y="4569466"/>
            <a:ext cx="244827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sloužící, vychovatelé, na poli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843390" y="5289546"/>
            <a:ext cx="244827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těžké práce v dolech a na galérách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4427984" y="5282650"/>
            <a:ext cx="1584176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pro zločince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843390" y="5984950"/>
            <a:ext cx="244827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silní a odolní do arén jako gladiátoři</a:t>
            </a:r>
          </a:p>
        </p:txBody>
      </p:sp>
      <p:sp>
        <p:nvSpPr>
          <p:cNvPr id="18" name="Jednoduché závorky 17"/>
          <p:cNvSpPr/>
          <p:nvPr/>
        </p:nvSpPr>
        <p:spPr>
          <a:xfrm>
            <a:off x="4427984" y="5966272"/>
            <a:ext cx="3243837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 speciálních školách </a:t>
            </a:r>
            <a:r>
              <a:rPr lang="cs-CZ" i="1" dirty="0" err="1">
                <a:latin typeface="Book Antiqua" panose="02040602050305030304" pitchFamily="18" charset="0"/>
              </a:rPr>
              <a:t>ludus</a:t>
            </a:r>
            <a:r>
              <a:rPr lang="cs-CZ" i="1" dirty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mohli si vybojovat svobodu</a:t>
            </a:r>
          </a:p>
        </p:txBody>
      </p:sp>
      <p:cxnSp>
        <p:nvCxnSpPr>
          <p:cNvPr id="20" name="Přímá spojnice se šipkou 19"/>
          <p:cNvCxnSpPr>
            <a:stCxn id="8" idx="3"/>
            <a:endCxn id="10" idx="1"/>
          </p:cNvCxnSpPr>
          <p:nvPr/>
        </p:nvCxnSpPr>
        <p:spPr>
          <a:xfrm flipV="1">
            <a:off x="3301721" y="785701"/>
            <a:ext cx="1054255" cy="587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3" idx="3"/>
            <a:endCxn id="14" idx="1"/>
          </p:cNvCxnSpPr>
          <p:nvPr/>
        </p:nvCxnSpPr>
        <p:spPr>
          <a:xfrm flipV="1">
            <a:off x="1627366" y="4857498"/>
            <a:ext cx="216024" cy="489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3" idx="3"/>
            <a:endCxn id="15" idx="1"/>
          </p:cNvCxnSpPr>
          <p:nvPr/>
        </p:nvCxnSpPr>
        <p:spPr>
          <a:xfrm>
            <a:off x="1627366" y="5346866"/>
            <a:ext cx="216024" cy="230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3" idx="3"/>
            <a:endCxn id="17" idx="1"/>
          </p:cNvCxnSpPr>
          <p:nvPr/>
        </p:nvCxnSpPr>
        <p:spPr>
          <a:xfrm>
            <a:off x="1627366" y="5346866"/>
            <a:ext cx="216024" cy="926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89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2" grpId="0" animBg="1"/>
      <p:bldP spid="11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ancient rome slave revo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452" y="1024075"/>
            <a:ext cx="4938679" cy="27716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ancient rome sparta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142" y="1456743"/>
            <a:ext cx="1981200" cy="3362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ýsledek obrázku pro ancient rome slave crucifi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1"/>
          <a:stretch/>
        </p:blipFill>
        <p:spPr bwMode="auto">
          <a:xfrm>
            <a:off x="3025660" y="4622077"/>
            <a:ext cx="5443363" cy="214659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Šipka ohnutá nahoru 16"/>
          <p:cNvSpPr/>
          <p:nvPr/>
        </p:nvSpPr>
        <p:spPr>
          <a:xfrm rot="5400000">
            <a:off x="539423" y="5458663"/>
            <a:ext cx="1008366" cy="836965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hnutá šipka 6"/>
          <p:cNvSpPr/>
          <p:nvPr/>
        </p:nvSpPr>
        <p:spPr>
          <a:xfrm rot="5400000">
            <a:off x="6372200" y="-474439"/>
            <a:ext cx="936104" cy="280831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Lanč 2024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23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8680" y="289148"/>
            <a:ext cx="2095054" cy="591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otroků stále víc</a:t>
            </a:r>
          </a:p>
        </p:txBody>
      </p:sp>
      <p:sp>
        <p:nvSpPr>
          <p:cNvPr id="3" name="Šipka doprava 2"/>
          <p:cNvSpPr/>
          <p:nvPr/>
        </p:nvSpPr>
        <p:spPr>
          <a:xfrm>
            <a:off x="2751746" y="353470"/>
            <a:ext cx="720080" cy="4624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635896" y="300437"/>
            <a:ext cx="1944216" cy="587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poměrně častá jsou povstání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7096039" y="1485731"/>
            <a:ext cx="1764196" cy="8280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největší roku 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73 př. n. l.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89929" y="2715583"/>
            <a:ext cx="1788365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původně 15 bojovníků</a:t>
            </a:r>
          </a:p>
        </p:txBody>
      </p:sp>
      <p:sp>
        <p:nvSpPr>
          <p:cNvPr id="10" name="Obdélník s odříznutým příčným rohem 9"/>
          <p:cNvSpPr/>
          <p:nvPr/>
        </p:nvSpPr>
        <p:spPr>
          <a:xfrm>
            <a:off x="5868144" y="2391547"/>
            <a:ext cx="1404156" cy="720080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 čele </a:t>
            </a:r>
            <a:r>
              <a:rPr lang="cs-CZ" dirty="0" err="1">
                <a:latin typeface="Book Antiqua" panose="02040602050305030304" pitchFamily="18" charset="0"/>
              </a:rPr>
              <a:t>Spartacus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7660075" y="3507671"/>
            <a:ext cx="648072" cy="57606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814769" y="4185084"/>
            <a:ext cx="2160240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nakonec 100 000 vzbouřenců</a:t>
            </a:r>
          </a:p>
        </p:txBody>
      </p:sp>
      <p:sp>
        <p:nvSpPr>
          <p:cNvPr id="13" name="Ovál 12"/>
          <p:cNvSpPr/>
          <p:nvPr/>
        </p:nvSpPr>
        <p:spPr>
          <a:xfrm>
            <a:off x="179511" y="4077072"/>
            <a:ext cx="1728193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71 př. n. l.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55221" y="4797830"/>
            <a:ext cx="2481971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Spartacus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 poražen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(vojevůdce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Crassus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1578470" y="5800555"/>
            <a:ext cx="30243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podél Via Appia ukřižováno 6000 otroků</a:t>
            </a:r>
          </a:p>
        </p:txBody>
      </p:sp>
    </p:spTree>
    <p:extLst>
      <p:ext uri="{BB962C8B-B14F-4D97-AF65-F5344CB8AC3E}">
        <p14:creationId xmlns:p14="http://schemas.microsoft.com/office/powerpoint/2010/main" val="2895894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4704</TotalTime>
  <Words>826</Words>
  <Application>Microsoft Office PowerPoint</Application>
  <PresentationFormat>Předvádění na obrazovce (4:3)</PresentationFormat>
  <Paragraphs>227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Book Antiqua</vt:lpstr>
      <vt:lpstr>Calibri</vt:lpstr>
      <vt:lpstr>Rockwell</vt:lpstr>
      <vt:lpstr>Times New Roman</vt:lpstr>
      <vt:lpstr>Wingdings 2</vt:lpstr>
      <vt:lpstr>Lití písma</vt:lpstr>
      <vt:lpstr>Punské války Krize římské republiky Triumvirát, G. J. Caesar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37</cp:revision>
  <dcterms:created xsi:type="dcterms:W3CDTF">2018-01-23T11:04:38Z</dcterms:created>
  <dcterms:modified xsi:type="dcterms:W3CDTF">2024-12-07T22:04:00Z</dcterms:modified>
</cp:coreProperties>
</file>