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5" r:id="rId5"/>
    <p:sldId id="266" r:id="rId6"/>
    <p:sldId id="267" r:id="rId7"/>
    <p:sldId id="259" r:id="rId8"/>
    <p:sldId id="261" r:id="rId9"/>
    <p:sldId id="262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300" b="1" dirty="0">
                <a:latin typeface="Book Antiqua" panose="02040602050305030304" pitchFamily="18" charset="0"/>
              </a:rPr>
              <a:t>Archaické období, polis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Velká řecká kolonizace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Sparta a Athény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104465" y="4834154"/>
            <a:ext cx="6560234" cy="175260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V1D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11 </a:t>
            </a:r>
            <a:r>
              <a:rPr lang="cs-CZ" sz="4800" dirty="0">
                <a:latin typeface="Book Antiqua" panose="02040602050305030304" pitchFamily="18" charset="0"/>
              </a:rPr>
              <a:t>- </a:t>
            </a:r>
            <a:r>
              <a:rPr lang="cs-CZ" sz="4800" dirty="0" smtClean="0">
                <a:latin typeface="Book Antiqua" panose="02040602050305030304" pitchFamily="18" charset="0"/>
              </a:rPr>
              <a:t>13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10" name="Šipka dolů 9">
            <a:hlinkClick r:id="rId2" action="ppaction://hlinksldjump"/>
          </p:cNvPr>
          <p:cNvSpPr/>
          <p:nvPr/>
        </p:nvSpPr>
        <p:spPr>
          <a:xfrm>
            <a:off x="4034013" y="4209257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12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Šipka dolů 10">
            <a:hlinkClick r:id="rId3" action="ppaction://hlinksldjump"/>
          </p:cNvPr>
          <p:cNvSpPr/>
          <p:nvPr/>
        </p:nvSpPr>
        <p:spPr>
          <a:xfrm>
            <a:off x="1226903" y="2968844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11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48307" y="3801070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Běžný den „řeckého“ občana</a:t>
            </a:r>
          </a:p>
          <a:p>
            <a:r>
              <a:rPr lang="cs-CZ" dirty="0"/>
              <a:t>→ Běžný den „svobodného neobčana“</a:t>
            </a:r>
          </a:p>
          <a:p>
            <a:r>
              <a:rPr lang="cs-CZ" dirty="0"/>
              <a:t>→ Agora x </a:t>
            </a:r>
            <a:r>
              <a:rPr lang="cs-CZ" dirty="0" smtClean="0"/>
              <a:t>Akropole</a:t>
            </a:r>
            <a:endParaRPr lang="cs-CZ" dirty="0"/>
          </a:p>
        </p:txBody>
      </p:sp>
      <p:sp>
        <p:nvSpPr>
          <p:cNvPr id="13" name="Šipka dolů 12">
            <a:hlinkClick r:id="rId2" action="ppaction://hlinksldjump"/>
          </p:cNvPr>
          <p:cNvSpPr/>
          <p:nvPr/>
        </p:nvSpPr>
        <p:spPr>
          <a:xfrm>
            <a:off x="6877498" y="3136413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13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431137" y="4947921"/>
            <a:ext cx="408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 smtClean="0"/>
              <a:t>→ vztah mateřského polis a kolonie</a:t>
            </a:r>
            <a:endParaRPr lang="cs-CZ" dirty="0"/>
          </a:p>
          <a:p>
            <a:r>
              <a:rPr lang="cs-CZ" dirty="0" smtClean="0"/>
              <a:t>→ Helénismus, „řecké“ Středomoří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274622" y="3826244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 smtClean="0"/>
              <a:t>→ Solón</a:t>
            </a:r>
          </a:p>
          <a:p>
            <a:r>
              <a:rPr lang="cs-CZ" dirty="0" smtClean="0"/>
              <a:t>→ Perikles</a:t>
            </a:r>
            <a:endParaRPr lang="cs-CZ" dirty="0"/>
          </a:p>
          <a:p>
            <a:r>
              <a:rPr lang="cs-CZ" dirty="0"/>
              <a:t>→ </a:t>
            </a:r>
            <a:r>
              <a:rPr lang="cs-CZ" dirty="0" smtClean="0"/>
              <a:t>Spartánská výchova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ek obrázku pro ancient sparta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05" y="1948702"/>
            <a:ext cx="4750663" cy="339470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Šipka: ohnutá nahoru 14">
            <a:extLst>
              <a:ext uri="{FF2B5EF4-FFF2-40B4-BE49-F238E27FC236}">
                <a16:creationId xmlns:a16="http://schemas.microsoft.com/office/drawing/2014/main" id="{EFED9871-B7D3-555F-49E8-C8579682B572}"/>
              </a:ext>
            </a:extLst>
          </p:cNvPr>
          <p:cNvSpPr/>
          <p:nvPr/>
        </p:nvSpPr>
        <p:spPr>
          <a:xfrm rot="5400000">
            <a:off x="407783" y="4771486"/>
            <a:ext cx="2561421" cy="100174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13</a:t>
            </a:r>
          </a:p>
        </p:txBody>
      </p:sp>
      <p:sp>
        <p:nvSpPr>
          <p:cNvPr id="2" name="Obdélník 1"/>
          <p:cNvSpPr/>
          <p:nvPr/>
        </p:nvSpPr>
        <p:spPr>
          <a:xfrm>
            <a:off x="3022086" y="120826"/>
            <a:ext cx="3096344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Spartánská výchova</a:t>
            </a:r>
          </a:p>
        </p:txBody>
      </p:sp>
      <p:sp>
        <p:nvSpPr>
          <p:cNvPr id="3" name="Levá složená závorka 2"/>
          <p:cNvSpPr/>
          <p:nvPr/>
        </p:nvSpPr>
        <p:spPr>
          <a:xfrm rot="5400000">
            <a:off x="4354044" y="-1431064"/>
            <a:ext cx="432429" cy="523512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hnutý roh 5"/>
          <p:cNvSpPr/>
          <p:nvPr/>
        </p:nvSpPr>
        <p:spPr>
          <a:xfrm>
            <a:off x="95912" y="1554283"/>
            <a:ext cx="2425588" cy="11161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tvrdá selekce dětí („pohození“ slabých novorozeňat)</a:t>
            </a:r>
          </a:p>
        </p:txBody>
      </p:sp>
      <p:sp>
        <p:nvSpPr>
          <p:cNvPr id="9" name="Ohnutý roh 8"/>
          <p:cNvSpPr/>
          <p:nvPr/>
        </p:nvSpPr>
        <p:spPr>
          <a:xfrm>
            <a:off x="44876" y="3050595"/>
            <a:ext cx="2614972" cy="113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chlapci (7 let) pryč z rodiny → výchova ve vojenské škole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A14969B-561B-5179-EF94-BFB71402ED73}"/>
              </a:ext>
            </a:extLst>
          </p:cNvPr>
          <p:cNvSpPr/>
          <p:nvPr/>
        </p:nvSpPr>
        <p:spPr>
          <a:xfrm>
            <a:off x="2357754" y="5987036"/>
            <a:ext cx="2124236" cy="7344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 12 let se musí živit krádežemi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59236C13-4090-D4F8-892D-82768A50ABC1}"/>
              </a:ext>
            </a:extLst>
          </p:cNvPr>
          <p:cNvSpPr/>
          <p:nvPr/>
        </p:nvSpPr>
        <p:spPr>
          <a:xfrm>
            <a:off x="1056678" y="2600908"/>
            <a:ext cx="504056" cy="56972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hnutý roh 6">
            <a:extLst>
              <a:ext uri="{FF2B5EF4-FFF2-40B4-BE49-F238E27FC236}">
                <a16:creationId xmlns:a16="http://schemas.microsoft.com/office/drawing/2014/main" id="{E1429203-C51D-F75D-20E4-E0D194439A0A}"/>
              </a:ext>
            </a:extLst>
          </p:cNvPr>
          <p:cNvSpPr/>
          <p:nvPr/>
        </p:nvSpPr>
        <p:spPr>
          <a:xfrm>
            <a:off x="107364" y="4460333"/>
            <a:ext cx="2414136" cy="142738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trivium, běh, skok, zápas, hod oštěpem a diskem, znalost zákonů, střídmost v jídle</a:t>
            </a:r>
          </a:p>
        </p:txBody>
      </p:sp>
      <p:sp>
        <p:nvSpPr>
          <p:cNvPr id="16" name="Ohnutý roh 6">
            <a:extLst>
              <a:ext uri="{FF2B5EF4-FFF2-40B4-BE49-F238E27FC236}">
                <a16:creationId xmlns:a16="http://schemas.microsoft.com/office/drawing/2014/main" id="{45CFEB9A-BA32-35C7-5B5A-6034957146A9}"/>
              </a:ext>
            </a:extLst>
          </p:cNvPr>
          <p:cNvSpPr/>
          <p:nvPr/>
        </p:nvSpPr>
        <p:spPr>
          <a:xfrm>
            <a:off x="4781394" y="5887715"/>
            <a:ext cx="2674072" cy="92433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chycení tvrdé tresty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x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nechycení pochváleni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AA23F84-A54F-21BE-083E-7F19084DB896}"/>
              </a:ext>
            </a:extLst>
          </p:cNvPr>
          <p:cNvSpPr/>
          <p:nvPr/>
        </p:nvSpPr>
        <p:spPr>
          <a:xfrm>
            <a:off x="6804657" y="4932914"/>
            <a:ext cx="2124236" cy="7344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 18 let vojenský výcvik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251B985-78BD-5DB9-2668-2ED72115CECA}"/>
              </a:ext>
            </a:extLst>
          </p:cNvPr>
          <p:cNvSpPr/>
          <p:nvPr/>
        </p:nvSpPr>
        <p:spPr>
          <a:xfrm>
            <a:off x="6804657" y="4017051"/>
            <a:ext cx="2124236" cy="7344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 20 v jednotce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BAD73A5-C68A-2A3B-CBF0-87D418A64733}"/>
              </a:ext>
            </a:extLst>
          </p:cNvPr>
          <p:cNvSpPr/>
          <p:nvPr/>
        </p:nvSpPr>
        <p:spPr>
          <a:xfrm>
            <a:off x="6834896" y="3095288"/>
            <a:ext cx="2124236" cy="7344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 30 rodina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4EFD74AB-91AE-3DB1-9349-A44C34226C30}"/>
              </a:ext>
            </a:extLst>
          </p:cNvPr>
          <p:cNvSpPr/>
          <p:nvPr/>
        </p:nvSpPr>
        <p:spPr>
          <a:xfrm>
            <a:off x="6904380" y="1851355"/>
            <a:ext cx="2124236" cy="10467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dívky doma, ale také vojenská průprava</a:t>
            </a:r>
          </a:p>
        </p:txBody>
      </p:sp>
      <p:sp>
        <p:nvSpPr>
          <p:cNvPr id="21" name="Ohnutý roh 6">
            <a:extLst>
              <a:ext uri="{FF2B5EF4-FFF2-40B4-BE49-F238E27FC236}">
                <a16:creationId xmlns:a16="http://schemas.microsoft.com/office/drawing/2014/main" id="{B895E812-8B37-1D23-73F0-94DF8A0F61FC}"/>
              </a:ext>
            </a:extLst>
          </p:cNvPr>
          <p:cNvSpPr/>
          <p:nvPr/>
        </p:nvSpPr>
        <p:spPr>
          <a:xfrm>
            <a:off x="6923852" y="782623"/>
            <a:ext cx="2124236" cy="92433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obrana města, když muži ve válce</a:t>
            </a:r>
          </a:p>
        </p:txBody>
      </p:sp>
    </p:spTree>
    <p:extLst>
      <p:ext uri="{BB962C8B-B14F-4D97-AF65-F5344CB8AC3E}">
        <p14:creationId xmlns:p14="http://schemas.microsoft.com/office/powerpoint/2010/main" val="82480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6" grpId="0" animBg="1"/>
      <p:bldP spid="9" grpId="0" animBg="1"/>
      <p:bldP spid="8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buben, kreslené, oblečení, hudební nástroj&#10;&#10;Popis byl vytvořen automaticky">
            <a:extLst>
              <a:ext uri="{FF2B5EF4-FFF2-40B4-BE49-F238E27FC236}">
                <a16:creationId xmlns:a16="http://schemas.microsoft.com/office/drawing/2014/main" id="{F4C1EBD4-0179-51E6-737A-484C5485A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94" y="3024351"/>
            <a:ext cx="2572562" cy="371638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102" name="Picture 6" descr="Výsledek obrázku pro athé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7349"/>
            <a:ext cx="2927721" cy="44166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13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Starověké Athény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9512" y="876773"/>
            <a:ext cx="3006080" cy="5995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jméno dle bohyně Athény</a:t>
            </a:r>
          </a:p>
        </p:txBody>
      </p:sp>
      <p:sp>
        <p:nvSpPr>
          <p:cNvPr id="7" name="Obdélník 6"/>
          <p:cNvSpPr/>
          <p:nvPr/>
        </p:nvSpPr>
        <p:spPr>
          <a:xfrm>
            <a:off x="634161" y="1588962"/>
            <a:ext cx="235800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bg1"/>
                </a:solidFill>
                <a:latin typeface="Book Antiqua" panose="02040602050305030304" pitchFamily="18" charset="0"/>
              </a:rPr>
              <a:t>bohyně moudrosti, války a řemesel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5400000">
            <a:off x="4339575" y="2707489"/>
            <a:ext cx="936104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Jednoduché závorky 12"/>
          <p:cNvSpPr/>
          <p:nvPr/>
        </p:nvSpPr>
        <p:spPr>
          <a:xfrm>
            <a:off x="846288" y="2509157"/>
            <a:ext cx="1944216" cy="55874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atributem sova a přilbice</a:t>
            </a:r>
          </a:p>
        </p:txBody>
      </p:sp>
      <p:pic>
        <p:nvPicPr>
          <p:cNvPr id="4100" name="Picture 4" descr="Výsledek obrázku pro sparta ma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5"/>
          <a:stretch/>
        </p:blipFill>
        <p:spPr bwMode="auto">
          <a:xfrm>
            <a:off x="5501448" y="338126"/>
            <a:ext cx="3247016" cy="18467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athéna goddess co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84" y="5220900"/>
            <a:ext cx="2927721" cy="151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335975" y="1701908"/>
            <a:ext cx="2943304" cy="1122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>
                <a:solidFill>
                  <a:schemeClr val="bg1"/>
                </a:solidFill>
                <a:latin typeface="Book Antiqua" panose="02040602050305030304" pitchFamily="18" charset="0"/>
              </a:rPr>
              <a:t>Solon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v 6. stol. př. n. l.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dělí obyvatelstvo Athén do čtyř tříd podle majetku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7B38988-32E4-AA42-581A-877345B57968}"/>
              </a:ext>
            </a:extLst>
          </p:cNvPr>
          <p:cNvSpPr/>
          <p:nvPr/>
        </p:nvSpPr>
        <p:spPr>
          <a:xfrm>
            <a:off x="3617716" y="3548266"/>
            <a:ext cx="2358008" cy="14269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třída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typ úřadu + druh služby ve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voljsku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Jednoduché závorky 14">
            <a:extLst>
              <a:ext uri="{FF2B5EF4-FFF2-40B4-BE49-F238E27FC236}">
                <a16:creationId xmlns:a16="http://schemas.microsoft.com/office/drawing/2014/main" id="{4622C164-8130-E7A7-17A9-BE8625C00D54}"/>
              </a:ext>
            </a:extLst>
          </p:cNvPr>
          <p:cNvSpPr/>
          <p:nvPr/>
        </p:nvSpPr>
        <p:spPr>
          <a:xfrm>
            <a:off x="6592965" y="2136403"/>
            <a:ext cx="1944216" cy="15145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jezdci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jezdci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těžkooděnci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lehkooděnci a veslaři</a:t>
            </a:r>
          </a:p>
        </p:txBody>
      </p:sp>
    </p:spTree>
    <p:extLst>
      <p:ext uri="{BB962C8B-B14F-4D97-AF65-F5344CB8AC3E}">
        <p14:creationId xmlns:p14="http://schemas.microsoft.com/office/powerpoint/2010/main" val="82480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3" grpId="0" animBg="1"/>
      <p:bldP spid="3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2">
            <a:extLst>
              <a:ext uri="{FF2B5EF4-FFF2-40B4-BE49-F238E27FC236}">
                <a16:creationId xmlns:a16="http://schemas.microsoft.com/office/drawing/2014/main" id="{5679DE86-998E-D44B-E11C-A250E3C1F74B}"/>
              </a:ext>
            </a:extLst>
          </p:cNvPr>
          <p:cNvSpPr/>
          <p:nvPr/>
        </p:nvSpPr>
        <p:spPr>
          <a:xfrm>
            <a:off x="200208" y="4061833"/>
            <a:ext cx="2628914" cy="1043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Aristokratická rada: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správní a soudní pravomoci, doživotně</a:t>
            </a:r>
          </a:p>
        </p:txBody>
      </p:sp>
      <p:sp>
        <p:nvSpPr>
          <p:cNvPr id="20" name="Šipka: ohnutá nahoru 19">
            <a:extLst>
              <a:ext uri="{FF2B5EF4-FFF2-40B4-BE49-F238E27FC236}">
                <a16:creationId xmlns:a16="http://schemas.microsoft.com/office/drawing/2014/main" id="{2A1BA006-BB79-B5F3-6421-0D6A22FCF805}"/>
              </a:ext>
            </a:extLst>
          </p:cNvPr>
          <p:cNvSpPr/>
          <p:nvPr/>
        </p:nvSpPr>
        <p:spPr>
          <a:xfrm rot="10800000">
            <a:off x="1163155" y="3206856"/>
            <a:ext cx="1492638" cy="925690"/>
          </a:xfrm>
          <a:prstGeom prst="bentUpArrow">
            <a:avLst/>
          </a:prstGeom>
          <a:scene3d>
            <a:camera prst="orthographicFront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13</a:t>
            </a:r>
          </a:p>
        </p:txBody>
      </p:sp>
      <p:sp>
        <p:nvSpPr>
          <p:cNvPr id="12" name="AutoShape 2" descr="Výsledek obrázku pro ancient athens"/>
          <p:cNvSpPr>
            <a:spLocks noChangeAspect="1" noChangeArrowheads="1"/>
          </p:cNvSpPr>
          <p:nvPr/>
        </p:nvSpPr>
        <p:spPr bwMode="auto">
          <a:xfrm>
            <a:off x="155575" y="-1608138"/>
            <a:ext cx="42767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596C824-81B6-86C4-8483-8D0117661334}"/>
              </a:ext>
            </a:extLst>
          </p:cNvPr>
          <p:cNvSpPr/>
          <p:nvPr/>
        </p:nvSpPr>
        <p:spPr>
          <a:xfrm>
            <a:off x="4432300" y="3302492"/>
            <a:ext cx="4615284" cy="1475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Rada pěti set: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bezúhonní občané nad 30 let na 1 rok, jednají s vyslanci, spravují finance, veřejné budovy a chrámy…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20074C6-A323-AEE7-8175-3FB7E7C9BF65}"/>
              </a:ext>
            </a:extLst>
          </p:cNvPr>
          <p:cNvSpPr/>
          <p:nvPr/>
        </p:nvSpPr>
        <p:spPr>
          <a:xfrm>
            <a:off x="257984" y="5323032"/>
            <a:ext cx="8784861" cy="1429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Sněm občanů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(shromáždění)</a:t>
            </a:r>
          </a:p>
          <a:p>
            <a:pPr algn="ctr"/>
            <a:r>
              <a:rPr lang="cs-CZ" u="sng" dirty="0">
                <a:solidFill>
                  <a:schemeClr val="bg1"/>
                </a:solidFill>
                <a:latin typeface="Book Antiqua" panose="02040602050305030304" pitchFamily="18" charset="0"/>
              </a:rPr>
              <a:t>Muži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nad 20 let, volí úředníky, navrhují zákony a hlasují o nic, řeší politické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 finanční otázky atd.</a:t>
            </a:r>
          </a:p>
        </p:txBody>
      </p:sp>
      <p:sp>
        <p:nvSpPr>
          <p:cNvPr id="17" name="Zaoblený obdélník 14">
            <a:extLst>
              <a:ext uri="{FF2B5EF4-FFF2-40B4-BE49-F238E27FC236}">
                <a16:creationId xmlns:a16="http://schemas.microsoft.com/office/drawing/2014/main" id="{E34B12BC-C39E-8F02-BDC1-A44D075F1CE9}"/>
              </a:ext>
            </a:extLst>
          </p:cNvPr>
          <p:cNvSpPr/>
          <p:nvPr/>
        </p:nvSpPr>
        <p:spPr>
          <a:xfrm>
            <a:off x="1958471" y="2773422"/>
            <a:ext cx="2759349" cy="1099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9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archontů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soudní a kněžské funkce, vrchní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velemí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, na 1 rok</a:t>
            </a:r>
          </a:p>
        </p:txBody>
      </p:sp>
      <p:sp>
        <p:nvSpPr>
          <p:cNvPr id="18" name="Šipka: nahoru 17">
            <a:extLst>
              <a:ext uri="{FF2B5EF4-FFF2-40B4-BE49-F238E27FC236}">
                <a16:creationId xmlns:a16="http://schemas.microsoft.com/office/drawing/2014/main" id="{88FAA9E5-6392-379D-76CC-4982878895A5}"/>
              </a:ext>
            </a:extLst>
          </p:cNvPr>
          <p:cNvSpPr/>
          <p:nvPr/>
        </p:nvSpPr>
        <p:spPr>
          <a:xfrm>
            <a:off x="3215217" y="3857550"/>
            <a:ext cx="720080" cy="155315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olí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Šipka: nahoru 18">
            <a:extLst>
              <a:ext uri="{FF2B5EF4-FFF2-40B4-BE49-F238E27FC236}">
                <a16:creationId xmlns:a16="http://schemas.microsoft.com/office/drawing/2014/main" id="{DE2AD817-C6E9-BDDC-F069-CB5C0E088C57}"/>
              </a:ext>
            </a:extLst>
          </p:cNvPr>
          <p:cNvSpPr/>
          <p:nvPr/>
        </p:nvSpPr>
        <p:spPr>
          <a:xfrm>
            <a:off x="8344264" y="4332939"/>
            <a:ext cx="720080" cy="18207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ybírá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losem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6D9A547-05C8-2B2F-3058-9C3DAEC46579}"/>
              </a:ext>
            </a:extLst>
          </p:cNvPr>
          <p:cNvSpPr txBox="1"/>
          <p:nvPr/>
        </p:nvSpPr>
        <p:spPr>
          <a:xfrm>
            <a:off x="827215" y="2837524"/>
            <a:ext cx="125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vstupují</a:t>
            </a: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02E97FAE-C565-8C54-86B6-0367E0C1B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08496"/>
              </p:ext>
            </p:extLst>
          </p:nvPr>
        </p:nvGraphicFramePr>
        <p:xfrm>
          <a:off x="360394" y="125280"/>
          <a:ext cx="8580042" cy="2494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97733576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39157486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8449181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69114335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27274104"/>
                    </a:ext>
                  </a:extLst>
                </a:gridCol>
                <a:gridCol w="1379242">
                  <a:extLst>
                    <a:ext uri="{9D8B030D-6E8A-4147-A177-3AD203B41FA5}">
                      <a16:colId xmlns:a16="http://schemas.microsoft.com/office/drawing/2014/main" val="393703843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Třída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Zařazení ve vojsku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Politická práva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210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sněm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rada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úřady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latin typeface="Book Antiqua" panose="02040602050305030304" pitchFamily="18" charset="0"/>
                        </a:rPr>
                        <a:t>archont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27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Jezdci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05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Jezdci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778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Těžkooděnci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231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</a:rPr>
                        <a:t>Lehkooděnci, veslaři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Book Antiqua" panose="02040602050305030304" pitchFamily="18" charset="0"/>
                          <a:sym typeface="Wingdings" panose="05000000000000000000" pitchFamily="2" charset="2"/>
                        </a:rPr>
                        <a:t>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71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80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ýsledek obrázku pro ancient athens philoso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2" y="1633079"/>
            <a:ext cx="5022304" cy="209329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8">
            <a:extLst>
              <a:ext uri="{FF2B5EF4-FFF2-40B4-BE49-F238E27FC236}">
                <a16:creationId xmlns:a16="http://schemas.microsoft.com/office/drawing/2014/main" id="{1A2CCD48-EF62-E1DF-D969-1EE30013CC64}"/>
              </a:ext>
            </a:extLst>
          </p:cNvPr>
          <p:cNvSpPr/>
          <p:nvPr/>
        </p:nvSpPr>
        <p:spPr>
          <a:xfrm rot="5400000">
            <a:off x="6857704" y="4050231"/>
            <a:ext cx="936104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prava 8">
            <a:extLst>
              <a:ext uri="{FF2B5EF4-FFF2-40B4-BE49-F238E27FC236}">
                <a16:creationId xmlns:a16="http://schemas.microsoft.com/office/drawing/2014/main" id="{9FD9FF31-0B2A-5EBA-C2D3-18AA7C4E052C}"/>
              </a:ext>
            </a:extLst>
          </p:cNvPr>
          <p:cNvSpPr/>
          <p:nvPr/>
        </p:nvSpPr>
        <p:spPr>
          <a:xfrm rot="5400000">
            <a:off x="8018850" y="2703019"/>
            <a:ext cx="936104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13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037384" y="524799"/>
            <a:ext cx="2106234" cy="7743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název pro athénské území</a:t>
            </a:r>
          </a:p>
        </p:txBody>
      </p:sp>
      <p:sp>
        <p:nvSpPr>
          <p:cNvPr id="13" name="Obdélník s odříznutým příčným rohem 12"/>
          <p:cNvSpPr/>
          <p:nvPr/>
        </p:nvSpPr>
        <p:spPr>
          <a:xfrm>
            <a:off x="219182" y="587933"/>
            <a:ext cx="111612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Attica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Je rovno 13"/>
          <p:cNvSpPr/>
          <p:nvPr/>
        </p:nvSpPr>
        <p:spPr>
          <a:xfrm>
            <a:off x="1335306" y="695945"/>
            <a:ext cx="720080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5" name="Obrázek 14" descr="http://www.my-favourite-planet.de/images/europe/greece/maps/map-of-attica-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44" y="293966"/>
            <a:ext cx="2280920" cy="22809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8" name="Obdélník 17"/>
          <p:cNvSpPr/>
          <p:nvPr/>
        </p:nvSpPr>
        <p:spPr>
          <a:xfrm>
            <a:off x="6755746" y="256674"/>
            <a:ext cx="1744540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extra úrodná půda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7180278" y="1220274"/>
            <a:ext cx="174454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rozsáhlé stříbrné doly</a:t>
            </a:r>
          </a:p>
        </p:txBody>
      </p:sp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03" y="3848925"/>
            <a:ext cx="2482142" cy="282644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Jednoduché závorky 25"/>
          <p:cNvSpPr/>
          <p:nvPr/>
        </p:nvSpPr>
        <p:spPr>
          <a:xfrm>
            <a:off x="6956438" y="4822130"/>
            <a:ext cx="1872208" cy="134317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attické</a:t>
            </a:r>
            <a:r>
              <a:rPr lang="cs-CZ" dirty="0">
                <a:latin typeface="Book Antiqua" panose="02040602050305030304" pitchFamily="18" charset="0"/>
              </a:rPr>
              <a:t> nářečí základem pro klasickou řečtinu</a:t>
            </a:r>
          </a:p>
        </p:txBody>
      </p:sp>
      <p:pic>
        <p:nvPicPr>
          <p:cNvPr id="5124" name="Picture 4" descr="Výsledek obrázku pro ancient athen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9" y="3934383"/>
            <a:ext cx="3584991" cy="27691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4207410-E28B-3107-4F3B-694587FF2293}"/>
              </a:ext>
            </a:extLst>
          </p:cNvPr>
          <p:cNvSpPr/>
          <p:nvPr/>
        </p:nvSpPr>
        <p:spPr>
          <a:xfrm>
            <a:off x="6602521" y="2083205"/>
            <a:ext cx="2482142" cy="679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milovali umění i vědy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F06C27-B540-1593-65B0-7F17BC01C61B}"/>
              </a:ext>
            </a:extLst>
          </p:cNvPr>
          <p:cNvSpPr/>
          <p:nvPr/>
        </p:nvSpPr>
        <p:spPr>
          <a:xfrm>
            <a:off x="6584254" y="3505113"/>
            <a:ext cx="2482142" cy="679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mnoho významných děl vzniklo zde</a:t>
            </a:r>
          </a:p>
        </p:txBody>
      </p:sp>
    </p:spTree>
    <p:extLst>
      <p:ext uri="{BB962C8B-B14F-4D97-AF65-F5344CB8AC3E}">
        <p14:creationId xmlns:p14="http://schemas.microsoft.com/office/powerpoint/2010/main" val="1564848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6" grpId="0" animBg="1"/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11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Archaické období, polis</a:t>
            </a:r>
            <a:endParaRPr lang="cs-CZ" dirty="0"/>
          </a:p>
        </p:txBody>
      </p:sp>
      <p:sp>
        <p:nvSpPr>
          <p:cNvPr id="2" name="Jednoduché závorky 1"/>
          <p:cNvSpPr/>
          <p:nvPr/>
        </p:nvSpPr>
        <p:spPr>
          <a:xfrm>
            <a:off x="3288948" y="1303809"/>
            <a:ext cx="2196244" cy="46184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800 – 500 př. n. l. </a:t>
            </a:r>
          </a:p>
        </p:txBody>
      </p:sp>
      <p:sp>
        <p:nvSpPr>
          <p:cNvPr id="7" name="Je rovno 6"/>
          <p:cNvSpPr/>
          <p:nvPr/>
        </p:nvSpPr>
        <p:spPr>
          <a:xfrm>
            <a:off x="3202834" y="1783581"/>
            <a:ext cx="720080" cy="64807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352092" y="1693163"/>
            <a:ext cx="2664296" cy="7920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období vzniku a upevňování tzv. </a:t>
            </a:r>
            <a:r>
              <a:rPr lang="cs-CZ" u="sng" dirty="0">
                <a:solidFill>
                  <a:schemeClr val="bg1"/>
                </a:solidFill>
                <a:latin typeface="Book Antiqua" panose="02040602050305030304" pitchFamily="18" charset="0"/>
              </a:rPr>
              <a:t>polis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1684240" y="2558187"/>
            <a:ext cx="1800200" cy="42504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mn. č. </a:t>
            </a:r>
            <a:r>
              <a:rPr lang="cs-CZ" dirty="0" err="1">
                <a:latin typeface="Book Antiqua" panose="02040602050305030304" pitchFamily="18" charset="0"/>
              </a:rPr>
              <a:t>poleis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996952" y="1800699"/>
            <a:ext cx="2448272" cy="5815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městský stát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6687808" y="1938546"/>
            <a:ext cx="2016223" cy="158417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centrální město + okolní vesnice a pole + lesy+ kopce +…</a:t>
            </a:r>
          </a:p>
        </p:txBody>
      </p:sp>
      <p:pic>
        <p:nvPicPr>
          <p:cNvPr id="14" name="Obrázek 13" descr="http://pre03.deviantart.net/f625/th/pre/f/2013/184/1/7/ancient_greek_polis_by_tripio-d6bsye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4" y="3017191"/>
            <a:ext cx="5092992" cy="355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Jednoduché závorky 14">
            <a:extLst>
              <a:ext uri="{FF2B5EF4-FFF2-40B4-BE49-F238E27FC236}">
                <a16:creationId xmlns:a16="http://schemas.microsoft.com/office/drawing/2014/main" id="{9E64587D-E116-94E7-1BB7-6E27270E0BD7}"/>
              </a:ext>
            </a:extLst>
          </p:cNvPr>
          <p:cNvSpPr/>
          <p:nvPr/>
        </p:nvSpPr>
        <p:spPr>
          <a:xfrm>
            <a:off x="6284472" y="1331906"/>
            <a:ext cx="2664296" cy="58156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stejné jako Sumer apod.</a:t>
            </a:r>
          </a:p>
        </p:txBody>
      </p:sp>
      <p:pic>
        <p:nvPicPr>
          <p:cNvPr id="17" name="Obrázek 16" descr="https://s-media-cache-ak0.pinimg.com/originals/0e/c0/23/0ec0230a8ab35256ed46af13345b8d76.gif">
            <a:extLst>
              <a:ext uri="{FF2B5EF4-FFF2-40B4-BE49-F238E27FC236}">
                <a16:creationId xmlns:a16="http://schemas.microsoft.com/office/drawing/2014/main" id="{C567A4A9-B2F1-8FF7-EAB8-83DCF22937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2547650"/>
            <a:ext cx="4370949" cy="424847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44F27372-4417-0F76-9150-FC8BDAB8B56D}"/>
              </a:ext>
            </a:extLst>
          </p:cNvPr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A5B5E875-82FB-933F-43F8-8A65B2284956}"/>
              </a:ext>
            </a:extLst>
          </p:cNvPr>
          <p:cNvSpPr/>
          <p:nvPr/>
        </p:nvSpPr>
        <p:spPr>
          <a:xfrm>
            <a:off x="5428356" y="3765942"/>
            <a:ext cx="266429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poleis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se od sebe liší v mnoha ohledech</a:t>
            </a:r>
          </a:p>
        </p:txBody>
      </p:sp>
      <p:sp>
        <p:nvSpPr>
          <p:cNvPr id="21" name="Zaoblený obdélník 9">
            <a:extLst>
              <a:ext uri="{FF2B5EF4-FFF2-40B4-BE49-F238E27FC236}">
                <a16:creationId xmlns:a16="http://schemas.microsoft.com/office/drawing/2014/main" id="{2634EF85-277F-A25E-DF06-1A858BF22B7D}"/>
              </a:ext>
            </a:extLst>
          </p:cNvPr>
          <p:cNvSpPr/>
          <p:nvPr/>
        </p:nvSpPr>
        <p:spPr>
          <a:xfrm>
            <a:off x="7149584" y="4777401"/>
            <a:ext cx="1799184" cy="658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různě velká rozloha</a:t>
            </a:r>
          </a:p>
        </p:txBody>
      </p:sp>
      <p:sp>
        <p:nvSpPr>
          <p:cNvPr id="22" name="Ohnutý roh 10">
            <a:extLst>
              <a:ext uri="{FF2B5EF4-FFF2-40B4-BE49-F238E27FC236}">
                <a16:creationId xmlns:a16="http://schemas.microsoft.com/office/drawing/2014/main" id="{C1ADB369-6272-7EF9-84D2-35663CFE86FA}"/>
              </a:ext>
            </a:extLst>
          </p:cNvPr>
          <p:cNvSpPr/>
          <p:nvPr/>
        </p:nvSpPr>
        <p:spPr>
          <a:xfrm>
            <a:off x="6879764" y="5571715"/>
            <a:ext cx="2163372" cy="111911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Sparta 85 000 km2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 Antiqua" panose="02040602050305030304" pitchFamily="18" charset="0"/>
              </a:rPr>
              <a:t>Aigina</a:t>
            </a:r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 85 km2</a:t>
            </a:r>
          </a:p>
        </p:txBody>
      </p:sp>
      <p:sp>
        <p:nvSpPr>
          <p:cNvPr id="29" name="Zaoblený obdélník 9">
            <a:extLst>
              <a:ext uri="{FF2B5EF4-FFF2-40B4-BE49-F238E27FC236}">
                <a16:creationId xmlns:a16="http://schemas.microsoft.com/office/drawing/2014/main" id="{C595EB34-77CA-8A43-EB57-DC513AC0ECDC}"/>
              </a:ext>
            </a:extLst>
          </p:cNvPr>
          <p:cNvSpPr/>
          <p:nvPr/>
        </p:nvSpPr>
        <p:spPr>
          <a:xfrm>
            <a:off x="5068134" y="4874456"/>
            <a:ext cx="1799184" cy="658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pol. zřízení</a:t>
            </a:r>
          </a:p>
        </p:txBody>
      </p:sp>
      <p:sp>
        <p:nvSpPr>
          <p:cNvPr id="30" name="Zaoblený obdélník 9">
            <a:extLst>
              <a:ext uri="{FF2B5EF4-FFF2-40B4-BE49-F238E27FC236}">
                <a16:creationId xmlns:a16="http://schemas.microsoft.com/office/drawing/2014/main" id="{139C5591-FC5E-DBE8-D930-87316748865B}"/>
              </a:ext>
            </a:extLst>
          </p:cNvPr>
          <p:cNvSpPr/>
          <p:nvPr/>
        </p:nvSpPr>
        <p:spPr>
          <a:xfrm>
            <a:off x="5606285" y="5886142"/>
            <a:ext cx="972280" cy="4825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20" grpId="0" animBg="1"/>
      <p:bldP spid="21" grpId="0" animBg="1"/>
      <p:bldP spid="22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11</a:t>
            </a:r>
          </a:p>
        </p:txBody>
      </p:sp>
      <p:sp>
        <p:nvSpPr>
          <p:cNvPr id="2" name="Obdélník 1"/>
          <p:cNvSpPr/>
          <p:nvPr/>
        </p:nvSpPr>
        <p:spPr>
          <a:xfrm>
            <a:off x="467544" y="336314"/>
            <a:ext cx="2737181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relativně málo obyvatel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771800" y="824012"/>
            <a:ext cx="219410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Théby 20-30 tisíc</a:t>
            </a:r>
          </a:p>
        </p:txBody>
      </p:sp>
      <p:sp>
        <p:nvSpPr>
          <p:cNvPr id="8" name="Rovnoramenný trojúhelník 7"/>
          <p:cNvSpPr/>
          <p:nvPr/>
        </p:nvSpPr>
        <p:spPr>
          <a:xfrm>
            <a:off x="89639" y="2218126"/>
            <a:ext cx="3926573" cy="4536504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Starořecká společnost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80818" y="2434150"/>
            <a:ext cx="1944216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vláda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(občané-muži)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80817" y="3344193"/>
            <a:ext cx="1944216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občané-muži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80818" y="4306358"/>
            <a:ext cx="1944216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občané-chlapci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80321" y="5170454"/>
            <a:ext cx="1944216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ženy, cizinci, dívky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131122" y="6052298"/>
            <a:ext cx="1944216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otroci</a:t>
            </a:r>
          </a:p>
        </p:txBody>
      </p:sp>
      <p:sp>
        <p:nvSpPr>
          <p:cNvPr id="16" name="Zaoblený obdélník 6">
            <a:extLst>
              <a:ext uri="{FF2B5EF4-FFF2-40B4-BE49-F238E27FC236}">
                <a16:creationId xmlns:a16="http://schemas.microsoft.com/office/drawing/2014/main" id="{43A7DDDA-FEF9-32C3-E2A9-6F79F09FF881}"/>
              </a:ext>
            </a:extLst>
          </p:cNvPr>
          <p:cNvSpPr/>
          <p:nvPr/>
        </p:nvSpPr>
        <p:spPr>
          <a:xfrm>
            <a:off x="3383109" y="200583"/>
            <a:ext cx="219410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Athény 20-40 tisíc</a:t>
            </a:r>
          </a:p>
        </p:txBody>
      </p:sp>
      <p:sp>
        <p:nvSpPr>
          <p:cNvPr id="20" name="Zaoblený obdélník 6">
            <a:extLst>
              <a:ext uri="{FF2B5EF4-FFF2-40B4-BE49-F238E27FC236}">
                <a16:creationId xmlns:a16="http://schemas.microsoft.com/office/drawing/2014/main" id="{9F12A1D4-219E-96C9-410A-530BE590EF11}"/>
              </a:ext>
            </a:extLst>
          </p:cNvPr>
          <p:cNvSpPr/>
          <p:nvPr/>
        </p:nvSpPr>
        <p:spPr>
          <a:xfrm>
            <a:off x="6482349" y="284115"/>
            <a:ext cx="219410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Sparta 8-10 tisíc</a:t>
            </a:r>
          </a:p>
        </p:txBody>
      </p:sp>
      <p:sp>
        <p:nvSpPr>
          <p:cNvPr id="22" name="Jednoduché závorky 21">
            <a:extLst>
              <a:ext uri="{FF2B5EF4-FFF2-40B4-BE49-F238E27FC236}">
                <a16:creationId xmlns:a16="http://schemas.microsoft.com/office/drawing/2014/main" id="{334C69E8-D693-345D-A544-7790A44E9597}"/>
              </a:ext>
            </a:extLst>
          </p:cNvPr>
          <p:cNvSpPr/>
          <p:nvPr/>
        </p:nvSpPr>
        <p:spPr>
          <a:xfrm>
            <a:off x="5637432" y="870764"/>
            <a:ext cx="2520280" cy="46166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 neobčany 40-50 tisíc</a:t>
            </a:r>
          </a:p>
        </p:txBody>
      </p:sp>
      <p:sp>
        <p:nvSpPr>
          <p:cNvPr id="34" name="Zaoblený obdélník 6">
            <a:extLst>
              <a:ext uri="{FF2B5EF4-FFF2-40B4-BE49-F238E27FC236}">
                <a16:creationId xmlns:a16="http://schemas.microsoft.com/office/drawing/2014/main" id="{F552892F-79AB-3811-7D06-F43F68325AA3}"/>
              </a:ext>
            </a:extLst>
          </p:cNvPr>
          <p:cNvSpPr/>
          <p:nvPr/>
        </p:nvSpPr>
        <p:spPr>
          <a:xfrm>
            <a:off x="4342147" y="4526738"/>
            <a:ext cx="219410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ale i povinnosti</a:t>
            </a:r>
          </a:p>
        </p:txBody>
      </p:sp>
      <p:sp>
        <p:nvSpPr>
          <p:cNvPr id="36" name="Zaoblený obdélník 6">
            <a:extLst>
              <a:ext uri="{FF2B5EF4-FFF2-40B4-BE49-F238E27FC236}">
                <a16:creationId xmlns:a16="http://schemas.microsoft.com/office/drawing/2014/main" id="{F379CFF1-F596-D678-C5D2-628DF6FD7810}"/>
              </a:ext>
            </a:extLst>
          </p:cNvPr>
          <p:cNvSpPr/>
          <p:nvPr/>
        </p:nvSpPr>
        <p:spPr>
          <a:xfrm>
            <a:off x="6786144" y="3958286"/>
            <a:ext cx="219410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politická práva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4E3B4CD5-AC15-FFE8-F6CB-014331B89FFE}"/>
              </a:ext>
            </a:extLst>
          </p:cNvPr>
          <p:cNvCxnSpPr/>
          <p:nvPr/>
        </p:nvCxnSpPr>
        <p:spPr>
          <a:xfrm>
            <a:off x="0" y="1407283"/>
            <a:ext cx="90617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bdélník 38">
            <a:extLst>
              <a:ext uri="{FF2B5EF4-FFF2-40B4-BE49-F238E27FC236}">
                <a16:creationId xmlns:a16="http://schemas.microsoft.com/office/drawing/2014/main" id="{D045C062-D77E-8C2F-4479-603F414CFE37}"/>
              </a:ext>
            </a:extLst>
          </p:cNvPr>
          <p:cNvSpPr/>
          <p:nvPr/>
        </p:nvSpPr>
        <p:spPr>
          <a:xfrm>
            <a:off x="678321" y="1482138"/>
            <a:ext cx="2737181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Řecká společnost dle politického vlivu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08DFA068-0500-8CCC-27C2-FE59920163F0}"/>
              </a:ext>
            </a:extLst>
          </p:cNvPr>
          <p:cNvCxnSpPr>
            <a:cxnSpLocks/>
          </p:cNvCxnSpPr>
          <p:nvPr/>
        </p:nvCxnSpPr>
        <p:spPr>
          <a:xfrm flipV="1">
            <a:off x="4139952" y="1407283"/>
            <a:ext cx="0" cy="53650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Zaoblený obdélník 13">
            <a:extLst>
              <a:ext uri="{FF2B5EF4-FFF2-40B4-BE49-F238E27FC236}">
                <a16:creationId xmlns:a16="http://schemas.microsoft.com/office/drawing/2014/main" id="{94FFFBCF-42D7-D3A5-4471-2AF0A2116F33}"/>
              </a:ext>
            </a:extLst>
          </p:cNvPr>
          <p:cNvSpPr/>
          <p:nvPr/>
        </p:nvSpPr>
        <p:spPr>
          <a:xfrm>
            <a:off x="5515276" y="1524366"/>
            <a:ext cx="1872208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a) občané</a:t>
            </a:r>
          </a:p>
        </p:txBody>
      </p:sp>
      <p:sp>
        <p:nvSpPr>
          <p:cNvPr id="50" name="Zaoblený obdélník 6">
            <a:extLst>
              <a:ext uri="{FF2B5EF4-FFF2-40B4-BE49-F238E27FC236}">
                <a16:creationId xmlns:a16="http://schemas.microsoft.com/office/drawing/2014/main" id="{C0F7E203-BE87-2E47-1409-500A1B3ED551}"/>
              </a:ext>
            </a:extLst>
          </p:cNvPr>
          <p:cNvSpPr/>
          <p:nvPr/>
        </p:nvSpPr>
        <p:spPr>
          <a:xfrm>
            <a:off x="4331498" y="3478940"/>
            <a:ext cx="2308273" cy="6494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dědičné postavení</a:t>
            </a:r>
          </a:p>
        </p:txBody>
      </p:sp>
      <p:sp>
        <p:nvSpPr>
          <p:cNvPr id="51" name="Zaoblený obdélník 6">
            <a:extLst>
              <a:ext uri="{FF2B5EF4-FFF2-40B4-BE49-F238E27FC236}">
                <a16:creationId xmlns:a16="http://schemas.microsoft.com/office/drawing/2014/main" id="{E2BFB9A0-02C1-68F9-BA56-EE0A02E7C8CE}"/>
              </a:ext>
            </a:extLst>
          </p:cNvPr>
          <p:cNvSpPr/>
          <p:nvPr/>
        </p:nvSpPr>
        <p:spPr>
          <a:xfrm>
            <a:off x="4277547" y="2469479"/>
            <a:ext cx="2323305" cy="6494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zakládající rody</a:t>
            </a:r>
          </a:p>
        </p:txBody>
      </p:sp>
      <p:sp>
        <p:nvSpPr>
          <p:cNvPr id="52" name="Zaoblený obdélník 6">
            <a:extLst>
              <a:ext uri="{FF2B5EF4-FFF2-40B4-BE49-F238E27FC236}">
                <a16:creationId xmlns:a16="http://schemas.microsoft.com/office/drawing/2014/main" id="{A1D9E7DA-B0B0-67C1-226E-B6CA2630472E}"/>
              </a:ext>
            </a:extLst>
          </p:cNvPr>
          <p:cNvSpPr/>
          <p:nvPr/>
        </p:nvSpPr>
        <p:spPr>
          <a:xfrm>
            <a:off x="6782686" y="2829519"/>
            <a:ext cx="2323305" cy="6494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nebo rody dobyvatelů</a:t>
            </a:r>
          </a:p>
        </p:txBody>
      </p:sp>
      <p:sp>
        <p:nvSpPr>
          <p:cNvPr id="53" name="Jednoduché závorky 52">
            <a:extLst>
              <a:ext uri="{FF2B5EF4-FFF2-40B4-BE49-F238E27FC236}">
                <a16:creationId xmlns:a16="http://schemas.microsoft.com/office/drawing/2014/main" id="{AEC72C87-9C54-48DB-C176-C5759003F6C4}"/>
              </a:ext>
            </a:extLst>
          </p:cNvPr>
          <p:cNvSpPr/>
          <p:nvPr/>
        </p:nvSpPr>
        <p:spPr>
          <a:xfrm>
            <a:off x="6897339" y="4645867"/>
            <a:ext cx="1935988" cy="11839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vlastnit dům a pozemky, volit a být volen</a:t>
            </a:r>
          </a:p>
        </p:txBody>
      </p:sp>
      <p:sp>
        <p:nvSpPr>
          <p:cNvPr id="54" name="Jednoduché závorky 53">
            <a:extLst>
              <a:ext uri="{FF2B5EF4-FFF2-40B4-BE49-F238E27FC236}">
                <a16:creationId xmlns:a16="http://schemas.microsoft.com/office/drawing/2014/main" id="{94408080-D6AE-BA5F-FFD2-73D07D590B13}"/>
              </a:ext>
            </a:extLst>
          </p:cNvPr>
          <p:cNvSpPr/>
          <p:nvPr/>
        </p:nvSpPr>
        <p:spPr>
          <a:xfrm>
            <a:off x="4226519" y="5219013"/>
            <a:ext cx="2584253" cy="11839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sloužit ve vojsku, platit daně či v případě potřeby finančně státu pomoct</a:t>
            </a:r>
          </a:p>
        </p:txBody>
      </p:sp>
    </p:spTree>
    <p:extLst>
      <p:ext uri="{BB962C8B-B14F-4D97-AF65-F5344CB8AC3E}">
        <p14:creationId xmlns:p14="http://schemas.microsoft.com/office/powerpoint/2010/main" val="3065105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0" grpId="0" animBg="1"/>
      <p:bldP spid="22" grpId="0" animBg="1"/>
      <p:bldP spid="34" grpId="0" animBg="1"/>
      <p:bldP spid="36" grpId="0" animBg="1"/>
      <p:bldP spid="39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Výsledek obrázku pro ancient greece slaves">
            <a:extLst>
              <a:ext uri="{FF2B5EF4-FFF2-40B4-BE49-F238E27FC236}">
                <a16:creationId xmlns:a16="http://schemas.microsoft.com/office/drawing/2014/main" id="{C861A0E5-7045-4C0C-BD5A-0195ADDB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59" y="2682211"/>
            <a:ext cx="3161928" cy="209477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ancient greece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3" y="3412090"/>
            <a:ext cx="4535451" cy="33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11</a:t>
            </a:r>
          </a:p>
        </p:txBody>
      </p:sp>
      <p:sp>
        <p:nvSpPr>
          <p:cNvPr id="8" name="Pětiúhelník 7"/>
          <p:cNvSpPr/>
          <p:nvPr/>
        </p:nvSpPr>
        <p:spPr>
          <a:xfrm>
            <a:off x="401214" y="1114038"/>
            <a:ext cx="1706744" cy="5863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„cizinci“</a:t>
            </a:r>
          </a:p>
        </p:txBody>
      </p:sp>
      <p:sp>
        <p:nvSpPr>
          <p:cNvPr id="10" name="Pětiúhelník 9"/>
          <p:cNvSpPr/>
          <p:nvPr/>
        </p:nvSpPr>
        <p:spPr>
          <a:xfrm>
            <a:off x="2423395" y="1358791"/>
            <a:ext cx="2148605" cy="5445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svobodní</a:t>
            </a:r>
          </a:p>
        </p:txBody>
      </p:sp>
      <p:sp>
        <p:nvSpPr>
          <p:cNvPr id="11" name="Pětiúhelník 10"/>
          <p:cNvSpPr/>
          <p:nvPr/>
        </p:nvSpPr>
        <p:spPr>
          <a:xfrm>
            <a:off x="2407622" y="2619985"/>
            <a:ext cx="2148532" cy="9978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bez občanských práv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(i povinností!)</a:t>
            </a:r>
          </a:p>
        </p:txBody>
      </p:sp>
      <p:sp>
        <p:nvSpPr>
          <p:cNvPr id="12" name="Násobení 11"/>
          <p:cNvSpPr/>
          <p:nvPr/>
        </p:nvSpPr>
        <p:spPr>
          <a:xfrm>
            <a:off x="3132989" y="1924757"/>
            <a:ext cx="557883" cy="586347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aoblený obdélník 13">
            <a:extLst>
              <a:ext uri="{FF2B5EF4-FFF2-40B4-BE49-F238E27FC236}">
                <a16:creationId xmlns:a16="http://schemas.microsoft.com/office/drawing/2014/main" id="{68C8B9A3-1C74-634E-B8B9-A460E0536830}"/>
              </a:ext>
            </a:extLst>
          </p:cNvPr>
          <p:cNvSpPr/>
          <p:nvPr/>
        </p:nvSpPr>
        <p:spPr>
          <a:xfrm>
            <a:off x="647666" y="248018"/>
            <a:ext cx="2016224" cy="7336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b) svobodní neobčané</a:t>
            </a:r>
          </a:p>
        </p:txBody>
      </p:sp>
      <p:sp>
        <p:nvSpPr>
          <p:cNvPr id="7" name="Jednoduché závorky 6">
            <a:extLst>
              <a:ext uri="{FF2B5EF4-FFF2-40B4-BE49-F238E27FC236}">
                <a16:creationId xmlns:a16="http://schemas.microsoft.com/office/drawing/2014/main" id="{7B6D700C-12B5-45EF-27EC-1F49DC90CC14}"/>
              </a:ext>
            </a:extLst>
          </p:cNvPr>
          <p:cNvSpPr/>
          <p:nvPr/>
        </p:nvSpPr>
        <p:spPr>
          <a:xfrm>
            <a:off x="198193" y="1927157"/>
            <a:ext cx="1935988" cy="11839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přistěhovalci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cizí obchodníci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vyhnanci</a:t>
            </a:r>
          </a:p>
        </p:txBody>
      </p:sp>
      <p:sp>
        <p:nvSpPr>
          <p:cNvPr id="13" name="Zaoblený obdélník 5">
            <a:extLst>
              <a:ext uri="{FF2B5EF4-FFF2-40B4-BE49-F238E27FC236}">
                <a16:creationId xmlns:a16="http://schemas.microsoft.com/office/drawing/2014/main" id="{8F129728-5E61-DE61-A185-6DE4BDEB6035}"/>
              </a:ext>
            </a:extLst>
          </p:cNvPr>
          <p:cNvSpPr/>
          <p:nvPr/>
        </p:nvSpPr>
        <p:spPr>
          <a:xfrm>
            <a:off x="6382796" y="230832"/>
            <a:ext cx="1872208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c) otroci</a:t>
            </a:r>
          </a:p>
        </p:txBody>
      </p:sp>
      <p:sp>
        <p:nvSpPr>
          <p:cNvPr id="14" name="Pětiúhelník 10">
            <a:extLst>
              <a:ext uri="{FF2B5EF4-FFF2-40B4-BE49-F238E27FC236}">
                <a16:creationId xmlns:a16="http://schemas.microsoft.com/office/drawing/2014/main" id="{C9BDBBE9-B4FE-B88F-D524-7A33CB8C5BF5}"/>
              </a:ext>
            </a:extLst>
          </p:cNvPr>
          <p:cNvSpPr/>
          <p:nvPr/>
        </p:nvSpPr>
        <p:spPr>
          <a:xfrm>
            <a:off x="4738583" y="894976"/>
            <a:ext cx="2148532" cy="5863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státní x soukromí</a:t>
            </a:r>
          </a:p>
        </p:txBody>
      </p:sp>
      <p:sp>
        <p:nvSpPr>
          <p:cNvPr id="16" name="Pětiúhelník 12">
            <a:extLst>
              <a:ext uri="{FF2B5EF4-FFF2-40B4-BE49-F238E27FC236}">
                <a16:creationId xmlns:a16="http://schemas.microsoft.com/office/drawing/2014/main" id="{60B42BDC-E22B-A809-1F13-23122C449BFC}"/>
              </a:ext>
            </a:extLst>
          </p:cNvPr>
          <p:cNvSpPr/>
          <p:nvPr/>
        </p:nvSpPr>
        <p:spPr>
          <a:xfrm>
            <a:off x="4738510" y="1643110"/>
            <a:ext cx="2148605" cy="10945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manuální práce, ale i jako sloužící či vychovatelé</a:t>
            </a:r>
          </a:p>
        </p:txBody>
      </p:sp>
      <p:pic>
        <p:nvPicPr>
          <p:cNvPr id="17" name="Picture 2" descr="Výsledek obrázku pro ancient greece slaves">
            <a:extLst>
              <a:ext uri="{FF2B5EF4-FFF2-40B4-BE49-F238E27FC236}">
                <a16:creationId xmlns:a16="http://schemas.microsoft.com/office/drawing/2014/main" id="{E6075F74-BB62-D21F-4459-358224C5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62" y="4266297"/>
            <a:ext cx="2930364" cy="244685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ětiúhelník 10">
            <a:extLst>
              <a:ext uri="{FF2B5EF4-FFF2-40B4-BE49-F238E27FC236}">
                <a16:creationId xmlns:a16="http://schemas.microsoft.com/office/drawing/2014/main" id="{9A8019D7-C586-3CF8-F146-B9219910BF51}"/>
              </a:ext>
            </a:extLst>
          </p:cNvPr>
          <p:cNvSpPr/>
          <p:nvPr/>
        </p:nvSpPr>
        <p:spPr>
          <a:xfrm>
            <a:off x="7050781" y="1162528"/>
            <a:ext cx="1872209" cy="5863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vál. zajatci</a:t>
            </a:r>
          </a:p>
        </p:txBody>
      </p:sp>
      <p:sp>
        <p:nvSpPr>
          <p:cNvPr id="20" name="Pětiúhelník 10">
            <a:extLst>
              <a:ext uri="{FF2B5EF4-FFF2-40B4-BE49-F238E27FC236}">
                <a16:creationId xmlns:a16="http://schemas.microsoft.com/office/drawing/2014/main" id="{7EF22A1E-CFF8-ACCA-67EC-7645690CB915}"/>
              </a:ext>
            </a:extLst>
          </p:cNvPr>
          <p:cNvSpPr/>
          <p:nvPr/>
        </p:nvSpPr>
        <p:spPr>
          <a:xfrm>
            <a:off x="7069471" y="1918281"/>
            <a:ext cx="1872209" cy="679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zajaté obyvatelstvo</a:t>
            </a:r>
          </a:p>
        </p:txBody>
      </p:sp>
    </p:spTree>
    <p:extLst>
      <p:ext uri="{BB962C8B-B14F-4D97-AF65-F5344CB8AC3E}">
        <p14:creationId xmlns:p14="http://schemas.microsoft.com/office/powerpoint/2010/main" val="3065105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" grpId="0" animBg="1"/>
      <p:bldP spid="7" grpId="0" animBg="1"/>
      <p:bldP spid="13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ancient greece trea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8" y="3644982"/>
            <a:ext cx="3947454" cy="296479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11</a:t>
            </a:r>
          </a:p>
        </p:txBody>
      </p:sp>
      <p:sp>
        <p:nvSpPr>
          <p:cNvPr id="2" name="Obdélník s odříznutým příčným rohem 1"/>
          <p:cNvSpPr/>
          <p:nvPr/>
        </p:nvSpPr>
        <p:spPr>
          <a:xfrm>
            <a:off x="413792" y="332656"/>
            <a:ext cx="309634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lidé mimo Řecko nazýváni barbary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751396" y="1813575"/>
            <a:ext cx="2421134" cy="10852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nerozumí jim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brblají, breptají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917847" y="3016537"/>
            <a:ext cx="2088232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barbar = brepta</a:t>
            </a:r>
          </a:p>
        </p:txBody>
      </p:sp>
      <p:pic>
        <p:nvPicPr>
          <p:cNvPr id="2054" name="Picture 6" descr="Výsledek obrázku pro ancient greece barbari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34110"/>
            <a:ext cx="3488313" cy="234101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0CE4423-DAE8-F389-CCB6-4A2D650B3BD8}"/>
              </a:ext>
            </a:extLst>
          </p:cNvPr>
          <p:cNvSpPr txBox="1"/>
          <p:nvPr/>
        </p:nvSpPr>
        <p:spPr>
          <a:xfrm>
            <a:off x="509187" y="1216086"/>
            <a:ext cx="2905552" cy="50614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cs-CZ"/>
            </a:defPPr>
            <a:lvl1pPr algn="ctr">
              <a:defRPr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řecky βαρβα</a:t>
            </a:r>
            <a:r>
              <a:rPr lang="cs-CZ" dirty="0" err="1"/>
              <a:t>ρος</a:t>
            </a:r>
            <a:r>
              <a:rPr lang="cs-CZ" dirty="0"/>
              <a:t>, </a:t>
            </a:r>
            <a:r>
              <a:rPr lang="cs-CZ" dirty="0" err="1"/>
              <a:t>barbaros</a:t>
            </a:r>
            <a:endParaRPr lang="cs-CZ" dirty="0"/>
          </a:p>
        </p:txBody>
      </p:sp>
      <p:sp>
        <p:nvSpPr>
          <p:cNvPr id="16" name="Jednoduché závorky 15">
            <a:extLst>
              <a:ext uri="{FF2B5EF4-FFF2-40B4-BE49-F238E27FC236}">
                <a16:creationId xmlns:a16="http://schemas.microsoft.com/office/drawing/2014/main" id="{08CCD053-1FFA-DDF5-E4E5-AE75395999F9}"/>
              </a:ext>
            </a:extLst>
          </p:cNvPr>
          <p:cNvSpPr/>
          <p:nvPr/>
        </p:nvSpPr>
        <p:spPr>
          <a:xfrm>
            <a:off x="917847" y="3710282"/>
            <a:ext cx="2088232" cy="50614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jako naše </a:t>
            </a:r>
            <a:r>
              <a:rPr lang="cs-CZ" dirty="0" err="1">
                <a:solidFill>
                  <a:schemeClr val="tx1"/>
                </a:solidFill>
                <a:latin typeface="Book Antiqua" panose="02040602050305030304" pitchFamily="18" charset="0"/>
              </a:rPr>
              <a:t>blabla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EE642F9-AF7D-62BA-28BC-AB4152548756}"/>
              </a:ext>
            </a:extLst>
          </p:cNvPr>
          <p:cNvCxnSpPr>
            <a:cxnSpLocks/>
          </p:cNvCxnSpPr>
          <p:nvPr/>
        </p:nvCxnSpPr>
        <p:spPr>
          <a:xfrm>
            <a:off x="3707904" y="91436"/>
            <a:ext cx="0" cy="66499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Zaoblený obdélník 5"/>
          <p:cNvSpPr/>
          <p:nvPr/>
        </p:nvSpPr>
        <p:spPr>
          <a:xfrm>
            <a:off x="4986300" y="240833"/>
            <a:ext cx="280831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Různá politická zřízení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530227" y="1350901"/>
            <a:ext cx="223224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oligarchie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009641" y="1151473"/>
            <a:ext cx="223224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království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991691" y="2032333"/>
            <a:ext cx="223224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tyranida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6529124" y="2354727"/>
            <a:ext cx="223224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demokracie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00F36E6-B49C-D2F9-8895-74FCCB6A0C13}"/>
              </a:ext>
            </a:extLst>
          </p:cNvPr>
          <p:cNvSpPr txBox="1"/>
          <p:nvPr/>
        </p:nvSpPr>
        <p:spPr>
          <a:xfrm>
            <a:off x="3839304" y="2778653"/>
            <a:ext cx="2892936" cy="73000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cs-CZ"/>
            </a:defPPr>
            <a:lvl1pPr algn="ctr">
              <a:defRPr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podle toho, kdo se podílí na řízení státu</a:t>
            </a:r>
          </a:p>
        </p:txBody>
      </p:sp>
      <p:sp>
        <p:nvSpPr>
          <p:cNvPr id="25" name="Jednoduché závorky 24"/>
          <p:cNvSpPr/>
          <p:nvPr/>
        </p:nvSpPr>
        <p:spPr>
          <a:xfrm>
            <a:off x="3839304" y="3825605"/>
            <a:ext cx="3236285" cy="101701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r>
              <a:rPr lang="cs-CZ" dirty="0">
                <a:latin typeface="Book Antiqua" panose="02040602050305030304" pitchFamily="18" charset="0"/>
              </a:rPr>
              <a:t>„Majetek polis není v jeho pokladnici, ale v bohatství jeho občanů.“</a:t>
            </a:r>
          </a:p>
        </p:txBody>
      </p:sp>
    </p:spTree>
    <p:extLst>
      <p:ext uri="{BB962C8B-B14F-4D97-AF65-F5344CB8AC3E}">
        <p14:creationId xmlns:p14="http://schemas.microsoft.com/office/powerpoint/2010/main" val="3065105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2593651" y="892038"/>
            <a:ext cx="3744416" cy="34862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: s odříznutými horními rohy 20"/>
          <p:cNvSpPr/>
          <p:nvPr/>
        </p:nvSpPr>
        <p:spPr>
          <a:xfrm>
            <a:off x="4433468" y="1353625"/>
            <a:ext cx="504056" cy="512440"/>
          </a:xfrm>
          <a:prstGeom prst="snip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213831" y="2275098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536048" y="2455118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11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99431" y="2385094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504107" y="2828726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675412" y="1956246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109043" y="2205074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61803" y="2858153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433468" y="2676326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171356" y="2924132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709775" y="3085017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999054" y="2025054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316907" y="3005522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109043" y="3185542"/>
            <a:ext cx="504056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: s odříznutými horními rohy 17"/>
          <p:cNvSpPr/>
          <p:nvPr/>
        </p:nvSpPr>
        <p:spPr>
          <a:xfrm>
            <a:off x="4717887" y="1609845"/>
            <a:ext cx="504056" cy="512440"/>
          </a:xfrm>
          <a:prstGeom prst="snip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: s odříznutými horními rohy 19"/>
          <p:cNvSpPr/>
          <p:nvPr/>
        </p:nvSpPr>
        <p:spPr>
          <a:xfrm>
            <a:off x="5143192" y="1543397"/>
            <a:ext cx="504056" cy="512440"/>
          </a:xfrm>
          <a:prstGeom prst="snip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s odříznutým rohem na stejné straně 23"/>
          <p:cNvSpPr/>
          <p:nvPr/>
        </p:nvSpPr>
        <p:spPr>
          <a:xfrm>
            <a:off x="3608497" y="39450"/>
            <a:ext cx="164994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polis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748524" y="461665"/>
            <a:ext cx="1584176" cy="71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b) akropole</a:t>
            </a:r>
          </a:p>
        </p:txBody>
      </p:sp>
      <p:sp>
        <p:nvSpPr>
          <p:cNvPr id="30" name="Ohnutý roh 29"/>
          <p:cNvSpPr/>
          <p:nvPr/>
        </p:nvSpPr>
        <p:spPr>
          <a:xfrm>
            <a:off x="6304736" y="1591513"/>
            <a:ext cx="2649996" cy="15396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náboženské centrum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místo, kde jsou všechny městské chrámy</a:t>
            </a:r>
          </a:p>
        </p:txBody>
      </p:sp>
      <p:cxnSp>
        <p:nvCxnSpPr>
          <p:cNvPr id="32" name="Přímá spojnice se šipkou 31"/>
          <p:cNvCxnSpPr>
            <a:cxnSpLocks/>
          </p:cNvCxnSpPr>
          <p:nvPr/>
        </p:nvCxnSpPr>
        <p:spPr>
          <a:xfrm>
            <a:off x="1956532" y="1059136"/>
            <a:ext cx="2005271" cy="1478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3" name="Obdélník 32"/>
          <p:cNvSpPr/>
          <p:nvPr/>
        </p:nvSpPr>
        <p:spPr>
          <a:xfrm>
            <a:off x="375452" y="673344"/>
            <a:ext cx="1584176" cy="71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a) agora</a:t>
            </a:r>
          </a:p>
        </p:txBody>
      </p:sp>
      <p:sp>
        <p:nvSpPr>
          <p:cNvPr id="34" name="Ohnutý roh 33"/>
          <p:cNvSpPr/>
          <p:nvPr/>
        </p:nvSpPr>
        <p:spPr>
          <a:xfrm>
            <a:off x="204976" y="1798198"/>
            <a:ext cx="2247160" cy="12979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náměstí, zde politický a společenský život polis</a:t>
            </a:r>
          </a:p>
        </p:txBody>
      </p:sp>
      <p:sp>
        <p:nvSpPr>
          <p:cNvPr id="19" name="Obdélník: s odříznutými horními rohy 18"/>
          <p:cNvSpPr/>
          <p:nvPr/>
        </p:nvSpPr>
        <p:spPr>
          <a:xfrm>
            <a:off x="4937524" y="1914373"/>
            <a:ext cx="504056" cy="512440"/>
          </a:xfrm>
          <a:prstGeom prst="snip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8" name="Obrázek 47" descr="http://puffin.creighton.edu/phil/Stephens/Stoicism/EngravingAgoraTran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2" y="3346180"/>
            <a:ext cx="4806523" cy="305737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27" name="Přímá spojnice se šipkou 26"/>
          <p:cNvCxnSpPr>
            <a:cxnSpLocks/>
            <a:stCxn id="29" idx="1"/>
          </p:cNvCxnSpPr>
          <p:nvPr/>
        </p:nvCxnSpPr>
        <p:spPr>
          <a:xfrm flipH="1">
            <a:off x="5453429" y="817525"/>
            <a:ext cx="1295095" cy="645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47" name="Obrázek 46" descr="http://www.travelmoodz.com/uploads/content/image/Acropolis-kle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45" y="3694680"/>
            <a:ext cx="4263872" cy="28662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5105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6" grpId="0" animBg="1"/>
      <p:bldP spid="15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4" grpId="0" animBg="1"/>
      <p:bldP spid="29" grpId="0" animBg="1"/>
      <p:bldP spid="30" grpId="0" animBg="1"/>
      <p:bldP spid="33" grpId="0" animBg="1"/>
      <p:bldP spid="3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12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Velká řecká kolonizace</a:t>
            </a:r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3239852" y="2852936"/>
            <a:ext cx="2448272" cy="111385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</a:t>
            </a:r>
            <a:r>
              <a:rPr lang="cs-CZ" dirty="0" smtClean="0">
                <a:latin typeface="Book Antiqua" panose="02040602050305030304" pitchFamily="18" charset="0"/>
              </a:rPr>
              <a:t>samostatná práce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13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Starověká Sparta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6274" y="1383327"/>
            <a:ext cx="2124236" cy="5697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založena Dóry</a:t>
            </a:r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41640"/>
            <a:ext cx="5400600" cy="284031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62" y="3786367"/>
            <a:ext cx="2613617" cy="27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sparta ma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9"/>
          <a:stretch/>
        </p:blipFill>
        <p:spPr bwMode="auto">
          <a:xfrm>
            <a:off x="251521" y="3285130"/>
            <a:ext cx="3223958" cy="321887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A4FEA9F-FDEB-E020-44CF-103FF677E196}"/>
              </a:ext>
            </a:extLst>
          </p:cNvPr>
          <p:cNvSpPr txBox="1"/>
          <p:nvPr/>
        </p:nvSpPr>
        <p:spPr>
          <a:xfrm>
            <a:off x="251520" y="2117534"/>
            <a:ext cx="2273745" cy="9587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cs-CZ"/>
            </a:defPPr>
            <a:lvl1pPr algn="ctr">
              <a:defRPr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dobový název</a:t>
            </a:r>
          </a:p>
          <a:p>
            <a:r>
              <a:rPr lang="cs-CZ" dirty="0"/>
              <a:t>=</a:t>
            </a:r>
          </a:p>
          <a:p>
            <a:r>
              <a:rPr lang="cs-CZ" dirty="0" err="1"/>
              <a:t>Lakedaimon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465D315-017E-619E-DE3B-A1497D94D3A4}"/>
              </a:ext>
            </a:extLst>
          </p:cNvPr>
          <p:cNvSpPr/>
          <p:nvPr/>
        </p:nvSpPr>
        <p:spPr>
          <a:xfrm>
            <a:off x="6408204" y="3861048"/>
            <a:ext cx="212423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podmanitelé původního obyvatelstva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82424A2-8DFC-5E96-9F64-0CB4C0F909B3}"/>
              </a:ext>
            </a:extLst>
          </p:cNvPr>
          <p:cNvSpPr/>
          <p:nvPr/>
        </p:nvSpPr>
        <p:spPr>
          <a:xfrm>
            <a:off x="6442043" y="5751004"/>
            <a:ext cx="2124236" cy="5697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profesionální válečníci</a:t>
            </a:r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CAC5CBE8-E176-61F8-E1A6-B2CAAB2D8E1F}"/>
              </a:ext>
            </a:extLst>
          </p:cNvPr>
          <p:cNvSpPr/>
          <p:nvPr/>
        </p:nvSpPr>
        <p:spPr>
          <a:xfrm>
            <a:off x="7218294" y="4914038"/>
            <a:ext cx="504056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13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3795" y="341051"/>
            <a:ext cx="5487248" cy="2387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Rada starších</a:t>
            </a:r>
          </a:p>
          <a:p>
            <a:pPr algn="ctr"/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soudní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 poradní funkce, navrhuje zákony, může zrušit rozhodnutí shromáždění</a:t>
            </a:r>
          </a:p>
          <a:p>
            <a:pPr algn="ctr"/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955036" y="771737"/>
            <a:ext cx="1944216" cy="10221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Efoři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dozor nad králi, na 1 rok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05302" y="3240879"/>
            <a:ext cx="8928761" cy="1429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Sněm občanů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(shromáždění)</a:t>
            </a:r>
          </a:p>
          <a:p>
            <a:pPr algn="ctr"/>
            <a:r>
              <a:rPr lang="cs-CZ" u="sng" dirty="0">
                <a:solidFill>
                  <a:schemeClr val="bg1"/>
                </a:solidFill>
                <a:latin typeface="Book Antiqua" panose="02040602050305030304" pitchFamily="18" charset="0"/>
              </a:rPr>
              <a:t>Muži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nad 30 let, hlasují o zákonech, válce, míru, volí úředníky a radu starších, mohou rozhodovat pouze o návrzích rady, ta ale může jejich rozhodnutí zrušit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95229" y="944960"/>
            <a:ext cx="2054096" cy="871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28 mužů nad 60 let doživotně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762730" y="794455"/>
            <a:ext cx="2759349" cy="1099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2 králové, vrchní velení, kněžské a soudcovské funkce, doživotně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6287836" y="5003989"/>
            <a:ext cx="2518264" cy="859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heilóti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původní obyv., otroci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B0B49218-8B47-260C-97DE-3A6540364C1F}"/>
              </a:ext>
            </a:extLst>
          </p:cNvPr>
          <p:cNvSpPr/>
          <p:nvPr/>
        </p:nvSpPr>
        <p:spPr>
          <a:xfrm rot="5400000">
            <a:off x="5898687" y="610883"/>
            <a:ext cx="868354" cy="139568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dozor</a:t>
            </a:r>
          </a:p>
        </p:txBody>
      </p:sp>
      <p:sp>
        <p:nvSpPr>
          <p:cNvPr id="17" name="Šipka: nahoru 16">
            <a:extLst>
              <a:ext uri="{FF2B5EF4-FFF2-40B4-BE49-F238E27FC236}">
                <a16:creationId xmlns:a16="http://schemas.microsoft.com/office/drawing/2014/main" id="{F2D05642-71E4-874D-5D36-B8D10940498D}"/>
              </a:ext>
            </a:extLst>
          </p:cNvPr>
          <p:cNvSpPr/>
          <p:nvPr/>
        </p:nvSpPr>
        <p:spPr>
          <a:xfrm>
            <a:off x="2574524" y="2762178"/>
            <a:ext cx="720080" cy="985701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olí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Šipka: nahoru 17">
            <a:extLst>
              <a:ext uri="{FF2B5EF4-FFF2-40B4-BE49-F238E27FC236}">
                <a16:creationId xmlns:a16="http://schemas.microsoft.com/office/drawing/2014/main" id="{0C27B37E-F486-64A7-1E65-0B8F198175CF}"/>
              </a:ext>
            </a:extLst>
          </p:cNvPr>
          <p:cNvSpPr/>
          <p:nvPr/>
        </p:nvSpPr>
        <p:spPr>
          <a:xfrm>
            <a:off x="7207064" y="1893522"/>
            <a:ext cx="720080" cy="18207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olí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Ohnutý roh 6"/>
          <p:cNvSpPr/>
          <p:nvPr/>
        </p:nvSpPr>
        <p:spPr>
          <a:xfrm>
            <a:off x="2726730" y="5159420"/>
            <a:ext cx="2613710" cy="167393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jakýkoliv luxus a přepych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=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změkčilost (stejně tak i vědy)</a:t>
            </a:r>
          </a:p>
        </p:txBody>
      </p:sp>
      <p:sp>
        <p:nvSpPr>
          <p:cNvPr id="22" name="Jednoduché závorky 21">
            <a:extLst>
              <a:ext uri="{FF2B5EF4-FFF2-40B4-BE49-F238E27FC236}">
                <a16:creationId xmlns:a16="http://schemas.microsoft.com/office/drawing/2014/main" id="{72A9F1BA-6E30-D3C3-6EB7-E9A9538F8B06}"/>
              </a:ext>
            </a:extLst>
          </p:cNvPr>
          <p:cNvSpPr/>
          <p:nvPr/>
        </p:nvSpPr>
        <p:spPr>
          <a:xfrm>
            <a:off x="5566632" y="5974026"/>
            <a:ext cx="3312368" cy="85932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 jich mnohem víc než Sparťanů x ale málo povstání (</a:t>
            </a:r>
            <a:r>
              <a:rPr lang="cs-CZ" dirty="0" err="1">
                <a:latin typeface="Book Antiqua" panose="02040602050305030304" pitchFamily="18" charset="0"/>
              </a:rPr>
              <a:t>Sp</a:t>
            </a:r>
            <a:r>
              <a:rPr lang="cs-CZ" dirty="0">
                <a:latin typeface="Book Antiqua" panose="02040602050305030304" pitchFamily="18" charset="0"/>
              </a:rPr>
              <a:t>. skvělí válečníci)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2179B3B1-6F6F-443A-7CB5-A3DBE4BB6090}"/>
              </a:ext>
            </a:extLst>
          </p:cNvPr>
          <p:cNvSpPr/>
          <p:nvPr/>
        </p:nvSpPr>
        <p:spPr>
          <a:xfrm>
            <a:off x="326274" y="5159630"/>
            <a:ext cx="2124236" cy="5697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velmi prostý život</a:t>
            </a:r>
          </a:p>
        </p:txBody>
      </p:sp>
      <p:sp>
        <p:nvSpPr>
          <p:cNvPr id="27" name="Ohnutý roh 6">
            <a:extLst>
              <a:ext uri="{FF2B5EF4-FFF2-40B4-BE49-F238E27FC236}">
                <a16:creationId xmlns:a16="http://schemas.microsoft.com/office/drawing/2014/main" id="{2526E7B1-299E-55B8-3E6D-248579CA563D}"/>
              </a:ext>
            </a:extLst>
          </p:cNvPr>
          <p:cNvSpPr/>
          <p:nvPr/>
        </p:nvSpPr>
        <p:spPr>
          <a:xfrm>
            <a:off x="495229" y="5928493"/>
            <a:ext cx="1812766" cy="70824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i mince železné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proti lakotě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FC1FC5ED-9AF3-D1E8-4D62-BEB0CA16E3DA}"/>
              </a:ext>
            </a:extLst>
          </p:cNvPr>
          <p:cNvCxnSpPr/>
          <p:nvPr/>
        </p:nvCxnSpPr>
        <p:spPr>
          <a:xfrm>
            <a:off x="38803" y="4869160"/>
            <a:ext cx="90617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7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5" grpId="0" animBg="1"/>
      <p:bldP spid="19" grpId="0" animBg="1"/>
      <p:bldP spid="2" grpId="0" animBg="1"/>
      <p:bldP spid="17" grpId="0" animBg="1"/>
      <p:bldP spid="18" grpId="0" animBg="1"/>
      <p:bldP spid="21" grpId="0" animBg="1"/>
      <p:bldP spid="22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4142</TotalTime>
  <Words>803</Words>
  <Application>Microsoft Office PowerPoint</Application>
  <PresentationFormat>Předvádění na obrazovce (4:3)</PresentationFormat>
  <Paragraphs>219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Book Antiqua</vt:lpstr>
      <vt:lpstr>Calibri</vt:lpstr>
      <vt:lpstr>Rockwell</vt:lpstr>
      <vt:lpstr>Wingdings</vt:lpstr>
      <vt:lpstr>Wingdings 2</vt:lpstr>
      <vt:lpstr>Lití písma</vt:lpstr>
      <vt:lpstr>Archaické období, polis Velká řecká kolonizace Sparta a Athény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38</cp:revision>
  <dcterms:created xsi:type="dcterms:W3CDTF">2018-01-23T11:04:38Z</dcterms:created>
  <dcterms:modified xsi:type="dcterms:W3CDTF">2024-12-07T21:19:22Z</dcterms:modified>
</cp:coreProperties>
</file>