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64" r:id="rId6"/>
    <p:sldId id="285" r:id="rId7"/>
    <p:sldId id="284" r:id="rId8"/>
    <p:sldId id="260" r:id="rId9"/>
    <p:sldId id="270" r:id="rId10"/>
    <p:sldId id="266" r:id="rId11"/>
    <p:sldId id="261" r:id="rId12"/>
    <p:sldId id="265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67" autoAdjust="0"/>
  </p:normalViewPr>
  <p:slideViewPr>
    <p:cSldViewPr>
      <p:cViewPr varScale="1">
        <p:scale>
          <a:sx n="69" d="100"/>
          <a:sy n="69" d="100"/>
        </p:scale>
        <p:origin x="64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g"/><Relationship Id="rId4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jp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g"/><Relationship Id="rId5" Type="http://schemas.openxmlformats.org/officeDocument/2006/relationships/image" Target="../media/image83.jpg"/><Relationship Id="rId4" Type="http://schemas.openxmlformats.org/officeDocument/2006/relationships/image" Target="../media/image8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g"/><Relationship Id="rId4" Type="http://schemas.openxmlformats.org/officeDocument/2006/relationships/image" Target="../media/image9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hyperlink" Target="https://janseifert.cz/jak-vznikl-svet/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Relationship Id="rId1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30473"/>
            <a:ext cx="8229600" cy="22098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Book Antiqua" panose="02040602050305030304" pitchFamily="18" charset="0"/>
              </a:rPr>
              <a:t>Úvod do studia dějepisu</a:t>
            </a:r>
            <a:br>
              <a:rPr lang="cs-CZ" b="1" dirty="0">
                <a:latin typeface="Book Antiqua" panose="02040602050305030304" pitchFamily="18" charset="0"/>
              </a:rPr>
            </a:br>
            <a:r>
              <a:rPr lang="cs-CZ" b="1" dirty="0">
                <a:latin typeface="Book Antiqua" panose="02040602050305030304" pitchFamily="18" charset="0"/>
              </a:rPr>
              <a:t>Pravěcí předchůdci člověka</a:t>
            </a:r>
            <a:br>
              <a:rPr lang="cs-CZ" b="1" dirty="0">
                <a:latin typeface="Book Antiqua" panose="02040602050305030304" pitchFamily="18" charset="0"/>
              </a:rPr>
            </a:br>
            <a:r>
              <a:rPr lang="cs-CZ" b="1" dirty="0">
                <a:latin typeface="Book Antiqua" panose="02040602050305030304" pitchFamily="18" charset="0"/>
              </a:rPr>
              <a:t>Od kamene k železu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-12769" y="6476999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094087" y="4958263"/>
            <a:ext cx="6560234" cy="1752600"/>
          </a:xfrm>
        </p:spPr>
        <p:txBody>
          <a:bodyPr>
            <a:normAutofit/>
          </a:bodyPr>
          <a:lstStyle/>
          <a:p>
            <a:r>
              <a:rPr lang="cs-CZ" sz="4800" dirty="0" smtClean="0">
                <a:latin typeface="Book Antiqua" panose="02040602050305030304" pitchFamily="18" charset="0"/>
              </a:rPr>
              <a:t>V1D</a:t>
            </a:r>
            <a:endParaRPr lang="cs-CZ" sz="4800" dirty="0">
              <a:latin typeface="Book Antiqua" panose="02040602050305030304" pitchFamily="18" charset="0"/>
            </a:endParaRPr>
          </a:p>
          <a:p>
            <a:r>
              <a:rPr lang="cs-CZ" sz="4800" dirty="0">
                <a:latin typeface="Book Antiqua" panose="02040602050305030304" pitchFamily="18" charset="0"/>
              </a:rPr>
              <a:t>01 - 03</a:t>
            </a:r>
          </a:p>
        </p:txBody>
      </p:sp>
      <p:sp>
        <p:nvSpPr>
          <p:cNvPr id="10" name="Šipka dolů 9">
            <a:hlinkClick r:id="rId2" action="ppaction://hlinksldjump"/>
          </p:cNvPr>
          <p:cNvSpPr/>
          <p:nvPr/>
        </p:nvSpPr>
        <p:spPr>
          <a:xfrm>
            <a:off x="718822" y="2517481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01</a:t>
            </a:r>
          </a:p>
        </p:txBody>
      </p:sp>
      <p:sp>
        <p:nvSpPr>
          <p:cNvPr id="11" name="Šipka dolů 10">
            <a:hlinkClick r:id="rId2" action="ppaction://hlinksldjump"/>
          </p:cNvPr>
          <p:cNvSpPr/>
          <p:nvPr/>
        </p:nvSpPr>
        <p:spPr>
          <a:xfrm>
            <a:off x="5029200" y="2580901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03</a:t>
            </a:r>
          </a:p>
        </p:txBody>
      </p:sp>
      <p:sp>
        <p:nvSpPr>
          <p:cNvPr id="12" name="Šipka dolů 11">
            <a:hlinkClick r:id="rId3" action="ppaction://hlinksldjump"/>
          </p:cNvPr>
          <p:cNvSpPr/>
          <p:nvPr/>
        </p:nvSpPr>
        <p:spPr>
          <a:xfrm>
            <a:off x="1666159" y="4485961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02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00048" y="3053565"/>
            <a:ext cx="38087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Book Antiqua" panose="02040602050305030304" pitchFamily="18" charset="0"/>
              </a:rPr>
              <a:t>→ PVH </a:t>
            </a:r>
            <a:r>
              <a:rPr lang="cs-CZ" sz="1400" dirty="0">
                <a:latin typeface="Book Antiqua" panose="02040602050305030304" pitchFamily="18" charset="0"/>
              </a:rPr>
              <a:t>(obecně) </a:t>
            </a:r>
            <a:endParaRPr lang="cs-CZ" sz="1400" dirty="0" smtClean="0">
              <a:latin typeface="Book Antiqua" panose="02040602050305030304" pitchFamily="18" charset="0"/>
            </a:endParaRPr>
          </a:p>
          <a:p>
            <a:pPr algn="ctr"/>
            <a:r>
              <a:rPr lang="cs-CZ" sz="1400" dirty="0" smtClean="0">
                <a:latin typeface="Book Antiqua" panose="02040602050305030304" pitchFamily="18" charset="0"/>
              </a:rPr>
              <a:t>nebo </a:t>
            </a:r>
            <a:r>
              <a:rPr lang="cs-CZ" sz="1400" dirty="0">
                <a:latin typeface="Book Antiqua" panose="02040602050305030304" pitchFamily="18" charset="0"/>
              </a:rPr>
              <a:t>Vybraná PVH </a:t>
            </a:r>
            <a:r>
              <a:rPr lang="cs-CZ" sz="1400" dirty="0" smtClean="0">
                <a:latin typeface="Book Antiqua" panose="02040602050305030304" pitchFamily="18" charset="0"/>
              </a:rPr>
              <a:t>podrobněji</a:t>
            </a:r>
          </a:p>
          <a:p>
            <a:pPr algn="ctr"/>
            <a:r>
              <a:rPr lang="cs-CZ" sz="1400" dirty="0">
                <a:latin typeface="Book Antiqua" panose="02040602050305030304" pitchFamily="18" charset="0"/>
              </a:rPr>
              <a:t>→ </a:t>
            </a:r>
            <a:r>
              <a:rPr lang="cs-CZ" sz="1400" dirty="0" smtClean="0">
                <a:latin typeface="Book Antiqua" panose="02040602050305030304" pitchFamily="18" charset="0"/>
              </a:rPr>
              <a:t>Počátky </a:t>
            </a:r>
            <a:r>
              <a:rPr lang="cs-CZ" sz="1400" dirty="0">
                <a:latin typeface="Book Antiqua" panose="02040602050305030304" pitchFamily="18" charset="0"/>
              </a:rPr>
              <a:t>archeologie</a:t>
            </a:r>
          </a:p>
          <a:p>
            <a:pPr algn="ctr"/>
            <a:r>
              <a:rPr lang="cs-CZ" sz="1400" dirty="0">
                <a:latin typeface="Book Antiqua" panose="02040602050305030304" pitchFamily="18" charset="0"/>
              </a:rPr>
              <a:t>→ </a:t>
            </a:r>
            <a:r>
              <a:rPr lang="cs-CZ" sz="1400" dirty="0" smtClean="0">
                <a:latin typeface="Book Antiqua" panose="02040602050305030304" pitchFamily="18" charset="0"/>
              </a:rPr>
              <a:t>Česká </a:t>
            </a:r>
            <a:r>
              <a:rPr lang="cs-CZ" sz="1400" dirty="0">
                <a:latin typeface="Book Antiqua" panose="02040602050305030304" pitchFamily="18" charset="0"/>
              </a:rPr>
              <a:t>stopa archeologická</a:t>
            </a:r>
          </a:p>
          <a:p>
            <a:pPr algn="ctr"/>
            <a:r>
              <a:rPr lang="cs-CZ" sz="1400" dirty="0">
                <a:latin typeface="Book Antiqua" panose="02040602050305030304" pitchFamily="18" charset="0"/>
              </a:rPr>
              <a:t>→ </a:t>
            </a:r>
            <a:r>
              <a:rPr lang="cs-CZ" sz="1400" dirty="0" smtClean="0">
                <a:latin typeface="Book Antiqua" panose="02040602050305030304" pitchFamily="18" charset="0"/>
              </a:rPr>
              <a:t>Obři </a:t>
            </a:r>
            <a:r>
              <a:rPr lang="cs-CZ" sz="1400" dirty="0">
                <a:latin typeface="Book Antiqua" panose="02040602050305030304" pitchFamily="18" charset="0"/>
              </a:rPr>
              <a:t>pod zemí (= počátky paleontologie)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889248" y="5139808"/>
            <a:ext cx="4139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latin typeface="Book Antiqua" panose="02040602050305030304" pitchFamily="18" charset="0"/>
              </a:defRPr>
            </a:lvl1pPr>
          </a:lstStyle>
          <a:p>
            <a:r>
              <a:rPr lang="cs-CZ" dirty="0" smtClean="0"/>
              <a:t>→ Vývoj od kosmického období po současnost</a:t>
            </a:r>
          </a:p>
          <a:p>
            <a:r>
              <a:rPr lang="cs-CZ" dirty="0"/>
              <a:t>→ </a:t>
            </a:r>
            <a:r>
              <a:rPr lang="cs-CZ" dirty="0" smtClean="0"/>
              <a:t>Darwin a jeho evoluční teorie </a:t>
            </a:r>
          </a:p>
          <a:p>
            <a:r>
              <a:rPr lang="cs-CZ" dirty="0"/>
              <a:t>→ </a:t>
            </a:r>
            <a:r>
              <a:rPr lang="cs-CZ" dirty="0" smtClean="0"/>
              <a:t>Antropogeneze obecně nebo Vybraný zástupce podrobněji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197937" y="3156965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latin typeface="Book Antiqua" panose="02040602050305030304" pitchFamily="18" charset="0"/>
              </a:defRPr>
            </a:lvl1pPr>
          </a:lstStyle>
          <a:p>
            <a:r>
              <a:rPr lang="cs-CZ" dirty="0"/>
              <a:t>→ </a:t>
            </a:r>
            <a:r>
              <a:rPr lang="cs-CZ" dirty="0" smtClean="0"/>
              <a:t>Narození</a:t>
            </a:r>
            <a:r>
              <a:rPr lang="cs-CZ" dirty="0"/>
              <a:t>, život a smrt v době… kamenné/bronzové/železné</a:t>
            </a:r>
          </a:p>
          <a:p>
            <a:r>
              <a:rPr lang="cs-CZ" dirty="0"/>
              <a:t>→ </a:t>
            </a:r>
            <a:r>
              <a:rPr lang="cs-CZ" dirty="0" smtClean="0"/>
              <a:t>Pravěké </a:t>
            </a:r>
            <a:r>
              <a:rPr lang="cs-CZ" dirty="0"/>
              <a:t>umění</a:t>
            </a:r>
          </a:p>
          <a:p>
            <a:r>
              <a:rPr lang="cs-CZ" dirty="0"/>
              <a:t>→ </a:t>
            </a:r>
            <a:r>
              <a:rPr lang="cs-CZ" dirty="0" smtClean="0"/>
              <a:t>Domestikace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6780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02</a:t>
            </a:r>
          </a:p>
        </p:txBody>
      </p:sp>
      <p:pic>
        <p:nvPicPr>
          <p:cNvPr id="2050" name="Picture 2" descr="https://upload.wikimedia.org/wikipedia/commons/thumb/2/27/Spreading_homo_sapiens_la.svg/851px-Spreading_homo_sapiens_l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33" y="230832"/>
            <a:ext cx="7416824" cy="348616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homo sapi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68001"/>
            <a:ext cx="5745113" cy="318452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 rot="5400000">
            <a:off x="6516216" y="1454968"/>
            <a:ext cx="3456384" cy="10081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Pravděpodobné šíření posledních předchůdců dnešního člověka ve světě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17600" y="4526868"/>
            <a:ext cx="2304256" cy="12241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Zjednodušeně znázorněná antropogeneze</a:t>
            </a:r>
          </a:p>
        </p:txBody>
      </p:sp>
    </p:spTree>
    <p:extLst>
      <p:ext uri="{BB962C8B-B14F-4D97-AF65-F5344CB8AC3E}">
        <p14:creationId xmlns:p14="http://schemas.microsoft.com/office/powerpoint/2010/main" val="3873320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ouvisející obráze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EAF0"/>
              </a:clrFrom>
              <a:clrTo>
                <a:srgbClr val="EFE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46" y="3323293"/>
            <a:ext cx="1938354" cy="193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03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>
                <a:latin typeface="Book Antiqua" panose="02040602050305030304" pitchFamily="18" charset="0"/>
              </a:rPr>
              <a:t>Od kamene k železu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521141" y="1438801"/>
            <a:ext cx="4824536" cy="6758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Nejstarší období do epoch podle převládajícího užitného materiálu</a:t>
            </a:r>
          </a:p>
        </p:txBody>
      </p:sp>
      <p:sp>
        <p:nvSpPr>
          <p:cNvPr id="9" name="Obdélník 8"/>
          <p:cNvSpPr/>
          <p:nvPr/>
        </p:nvSpPr>
        <p:spPr>
          <a:xfrm>
            <a:off x="573405" y="2588428"/>
            <a:ext cx="1992848" cy="6255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Doba kamenná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056787" y="2671268"/>
            <a:ext cx="1992848" cy="6227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Doba bronzová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5300565" y="2588428"/>
            <a:ext cx="1992848" cy="6255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Doba železná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852548" y="4135812"/>
            <a:ext cx="1638192" cy="4616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mladší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9634" y="4292470"/>
            <a:ext cx="1638192" cy="4616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starší</a:t>
            </a:r>
          </a:p>
        </p:txBody>
      </p:sp>
      <p:cxnSp>
        <p:nvCxnSpPr>
          <p:cNvPr id="16" name="Přímá spojnice 15"/>
          <p:cNvCxnSpPr>
            <a:cxnSpLocks/>
            <a:stCxn id="9" idx="0"/>
            <a:endCxn id="3" idx="2"/>
          </p:cNvCxnSpPr>
          <p:nvPr/>
        </p:nvCxnSpPr>
        <p:spPr>
          <a:xfrm flipV="1">
            <a:off x="1569829" y="2114657"/>
            <a:ext cx="2363580" cy="47377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Přímá spojnice 17"/>
          <p:cNvCxnSpPr>
            <a:cxnSpLocks/>
            <a:stCxn id="10" idx="0"/>
            <a:endCxn id="3" idx="2"/>
          </p:cNvCxnSpPr>
          <p:nvPr/>
        </p:nvCxnSpPr>
        <p:spPr>
          <a:xfrm flipH="1" flipV="1">
            <a:off x="3933409" y="2114657"/>
            <a:ext cx="119802" cy="55661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Přímá spojnice 19"/>
          <p:cNvCxnSpPr>
            <a:cxnSpLocks/>
            <a:stCxn id="11" idx="0"/>
            <a:endCxn id="3" idx="2"/>
          </p:cNvCxnSpPr>
          <p:nvPr/>
        </p:nvCxnSpPr>
        <p:spPr>
          <a:xfrm flipH="1" flipV="1">
            <a:off x="3933409" y="2114657"/>
            <a:ext cx="2363580" cy="47377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Přímá spojnice 21"/>
          <p:cNvCxnSpPr>
            <a:cxnSpLocks/>
            <a:stCxn id="13" idx="0"/>
            <a:endCxn id="9" idx="2"/>
          </p:cNvCxnSpPr>
          <p:nvPr/>
        </p:nvCxnSpPr>
        <p:spPr>
          <a:xfrm flipV="1">
            <a:off x="878730" y="3213972"/>
            <a:ext cx="691099" cy="107849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Přímá spojnice 23"/>
          <p:cNvCxnSpPr>
            <a:cxnSpLocks/>
            <a:stCxn id="12" idx="0"/>
            <a:endCxn id="9" idx="2"/>
          </p:cNvCxnSpPr>
          <p:nvPr/>
        </p:nvCxnSpPr>
        <p:spPr>
          <a:xfrm flipH="1" flipV="1">
            <a:off x="1569829" y="3213972"/>
            <a:ext cx="1101815" cy="9218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Související obráze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09" y="4801171"/>
            <a:ext cx="1764050" cy="17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ek obrázku pro doba železná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991" y="3360373"/>
            <a:ext cx="1875983" cy="187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3343087" y="5683739"/>
            <a:ext cx="3914955" cy="625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Pokud máš </a:t>
            </a:r>
            <a:r>
              <a:rPr lang="cs-CZ" dirty="0" smtClean="0">
                <a:latin typeface="Book Antiqua" panose="02040602050305030304" pitchFamily="18" charset="0"/>
              </a:rPr>
              <a:t>rozšiřující materiál č</a:t>
            </a:r>
            <a:r>
              <a:rPr lang="cs-CZ" dirty="0">
                <a:latin typeface="Book Antiqua" panose="02040602050305030304" pitchFamily="18" charset="0"/>
              </a:rPr>
              <a:t>. 01, pracuj s ním.</a:t>
            </a:r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51FBD8CF-C1E9-02E7-C398-93E4860CF75F}"/>
              </a:ext>
            </a:extLst>
          </p:cNvPr>
          <p:cNvSpPr/>
          <p:nvPr/>
        </p:nvSpPr>
        <p:spPr>
          <a:xfrm rot="5400000">
            <a:off x="5464283" y="2852036"/>
            <a:ext cx="5821237" cy="8743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Načrtni si časovou osu, do které zanes časová vymezení jednotlivých epoch. Ke každé si pak napiš nějaký pojem či informaci.</a:t>
            </a:r>
          </a:p>
        </p:txBody>
      </p:sp>
    </p:spTree>
    <p:extLst>
      <p:ext uri="{BB962C8B-B14F-4D97-AF65-F5344CB8AC3E}">
        <p14:creationId xmlns:p14="http://schemas.microsoft.com/office/powerpoint/2010/main" val="1006782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Přímá spojnice se šipkou 15"/>
          <p:cNvCxnSpPr>
            <a:stCxn id="23" idx="3"/>
            <a:endCxn id="18" idx="1"/>
          </p:cNvCxnSpPr>
          <p:nvPr/>
        </p:nvCxnSpPr>
        <p:spPr>
          <a:xfrm flipV="1">
            <a:off x="2546554" y="4756546"/>
            <a:ext cx="3450031" cy="110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23" idx="3"/>
            <a:endCxn id="19" idx="1"/>
          </p:cNvCxnSpPr>
          <p:nvPr/>
        </p:nvCxnSpPr>
        <p:spPr>
          <a:xfrm flipV="1">
            <a:off x="2546554" y="4634934"/>
            <a:ext cx="949089" cy="231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196" name="Picture 4" descr="Paleolithic. Reconstruction of Mammoth Bone House from Mez… | Flick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485" y="355784"/>
            <a:ext cx="3550699" cy="216024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03</a:t>
            </a:r>
          </a:p>
        </p:txBody>
      </p:sp>
      <p:sp>
        <p:nvSpPr>
          <p:cNvPr id="6" name="Nadpis 1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3" cy="990596"/>
          </a:xfrm>
        </p:spPr>
        <p:txBody>
          <a:bodyPr/>
          <a:lstStyle/>
          <a:p>
            <a:pPr lvl="0"/>
            <a:r>
              <a:rPr lang="cs-CZ" dirty="0">
                <a:latin typeface="Book Antiqua" panose="02040602050305030304" pitchFamily="18" charset="0"/>
              </a:rPr>
              <a:t>a) paleolit</a:t>
            </a:r>
          </a:p>
        </p:txBody>
      </p:sp>
      <p:sp>
        <p:nvSpPr>
          <p:cNvPr id="2" name="Jednoduché závorky 1"/>
          <p:cNvSpPr/>
          <p:nvPr/>
        </p:nvSpPr>
        <p:spPr>
          <a:xfrm>
            <a:off x="6209888" y="3284984"/>
            <a:ext cx="2736304" cy="591071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600 tisíc – 10 tisíc př. n. l.</a:t>
            </a:r>
          </a:p>
        </p:txBody>
      </p:sp>
      <p:sp>
        <p:nvSpPr>
          <p:cNvPr id="8" name="Jednoduché závorky 7"/>
          <p:cNvSpPr/>
          <p:nvPr/>
        </p:nvSpPr>
        <p:spPr>
          <a:xfrm>
            <a:off x="6228184" y="1196752"/>
            <a:ext cx="1296144" cy="86409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err="1">
                <a:latin typeface="Book Antiqua" panose="02040602050305030304" pitchFamily="18" charset="0"/>
              </a:rPr>
              <a:t>paleos</a:t>
            </a:r>
            <a:endParaRPr lang="cs-CZ" dirty="0">
              <a:latin typeface="Book Antiqua" panose="02040602050305030304" pitchFamily="18" charset="0"/>
            </a:endParaRP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= 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starý</a:t>
            </a:r>
          </a:p>
        </p:txBody>
      </p:sp>
      <p:sp>
        <p:nvSpPr>
          <p:cNvPr id="10" name="Jednoduché závorky 9"/>
          <p:cNvSpPr/>
          <p:nvPr/>
        </p:nvSpPr>
        <p:spPr>
          <a:xfrm>
            <a:off x="7732960" y="1196752"/>
            <a:ext cx="1152128" cy="86409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  <a:latin typeface="Book Antiqua" panose="02040602050305030304" pitchFamily="18" charset="0"/>
              </a:rPr>
              <a:t>lithos</a:t>
            </a:r>
            <a:endParaRPr lang="cs-CZ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= 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kámen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281896" y="2636913"/>
            <a:ext cx="2592288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Starší doba kamenná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302241" y="2672916"/>
            <a:ext cx="2672784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první náznaky náboženských představ (přírodní jevy, které neumí vysvětlit)</a:t>
            </a:r>
          </a:p>
        </p:txBody>
      </p:sp>
      <p:sp>
        <p:nvSpPr>
          <p:cNvPr id="7" name="Pravá složená závorka 6"/>
          <p:cNvSpPr/>
          <p:nvPr/>
        </p:nvSpPr>
        <p:spPr>
          <a:xfrm rot="5400000">
            <a:off x="7362016" y="950144"/>
            <a:ext cx="432048" cy="2699712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589816" y="272544"/>
            <a:ext cx="2232248" cy="11548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člověk žije v rodech, ty se sdružují do kmenů</a:t>
            </a:r>
          </a:p>
        </p:txBody>
      </p:sp>
      <p:pic>
        <p:nvPicPr>
          <p:cNvPr id="8194" name="Picture 2" descr="Language and Spiritual culture in Old stone age | Short history web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5" y="1812080"/>
            <a:ext cx="3060849" cy="202781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Výsledek obrázku pro pohřeb kosterní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064" y="5181335"/>
            <a:ext cx="2643303" cy="148614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aoblený obdélník 17"/>
          <p:cNvSpPr/>
          <p:nvPr/>
        </p:nvSpPr>
        <p:spPr>
          <a:xfrm>
            <a:off x="5996585" y="4365706"/>
            <a:ext cx="1071880" cy="78168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žehem</a:t>
            </a:r>
          </a:p>
        </p:txBody>
      </p:sp>
      <p:sp>
        <p:nvSpPr>
          <p:cNvPr id="19" name="Zaoblený obdélník 18"/>
          <p:cNvSpPr/>
          <p:nvPr/>
        </p:nvSpPr>
        <p:spPr>
          <a:xfrm>
            <a:off x="3495643" y="4244094"/>
            <a:ext cx="1296144" cy="78168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kosterní</a:t>
            </a:r>
          </a:p>
        </p:txBody>
      </p:sp>
      <p:sp>
        <p:nvSpPr>
          <p:cNvPr id="21" name="Jednoduché závorky 20"/>
          <p:cNvSpPr/>
          <p:nvPr/>
        </p:nvSpPr>
        <p:spPr>
          <a:xfrm>
            <a:off x="464862" y="5528497"/>
            <a:ext cx="2172623" cy="846348"/>
          </a:xfrm>
          <a:prstGeom prst="bracketPair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víra v posmrtný život? </a:t>
            </a:r>
          </a:p>
        </p:txBody>
      </p:sp>
      <p:pic>
        <p:nvPicPr>
          <p:cNvPr id="22" name="Picture 4" descr="Výsledek obrázku pro pohřeb žárov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227958"/>
            <a:ext cx="2172981" cy="14474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bdélník 22"/>
          <p:cNvSpPr/>
          <p:nvPr/>
        </p:nvSpPr>
        <p:spPr>
          <a:xfrm>
            <a:off x="453652" y="4401956"/>
            <a:ext cx="2092902" cy="9298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rituální pohřbívání s „výslužkou“</a:t>
            </a:r>
          </a:p>
        </p:txBody>
      </p:sp>
      <p:sp>
        <p:nvSpPr>
          <p:cNvPr id="55" name="Jednoduché závorky 54"/>
          <p:cNvSpPr/>
          <p:nvPr/>
        </p:nvSpPr>
        <p:spPr>
          <a:xfrm rot="2051979">
            <a:off x="7473049" y="5364269"/>
            <a:ext cx="1440160" cy="591071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popelnice</a:t>
            </a:r>
          </a:p>
        </p:txBody>
      </p:sp>
      <p:pic>
        <p:nvPicPr>
          <p:cNvPr id="8217" name="Picture 6" descr="Nálepka Popelník a cigarety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5" t="4847" r="4392" b="9610"/>
          <a:stretch/>
        </p:blipFill>
        <p:spPr bwMode="auto">
          <a:xfrm>
            <a:off x="7512075" y="3886213"/>
            <a:ext cx="1362109" cy="120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lačítko akce: Nápověda 58">
            <a:hlinkClick r:id="" action="ppaction://noaction" highlightClick="1"/>
          </p:cNvPr>
          <p:cNvSpPr/>
          <p:nvPr/>
        </p:nvSpPr>
        <p:spPr>
          <a:xfrm rot="1006876">
            <a:off x="6816436" y="4145736"/>
            <a:ext cx="504056" cy="512440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80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6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2" grpId="0" animBg="1"/>
      <p:bldP spid="13" grpId="0" animBg="1"/>
      <p:bldP spid="7" grpId="0" animBg="1"/>
      <p:bldP spid="14" grpId="0" animBg="1"/>
      <p:bldP spid="18" grpId="0" animBg="1"/>
      <p:bldP spid="19" grpId="0" animBg="1"/>
      <p:bldP spid="21" grpId="0" animBg="1"/>
      <p:bldP spid="23" grpId="0" animBg="1"/>
      <p:bldP spid="55" grpId="0" animBg="1"/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/>
          <p:cNvSpPr/>
          <p:nvPr/>
        </p:nvSpPr>
        <p:spPr>
          <a:xfrm>
            <a:off x="6600418" y="230832"/>
            <a:ext cx="1728192" cy="83329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rytiny</a:t>
            </a: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03</a:t>
            </a:r>
          </a:p>
        </p:txBody>
      </p:sp>
      <p:sp>
        <p:nvSpPr>
          <p:cNvPr id="8" name="Obdélník 7"/>
          <p:cNvSpPr/>
          <p:nvPr/>
        </p:nvSpPr>
        <p:spPr>
          <a:xfrm>
            <a:off x="539552" y="236155"/>
            <a:ext cx="1853952" cy="6120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první umění</a:t>
            </a:r>
          </a:p>
        </p:txBody>
      </p:sp>
      <p:sp>
        <p:nvSpPr>
          <p:cNvPr id="10" name="Ovál 9"/>
          <p:cNvSpPr/>
          <p:nvPr/>
        </p:nvSpPr>
        <p:spPr>
          <a:xfrm>
            <a:off x="179512" y="1097682"/>
            <a:ext cx="1728192" cy="83329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jeskynní malby</a:t>
            </a:r>
          </a:p>
        </p:txBody>
      </p:sp>
      <p:sp>
        <p:nvSpPr>
          <p:cNvPr id="11" name="Ovál 10"/>
          <p:cNvSpPr/>
          <p:nvPr/>
        </p:nvSpPr>
        <p:spPr>
          <a:xfrm>
            <a:off x="6882668" y="5172504"/>
            <a:ext cx="2154128" cy="83329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sošky zvěře (kost, kly, kámen)</a:t>
            </a:r>
          </a:p>
        </p:txBody>
      </p:sp>
      <p:sp>
        <p:nvSpPr>
          <p:cNvPr id="12" name="Ovál 11"/>
          <p:cNvSpPr/>
          <p:nvPr/>
        </p:nvSpPr>
        <p:spPr>
          <a:xfrm>
            <a:off x="971600" y="4768536"/>
            <a:ext cx="1728192" cy="83329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venuše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3" name="Jednoduché závorky 32"/>
          <p:cNvSpPr/>
          <p:nvPr/>
        </p:nvSpPr>
        <p:spPr>
          <a:xfrm>
            <a:off x="2579648" y="130045"/>
            <a:ext cx="2880320" cy="824287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err="1">
                <a:latin typeface="Book Antiqua" panose="02040602050305030304" pitchFamily="18" charset="0"/>
              </a:rPr>
              <a:t>Cro-Magnon</a:t>
            </a:r>
            <a:r>
              <a:rPr lang="cs-CZ" dirty="0">
                <a:latin typeface="Book Antiqua" panose="02040602050305030304" pitchFamily="18" charset="0"/>
              </a:rPr>
              <a:t>, </a:t>
            </a:r>
            <a:r>
              <a:rPr lang="cs-CZ" dirty="0" err="1">
                <a:latin typeface="Book Antiqua" panose="02040602050305030304" pitchFamily="18" charset="0"/>
              </a:rPr>
              <a:t>Lascaux</a:t>
            </a:r>
            <a:r>
              <a:rPr lang="cs-CZ" dirty="0">
                <a:latin typeface="Book Antiqua" panose="02040602050305030304" pitchFamily="18" charset="0"/>
              </a:rPr>
              <a:t>, Altamira, Koněprusy, Dolní Věstonice…</a:t>
            </a:r>
          </a:p>
        </p:txBody>
      </p:sp>
      <p:pic>
        <p:nvPicPr>
          <p:cNvPr id="35" name="Picture 4" descr="lascaux-cave-walls-438085-sw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9"/>
          <a:stretch/>
        </p:blipFill>
        <p:spPr bwMode="auto">
          <a:xfrm>
            <a:off x="115133" y="2183743"/>
            <a:ext cx="2915538" cy="20536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4" descr="altamir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91" y="982247"/>
            <a:ext cx="2321156" cy="189746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37" name="Picture 4" descr="altamira-78289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27633"/>
            <a:ext cx="2160905" cy="143446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38" name="Picture 2" descr="http://farm1.static.flickr.com/190/503909405_e57463125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334" y="3210543"/>
            <a:ext cx="2592288" cy="188752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39" name="Picture 4" descr="http://img2.allvoices.com/thumbs/image/609/480/82214542-found-engraving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5" b="11781"/>
          <a:stretch/>
        </p:blipFill>
        <p:spPr bwMode="auto">
          <a:xfrm>
            <a:off x="6012160" y="1159376"/>
            <a:ext cx="3024636" cy="190381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40" name="Picture 6" descr="venus_de_lespugue_replica"/>
          <p:cNvPicPr/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3" r="15593"/>
          <a:stretch/>
        </p:blipFill>
        <p:spPr bwMode="auto">
          <a:xfrm>
            <a:off x="65584" y="4684352"/>
            <a:ext cx="1248792" cy="19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5" descr="venus of willendor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289" y="4679560"/>
            <a:ext cx="1030605" cy="189992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42" name="Picture 6" descr="pa4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002" y="3923686"/>
            <a:ext cx="2211639" cy="249763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78067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1" grpId="0" animBg="1"/>
      <p:bldP spid="1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rázek 34" descr="Obsah obrázku Hry, kostky, Stolní hra, Sálové hry a sporty&#10;&#10;Popis byl vytvořen automaticky">
            <a:extLst>
              <a:ext uri="{FF2B5EF4-FFF2-40B4-BE49-F238E27FC236}">
                <a16:creationId xmlns:a16="http://schemas.microsoft.com/office/drawing/2014/main" id="{6E9546E4-EB9D-E589-6C3E-D3C0C8A2F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41" y="3850814"/>
            <a:ext cx="3028839" cy="201922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8" name="Zaoblený obdélník 21">
            <a:extLst>
              <a:ext uri="{FF2B5EF4-FFF2-40B4-BE49-F238E27FC236}">
                <a16:creationId xmlns:a16="http://schemas.microsoft.com/office/drawing/2014/main" id="{FF105FDC-5E49-46A0-1D62-9152D9617319}"/>
              </a:ext>
            </a:extLst>
          </p:cNvPr>
          <p:cNvSpPr/>
          <p:nvPr/>
        </p:nvSpPr>
        <p:spPr>
          <a:xfrm>
            <a:off x="6561854" y="5713679"/>
            <a:ext cx="2098236" cy="76758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člověk už také ne (tak moc…)</a:t>
            </a:r>
          </a:p>
        </p:txBody>
      </p:sp>
      <p:sp>
        <p:nvSpPr>
          <p:cNvPr id="21" name="Šipka doprava 15">
            <a:extLst>
              <a:ext uri="{FF2B5EF4-FFF2-40B4-BE49-F238E27FC236}">
                <a16:creationId xmlns:a16="http://schemas.microsoft.com/office/drawing/2014/main" id="{18EE410F-78A2-8DBA-9B07-CC773DD13D6B}"/>
              </a:ext>
            </a:extLst>
          </p:cNvPr>
          <p:cNvSpPr/>
          <p:nvPr/>
        </p:nvSpPr>
        <p:spPr>
          <a:xfrm>
            <a:off x="5777890" y="5944979"/>
            <a:ext cx="851318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21">
            <a:extLst>
              <a:ext uri="{FF2B5EF4-FFF2-40B4-BE49-F238E27FC236}">
                <a16:creationId xmlns:a16="http://schemas.microsoft.com/office/drawing/2014/main" id="{90DDECE4-2EFB-21BE-A560-26CC807D8642}"/>
              </a:ext>
            </a:extLst>
          </p:cNvPr>
          <p:cNvSpPr/>
          <p:nvPr/>
        </p:nvSpPr>
        <p:spPr>
          <a:xfrm>
            <a:off x="3918050" y="5751004"/>
            <a:ext cx="2098236" cy="76758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ta se za potravou nemusí stěhovat</a:t>
            </a:r>
          </a:p>
        </p:txBody>
      </p:sp>
      <p:sp>
        <p:nvSpPr>
          <p:cNvPr id="13" name="Šipka doprava 15">
            <a:extLst>
              <a:ext uri="{FF2B5EF4-FFF2-40B4-BE49-F238E27FC236}">
                <a16:creationId xmlns:a16="http://schemas.microsoft.com/office/drawing/2014/main" id="{6787FF34-4814-6123-3278-98B97A5CAA61}"/>
              </a:ext>
            </a:extLst>
          </p:cNvPr>
          <p:cNvSpPr/>
          <p:nvPr/>
        </p:nvSpPr>
        <p:spPr>
          <a:xfrm>
            <a:off x="3179213" y="5870040"/>
            <a:ext cx="738837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21"/>
          <p:cNvSpPr/>
          <p:nvPr/>
        </p:nvSpPr>
        <p:spPr>
          <a:xfrm>
            <a:off x="348146" y="5421585"/>
            <a:ext cx="3024336" cy="9374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mizí velikáni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x 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dostatek drobnější zvěře</a:t>
            </a:r>
          </a:p>
        </p:txBody>
      </p:sp>
      <p:sp>
        <p:nvSpPr>
          <p:cNvPr id="36" name="Šipka doprava 35"/>
          <p:cNvSpPr/>
          <p:nvPr/>
        </p:nvSpPr>
        <p:spPr>
          <a:xfrm rot="16200000" flipH="1">
            <a:off x="1257166" y="4696701"/>
            <a:ext cx="1011925" cy="4378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aoblený obdélník 18"/>
          <p:cNvSpPr/>
          <p:nvPr/>
        </p:nvSpPr>
        <p:spPr>
          <a:xfrm>
            <a:off x="1435308" y="3956040"/>
            <a:ext cx="1697256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mění se i  fauna</a:t>
            </a:r>
          </a:p>
        </p:txBody>
      </p:sp>
      <p:sp>
        <p:nvSpPr>
          <p:cNvPr id="23" name="Šipka doprava 22"/>
          <p:cNvSpPr/>
          <p:nvPr/>
        </p:nvSpPr>
        <p:spPr>
          <a:xfrm flipH="1">
            <a:off x="3132563" y="4028048"/>
            <a:ext cx="1040766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aoblený obdélník 16"/>
          <p:cNvSpPr/>
          <p:nvPr/>
        </p:nvSpPr>
        <p:spPr>
          <a:xfrm>
            <a:off x="4076196" y="3956040"/>
            <a:ext cx="1781944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mění se flóra</a:t>
            </a:r>
          </a:p>
        </p:txBody>
      </p:sp>
      <p:sp>
        <p:nvSpPr>
          <p:cNvPr id="34" name="Šipka doprava 33"/>
          <p:cNvSpPr/>
          <p:nvPr/>
        </p:nvSpPr>
        <p:spPr>
          <a:xfrm rot="16200000" flipH="1">
            <a:off x="4542093" y="3293551"/>
            <a:ext cx="892936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 14"/>
          <p:cNvSpPr/>
          <p:nvPr/>
        </p:nvSpPr>
        <p:spPr>
          <a:xfrm>
            <a:off x="4076196" y="2516024"/>
            <a:ext cx="1781944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mění se klima</a:t>
            </a:r>
          </a:p>
        </p:txBody>
      </p:sp>
      <p:sp>
        <p:nvSpPr>
          <p:cNvPr id="33" name="Šipka doprava 32"/>
          <p:cNvSpPr/>
          <p:nvPr/>
        </p:nvSpPr>
        <p:spPr>
          <a:xfrm rot="16200000" flipH="1">
            <a:off x="4499030" y="1831861"/>
            <a:ext cx="936279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aoblený obdélník 1"/>
          <p:cNvSpPr/>
          <p:nvPr/>
        </p:nvSpPr>
        <p:spPr>
          <a:xfrm>
            <a:off x="4076196" y="929923"/>
            <a:ext cx="1781944" cy="71280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konec doby ledové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3132564" y="1070303"/>
            <a:ext cx="953819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03</a:t>
            </a:r>
          </a:p>
        </p:txBody>
      </p:sp>
      <p:sp>
        <p:nvSpPr>
          <p:cNvPr id="6" name="Nadpis 1"/>
          <p:cNvSpPr txBox="1">
            <a:spLocks noGrp="1"/>
          </p:cNvSpPr>
          <p:nvPr>
            <p:ph type="title"/>
          </p:nvPr>
        </p:nvSpPr>
        <p:spPr>
          <a:xfrm>
            <a:off x="593659" y="62140"/>
            <a:ext cx="8153403" cy="990596"/>
          </a:xfrm>
        </p:spPr>
        <p:txBody>
          <a:bodyPr/>
          <a:lstStyle/>
          <a:p>
            <a:pPr lvl="0"/>
            <a:r>
              <a:rPr lang="cs-CZ" dirty="0">
                <a:latin typeface="Book Antiqua" panose="02040602050305030304" pitchFamily="18" charset="0"/>
              </a:rPr>
              <a:t>b) neolit</a:t>
            </a:r>
          </a:p>
        </p:txBody>
      </p:sp>
      <p:sp>
        <p:nvSpPr>
          <p:cNvPr id="27" name="Jednoduché závorky 26"/>
          <p:cNvSpPr/>
          <p:nvPr/>
        </p:nvSpPr>
        <p:spPr>
          <a:xfrm>
            <a:off x="6209888" y="3284984"/>
            <a:ext cx="2736304" cy="591071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10 tisíc – 3500 př. n. l.</a:t>
            </a:r>
          </a:p>
        </p:txBody>
      </p:sp>
      <p:sp>
        <p:nvSpPr>
          <p:cNvPr id="28" name="Jednoduché závorky 27"/>
          <p:cNvSpPr/>
          <p:nvPr/>
        </p:nvSpPr>
        <p:spPr>
          <a:xfrm>
            <a:off x="6228184" y="1196752"/>
            <a:ext cx="1296144" cy="86409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err="1">
                <a:latin typeface="Book Antiqua" panose="02040602050305030304" pitchFamily="18" charset="0"/>
              </a:rPr>
              <a:t>neos</a:t>
            </a:r>
            <a:endParaRPr lang="cs-CZ" dirty="0">
              <a:latin typeface="Book Antiqua" panose="02040602050305030304" pitchFamily="18" charset="0"/>
            </a:endParaRP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= 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nový</a:t>
            </a:r>
          </a:p>
        </p:txBody>
      </p:sp>
      <p:sp>
        <p:nvSpPr>
          <p:cNvPr id="29" name="Jednoduché závorky 28"/>
          <p:cNvSpPr/>
          <p:nvPr/>
        </p:nvSpPr>
        <p:spPr>
          <a:xfrm>
            <a:off x="7732960" y="1196752"/>
            <a:ext cx="1152128" cy="86409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  <a:latin typeface="Book Antiqua" panose="02040602050305030304" pitchFamily="18" charset="0"/>
              </a:rPr>
              <a:t>lithos</a:t>
            </a:r>
            <a:endParaRPr lang="cs-CZ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= 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kámen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6281896" y="2636913"/>
            <a:ext cx="2592288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Mladší doba kamenná</a:t>
            </a:r>
          </a:p>
        </p:txBody>
      </p:sp>
      <p:sp>
        <p:nvSpPr>
          <p:cNvPr id="31" name="Pravá složená závorka 30"/>
          <p:cNvSpPr/>
          <p:nvPr/>
        </p:nvSpPr>
        <p:spPr>
          <a:xfrm rot="5400000">
            <a:off x="7362016" y="950144"/>
            <a:ext cx="432048" cy="2699712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266" name="Picture 2" descr="The Ice Age Movies by dlee1293847 on Deviant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24" y="766206"/>
            <a:ext cx="3073633" cy="314327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Násobení 13"/>
          <p:cNvSpPr/>
          <p:nvPr/>
        </p:nvSpPr>
        <p:spPr>
          <a:xfrm>
            <a:off x="-332694" y="-228697"/>
            <a:ext cx="4049033" cy="4894227"/>
          </a:xfrm>
          <a:prstGeom prst="mathMultiply">
            <a:avLst>
              <a:gd name="adj1" fmla="val 21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Jednoduché závorky 31"/>
          <p:cNvSpPr/>
          <p:nvPr/>
        </p:nvSpPr>
        <p:spPr>
          <a:xfrm>
            <a:off x="2209932" y="146737"/>
            <a:ext cx="2529472" cy="591071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a jedeme domino… </a:t>
            </a:r>
            <a:r>
              <a:rPr lang="cs-CZ" dirty="0">
                <a:latin typeface="Book Antiqua" panose="02040602050305030304" pitchFamily="18" charset="0"/>
                <a:sym typeface="Wingdings" panose="05000000000000000000" pitchFamily="2" charset="2"/>
              </a:rPr>
              <a:t>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0" name="Jednoduché závorky 9">
            <a:extLst>
              <a:ext uri="{FF2B5EF4-FFF2-40B4-BE49-F238E27FC236}">
                <a16:creationId xmlns:a16="http://schemas.microsoft.com/office/drawing/2014/main" id="{88C23C76-8328-632A-67E9-721C04B301FB}"/>
              </a:ext>
            </a:extLst>
          </p:cNvPr>
          <p:cNvSpPr/>
          <p:nvPr/>
        </p:nvSpPr>
        <p:spPr>
          <a:xfrm>
            <a:off x="3430681" y="3047481"/>
            <a:ext cx="1306555" cy="43204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je tepleji</a:t>
            </a:r>
          </a:p>
        </p:txBody>
      </p:sp>
    </p:spTree>
    <p:extLst>
      <p:ext uri="{BB962C8B-B14F-4D97-AF65-F5344CB8AC3E}">
        <p14:creationId xmlns:p14="http://schemas.microsoft.com/office/powerpoint/2010/main" val="978067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12" grpId="0" animBg="1"/>
      <p:bldP spid="13" grpId="0" animBg="1"/>
      <p:bldP spid="22" grpId="0" animBg="1"/>
      <p:bldP spid="36" grpId="0" animBg="1"/>
      <p:bldP spid="19" grpId="0" animBg="1"/>
      <p:bldP spid="23" grpId="0" animBg="1"/>
      <p:bldP spid="17" grpId="0" animBg="1"/>
      <p:bldP spid="34" grpId="0" animBg="1"/>
      <p:bldP spid="15" grpId="0" animBg="1"/>
      <p:bldP spid="33" grpId="0" animBg="1"/>
      <p:bldP spid="2" grpId="0" animBg="1"/>
      <p:bldP spid="1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4" grpId="0" animBg="1"/>
      <p:bldP spid="32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aoblený obdélník 23"/>
          <p:cNvSpPr/>
          <p:nvPr/>
        </p:nvSpPr>
        <p:spPr>
          <a:xfrm>
            <a:off x="82243" y="3513009"/>
            <a:ext cx="2051352" cy="6025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nelze ji 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lovit jako mamuty</a:t>
            </a:r>
          </a:p>
        </p:txBody>
      </p:sp>
      <p:pic>
        <p:nvPicPr>
          <p:cNvPr id="11268" name="Picture 4" descr="An Ultimate Guide to Megaloceros: The Irish Elk - Gage Beasley Prehistoric  | Recapping Timeless Creatu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" t="3510" r="3228" b="4056"/>
          <a:stretch/>
        </p:blipFill>
        <p:spPr bwMode="auto">
          <a:xfrm>
            <a:off x="4461013" y="3455231"/>
            <a:ext cx="2145624" cy="173227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Size of a wooly mammoth in comparison with a modern human family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8"/>
          <a:stretch/>
        </p:blipFill>
        <p:spPr bwMode="auto">
          <a:xfrm>
            <a:off x="3327937" y="1423425"/>
            <a:ext cx="1514797" cy="161009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aoblený obdélník 23">
            <a:extLst>
              <a:ext uri="{FF2B5EF4-FFF2-40B4-BE49-F238E27FC236}">
                <a16:creationId xmlns:a16="http://schemas.microsoft.com/office/drawing/2014/main" id="{8A419108-3FFD-4687-6A66-26786FCB5FAA}"/>
              </a:ext>
            </a:extLst>
          </p:cNvPr>
          <p:cNvSpPr/>
          <p:nvPr/>
        </p:nvSpPr>
        <p:spPr>
          <a:xfrm>
            <a:off x="2400314" y="2940594"/>
            <a:ext cx="2051352" cy="6025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loví se častěji</a:t>
            </a:r>
          </a:p>
        </p:txBody>
      </p:sp>
      <p:sp>
        <p:nvSpPr>
          <p:cNvPr id="25" name="Šipka: ohnutá nahoru 24">
            <a:extLst>
              <a:ext uri="{FF2B5EF4-FFF2-40B4-BE49-F238E27FC236}">
                <a16:creationId xmlns:a16="http://schemas.microsoft.com/office/drawing/2014/main" id="{0503834D-CB87-FF85-1835-11E332CAFC85}"/>
              </a:ext>
            </a:extLst>
          </p:cNvPr>
          <p:cNvSpPr/>
          <p:nvPr/>
        </p:nvSpPr>
        <p:spPr>
          <a:xfrm rot="5400000">
            <a:off x="1519019" y="2580956"/>
            <a:ext cx="767583" cy="927622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: dolů 22">
            <a:extLst>
              <a:ext uri="{FF2B5EF4-FFF2-40B4-BE49-F238E27FC236}">
                <a16:creationId xmlns:a16="http://schemas.microsoft.com/office/drawing/2014/main" id="{0744A3AD-7817-4EFA-BD53-606C6802479D}"/>
              </a:ext>
            </a:extLst>
          </p:cNvPr>
          <p:cNvSpPr/>
          <p:nvPr/>
        </p:nvSpPr>
        <p:spPr>
          <a:xfrm>
            <a:off x="628022" y="2637365"/>
            <a:ext cx="387651" cy="81786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lů 2">
            <a:extLst>
              <a:ext uri="{FF2B5EF4-FFF2-40B4-BE49-F238E27FC236}">
                <a16:creationId xmlns:a16="http://schemas.microsoft.com/office/drawing/2014/main" id="{25F8D932-7FF2-8403-51B0-7C8BB5738346}"/>
              </a:ext>
            </a:extLst>
          </p:cNvPr>
          <p:cNvSpPr/>
          <p:nvPr/>
        </p:nvSpPr>
        <p:spPr>
          <a:xfrm rot="5400000">
            <a:off x="6212135" y="5206333"/>
            <a:ext cx="355652" cy="93610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03</a:t>
            </a:r>
          </a:p>
        </p:txBody>
      </p:sp>
      <p:pic>
        <p:nvPicPr>
          <p:cNvPr id="7" name="Obrázek 6" descr="http://www.virtualniarcheologie.cz/archive_files/Virtualni_vystavy/Jak_se_zilo_prvnim_zemedelcum/Jak_se_bydlelo/Zivot_pred_dlouhym_domem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984" y="182526"/>
            <a:ext cx="4320773" cy="298669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2" name="Ohnutý roh 1"/>
          <p:cNvSpPr/>
          <p:nvPr/>
        </p:nvSpPr>
        <p:spPr>
          <a:xfrm>
            <a:off x="6700326" y="3722410"/>
            <a:ext cx="2141984" cy="116987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1 dům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=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1 rodina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(2-3 generace)</a:t>
            </a:r>
          </a:p>
        </p:txBody>
      </p:sp>
      <p:sp>
        <p:nvSpPr>
          <p:cNvPr id="3" name="Šipka dolů 2"/>
          <p:cNvSpPr/>
          <p:nvPr/>
        </p:nvSpPr>
        <p:spPr>
          <a:xfrm rot="16200000">
            <a:off x="3060357" y="266349"/>
            <a:ext cx="355652" cy="104911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Jednoduché závorky 25"/>
          <p:cNvSpPr/>
          <p:nvPr/>
        </p:nvSpPr>
        <p:spPr>
          <a:xfrm>
            <a:off x="2159224" y="3626837"/>
            <a:ext cx="2145624" cy="436173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 1 mamut x 1 jelen</a:t>
            </a:r>
          </a:p>
        </p:txBody>
      </p:sp>
      <p:sp>
        <p:nvSpPr>
          <p:cNvPr id="13" name="Zaoblený obdélník 21">
            <a:extLst>
              <a:ext uri="{FF2B5EF4-FFF2-40B4-BE49-F238E27FC236}">
                <a16:creationId xmlns:a16="http://schemas.microsoft.com/office/drawing/2014/main" id="{950B1DDA-CCDE-9F7C-7D86-0E237B592516}"/>
              </a:ext>
            </a:extLst>
          </p:cNvPr>
          <p:cNvSpPr/>
          <p:nvPr/>
        </p:nvSpPr>
        <p:spPr>
          <a:xfrm>
            <a:off x="655957" y="398840"/>
            <a:ext cx="2098236" cy="76758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člověk už také ne (tak moc…)</a:t>
            </a:r>
          </a:p>
        </p:txBody>
      </p:sp>
      <p:sp>
        <p:nvSpPr>
          <p:cNvPr id="14" name="Jednoduché závorky 13">
            <a:extLst>
              <a:ext uri="{FF2B5EF4-FFF2-40B4-BE49-F238E27FC236}">
                <a16:creationId xmlns:a16="http://schemas.microsoft.com/office/drawing/2014/main" id="{CF732DF0-1EBD-215A-8141-69F504BD5FA8}"/>
              </a:ext>
            </a:extLst>
          </p:cNvPr>
          <p:cNvSpPr/>
          <p:nvPr/>
        </p:nvSpPr>
        <p:spPr>
          <a:xfrm>
            <a:off x="485908" y="238281"/>
            <a:ext cx="2470300" cy="109634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17" name="Obrázek 16" descr="Obsah obrázku slon, mrak, obloha, venku&#10;&#10;Popis byl vytvořen automaticky">
            <a:extLst>
              <a:ext uri="{FF2B5EF4-FFF2-40B4-BE49-F238E27FC236}">
                <a16:creationId xmlns:a16="http://schemas.microsoft.com/office/drawing/2014/main" id="{9EA0B6F5-FD76-4F05-794F-9D3C7E0410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" y="4221679"/>
            <a:ext cx="3331885" cy="249713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8" name="Zaoblený obdélník 21">
            <a:extLst>
              <a:ext uri="{FF2B5EF4-FFF2-40B4-BE49-F238E27FC236}">
                <a16:creationId xmlns:a16="http://schemas.microsoft.com/office/drawing/2014/main" id="{D68224C9-8E30-F28E-AC20-FB95A5185865}"/>
              </a:ext>
            </a:extLst>
          </p:cNvPr>
          <p:cNvSpPr/>
          <p:nvPr/>
        </p:nvSpPr>
        <p:spPr>
          <a:xfrm>
            <a:off x="3762742" y="407116"/>
            <a:ext cx="1731532" cy="7675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vznik stálejších sídel</a:t>
            </a:r>
          </a:p>
        </p:txBody>
      </p:sp>
      <p:sp>
        <p:nvSpPr>
          <p:cNvPr id="6" name="Obdélník 5"/>
          <p:cNvSpPr/>
          <p:nvPr/>
        </p:nvSpPr>
        <p:spPr>
          <a:xfrm>
            <a:off x="5729872" y="2977121"/>
            <a:ext cx="3331885" cy="604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tzv. neolitický dlouhý dům</a:t>
            </a:r>
          </a:p>
        </p:txBody>
      </p:sp>
      <p:sp>
        <p:nvSpPr>
          <p:cNvPr id="19" name="Zaoblený obdélník 21">
            <a:extLst>
              <a:ext uri="{FF2B5EF4-FFF2-40B4-BE49-F238E27FC236}">
                <a16:creationId xmlns:a16="http://schemas.microsoft.com/office/drawing/2014/main" id="{F0E584A1-34BB-E67C-2B36-6C0B4602A7DD}"/>
              </a:ext>
            </a:extLst>
          </p:cNvPr>
          <p:cNvSpPr/>
          <p:nvPr/>
        </p:nvSpPr>
        <p:spPr>
          <a:xfrm>
            <a:off x="6762826" y="5093710"/>
            <a:ext cx="2071192" cy="11613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několik domů 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=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vesnice</a:t>
            </a:r>
          </a:p>
        </p:txBody>
      </p:sp>
      <p:sp>
        <p:nvSpPr>
          <p:cNvPr id="21" name="Zaoblený obdélník 21">
            <a:extLst>
              <a:ext uri="{FF2B5EF4-FFF2-40B4-BE49-F238E27FC236}">
                <a16:creationId xmlns:a16="http://schemas.microsoft.com/office/drawing/2014/main" id="{8C53B720-EF52-161C-0DDB-658D5A89DC8C}"/>
              </a:ext>
            </a:extLst>
          </p:cNvPr>
          <p:cNvSpPr/>
          <p:nvPr/>
        </p:nvSpPr>
        <p:spPr>
          <a:xfrm>
            <a:off x="3896566" y="5386399"/>
            <a:ext cx="1962748" cy="11613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sousedské vztahy ne pouze na bázi příbuznosti</a:t>
            </a:r>
          </a:p>
        </p:txBody>
      </p:sp>
      <p:sp>
        <p:nvSpPr>
          <p:cNvPr id="22" name="Zaoblený obdélník 23">
            <a:extLst>
              <a:ext uri="{FF2B5EF4-FFF2-40B4-BE49-F238E27FC236}">
                <a16:creationId xmlns:a16="http://schemas.microsoft.com/office/drawing/2014/main" id="{64CDC8BA-9A1D-03B3-F5E6-DCCBE1C73328}"/>
              </a:ext>
            </a:extLst>
          </p:cNvPr>
          <p:cNvSpPr/>
          <p:nvPr/>
        </p:nvSpPr>
        <p:spPr>
          <a:xfrm>
            <a:off x="546415" y="1788637"/>
            <a:ext cx="2470299" cy="9538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lov drobnější zvěře sebou nese však ještě další změny</a:t>
            </a:r>
          </a:p>
        </p:txBody>
      </p:sp>
      <p:sp>
        <p:nvSpPr>
          <p:cNvPr id="27" name="Jednoduché závorky 26">
            <a:extLst>
              <a:ext uri="{FF2B5EF4-FFF2-40B4-BE49-F238E27FC236}">
                <a16:creationId xmlns:a16="http://schemas.microsoft.com/office/drawing/2014/main" id="{38A34BC6-6FD5-7BFB-62A2-A1A28C101D6F}"/>
              </a:ext>
            </a:extLst>
          </p:cNvPr>
          <p:cNvSpPr/>
          <p:nvPr/>
        </p:nvSpPr>
        <p:spPr>
          <a:xfrm>
            <a:off x="302900" y="6187796"/>
            <a:ext cx="2410723" cy="436173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 nově oštěpy a luky</a:t>
            </a:r>
          </a:p>
        </p:txBody>
      </p:sp>
    </p:spTree>
    <p:extLst>
      <p:ext uri="{BB962C8B-B14F-4D97-AF65-F5344CB8AC3E}">
        <p14:creationId xmlns:p14="http://schemas.microsoft.com/office/powerpoint/2010/main" val="978067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5" grpId="0" animBg="1"/>
      <p:bldP spid="23" grpId="0" animBg="1"/>
      <p:bldP spid="20" grpId="0" animBg="1"/>
      <p:bldP spid="2" grpId="0" animBg="1"/>
      <p:bldP spid="3" grpId="0" animBg="1"/>
      <p:bldP spid="26" grpId="0" animBg="1"/>
      <p:bldP spid="13" grpId="0" animBg="1"/>
      <p:bldP spid="14" grpId="0" animBg="1"/>
      <p:bldP spid="18" grpId="0" animBg="1"/>
      <p:bldP spid="6" grpId="0" animBg="1"/>
      <p:bldP spid="19" grpId="0" animBg="1"/>
      <p:bldP spid="21" grpId="0" animBg="1"/>
      <p:bldP spid="22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Šipka doleva 23"/>
          <p:cNvSpPr/>
          <p:nvPr/>
        </p:nvSpPr>
        <p:spPr>
          <a:xfrm rot="16200000">
            <a:off x="7142287" y="1411615"/>
            <a:ext cx="837576" cy="459178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03</a:t>
            </a:r>
          </a:p>
        </p:txBody>
      </p:sp>
      <p:sp>
        <p:nvSpPr>
          <p:cNvPr id="6" name="Obdélník 5"/>
          <p:cNvSpPr/>
          <p:nvPr/>
        </p:nvSpPr>
        <p:spPr>
          <a:xfrm>
            <a:off x="611560" y="461666"/>
            <a:ext cx="1700726" cy="4892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domestikace</a:t>
            </a:r>
          </a:p>
        </p:txBody>
      </p:sp>
      <p:sp>
        <p:nvSpPr>
          <p:cNvPr id="2" name="Šipka doprava 1"/>
          <p:cNvSpPr/>
          <p:nvPr/>
        </p:nvSpPr>
        <p:spPr>
          <a:xfrm>
            <a:off x="2425879" y="561906"/>
            <a:ext cx="1215611" cy="50405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lačítko akce: Nápověda 2">
            <a:hlinkClick r:id="" action="ppaction://noaction" highlightClick="1"/>
          </p:cNvPr>
          <p:cNvSpPr/>
          <p:nvPr/>
        </p:nvSpPr>
        <p:spPr>
          <a:xfrm rot="1550881">
            <a:off x="2272723" y="501103"/>
            <a:ext cx="501314" cy="474266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92165" y="574346"/>
            <a:ext cx="2448272" cy="5353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ochočení divoké zvěře</a:t>
            </a:r>
          </a:p>
        </p:txBody>
      </p:sp>
      <p:sp>
        <p:nvSpPr>
          <p:cNvPr id="8" name="Vývojový diagram: postup 7"/>
          <p:cNvSpPr/>
          <p:nvPr/>
        </p:nvSpPr>
        <p:spPr>
          <a:xfrm>
            <a:off x="6497534" y="553999"/>
            <a:ext cx="1944216" cy="712619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jako jeden z prvních pes</a:t>
            </a:r>
          </a:p>
        </p:txBody>
      </p:sp>
      <p:sp>
        <p:nvSpPr>
          <p:cNvPr id="11" name="Jednoduché závorky 10"/>
          <p:cNvSpPr/>
          <p:nvPr/>
        </p:nvSpPr>
        <p:spPr>
          <a:xfrm>
            <a:off x="6588967" y="2090451"/>
            <a:ext cx="1944216" cy="762485"/>
          </a:xfrm>
          <a:prstGeom prst="bracketPair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pomocník při lovu + ochrana</a:t>
            </a:r>
          </a:p>
        </p:txBody>
      </p:sp>
      <p:sp>
        <p:nvSpPr>
          <p:cNvPr id="12" name="Vývojový diagram: postup 11"/>
          <p:cNvSpPr/>
          <p:nvPr/>
        </p:nvSpPr>
        <p:spPr>
          <a:xfrm>
            <a:off x="100877" y="1516220"/>
            <a:ext cx="1590803" cy="688644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jako další ovce a kozy</a:t>
            </a:r>
          </a:p>
        </p:txBody>
      </p:sp>
      <p:sp>
        <p:nvSpPr>
          <p:cNvPr id="14" name="Vývojový diagram: postup 13"/>
          <p:cNvSpPr/>
          <p:nvPr/>
        </p:nvSpPr>
        <p:spPr>
          <a:xfrm>
            <a:off x="1642805" y="2060848"/>
            <a:ext cx="1040633" cy="792088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kráva později</a:t>
            </a:r>
          </a:p>
        </p:txBody>
      </p:sp>
      <p:sp>
        <p:nvSpPr>
          <p:cNvPr id="16" name="Jednoduché závorky 15"/>
          <p:cNvSpPr/>
          <p:nvPr/>
        </p:nvSpPr>
        <p:spPr>
          <a:xfrm>
            <a:off x="2658601" y="1389997"/>
            <a:ext cx="1444842" cy="751211"/>
          </a:xfrm>
          <a:prstGeom prst="bracketPair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bacha na býka! </a:t>
            </a:r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  <a:sym typeface="Wingdings" panose="05000000000000000000" pitchFamily="2" charset="2"/>
              </a:rPr>
              <a:t></a:t>
            </a:r>
            <a:endParaRPr lang="cs-CZ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18" name="Obrázek 17" descr="http://images.slideplayer.cz/11/3203966/slides/slide_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t="22769" r="11928" b="29100"/>
          <a:stretch/>
        </p:blipFill>
        <p:spPr bwMode="auto">
          <a:xfrm>
            <a:off x="448216" y="4843210"/>
            <a:ext cx="4529134" cy="198310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Vývojový diagram: dokument 19"/>
          <p:cNvSpPr/>
          <p:nvPr/>
        </p:nvSpPr>
        <p:spPr>
          <a:xfrm>
            <a:off x="5946380" y="5517232"/>
            <a:ext cx="2880320" cy="918356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předělej si tyto údaje do časové osy</a:t>
            </a:r>
          </a:p>
        </p:txBody>
      </p:sp>
      <p:sp>
        <p:nvSpPr>
          <p:cNvPr id="21" name="Šipka doleva 20"/>
          <p:cNvSpPr/>
          <p:nvPr/>
        </p:nvSpPr>
        <p:spPr>
          <a:xfrm rot="10800000">
            <a:off x="4977350" y="5641797"/>
            <a:ext cx="903250" cy="459178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Výsledek obrázku pro pravěk p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427" y="3079058"/>
            <a:ext cx="3119273" cy="208800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The Domestication of Species and the Effect on Human Life | Real Archaeolo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5" y="3079058"/>
            <a:ext cx="5538185" cy="182466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lačítko akce: Nápověda 9">
            <a:hlinkClick r:id="" action="ppaction://noaction" highlightClick="1"/>
          </p:cNvPr>
          <p:cNvSpPr/>
          <p:nvPr/>
        </p:nvSpPr>
        <p:spPr>
          <a:xfrm rot="1550881">
            <a:off x="7637704" y="1297887"/>
            <a:ext cx="450599" cy="454920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lačítko akce: Nápověda 24">
            <a:hlinkClick r:id="" action="ppaction://noaction" highlightClick="1"/>
          </p:cNvPr>
          <p:cNvSpPr/>
          <p:nvPr/>
        </p:nvSpPr>
        <p:spPr>
          <a:xfrm rot="1550881">
            <a:off x="2070426" y="1674474"/>
            <a:ext cx="450599" cy="454920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6" name="Picture 4" descr="Výsledek obrázku pro býk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94" y="1652548"/>
            <a:ext cx="2413129" cy="160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828282">
                  <a:alpha val="78431"/>
                </a:srgbClr>
              </a:clrFrom>
              <a:clrTo>
                <a:srgbClr val="82828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8" t="5881" r="61034" b="14091"/>
          <a:stretch/>
        </p:blipFill>
        <p:spPr>
          <a:xfrm>
            <a:off x="5432648" y="1004215"/>
            <a:ext cx="1048307" cy="217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67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xit" presetSubtype="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 animBg="1"/>
      <p:bldP spid="2" grpId="0" animBg="1"/>
      <p:bldP spid="3" grpId="0" animBg="1"/>
      <p:bldP spid="7" grpId="0" animBg="1"/>
      <p:bldP spid="8" grpId="0" animBg="1"/>
      <p:bldP spid="11" grpId="0" animBg="1"/>
      <p:bldP spid="12" grpId="0" animBg="1"/>
      <p:bldP spid="14" grpId="0" animBg="1"/>
      <p:bldP spid="16" grpId="0" animBg="1"/>
      <p:bldP spid="20" grpId="0" animBg="1"/>
      <p:bldP spid="21" grpId="0" animBg="1"/>
      <p:bldP spid="10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03</a:t>
            </a:r>
          </a:p>
        </p:txBody>
      </p:sp>
      <p:sp>
        <p:nvSpPr>
          <p:cNvPr id="3" name="Jednoduché závorky 2"/>
          <p:cNvSpPr/>
          <p:nvPr/>
        </p:nvSpPr>
        <p:spPr>
          <a:xfrm>
            <a:off x="2643818" y="96796"/>
            <a:ext cx="2664296" cy="447055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tzv. neolitická revoluce</a:t>
            </a:r>
          </a:p>
        </p:txBody>
      </p:sp>
      <p:pic>
        <p:nvPicPr>
          <p:cNvPr id="1026" name="Picture 2" descr="Výsledek obrázku pro mapa svět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9" y="1712230"/>
            <a:ext cx="9040318" cy="464424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5439099" y="208303"/>
            <a:ext cx="2592288" cy="75608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na čtyřech místech nezávisle na sobě</a:t>
            </a:r>
          </a:p>
        </p:txBody>
      </p:sp>
      <p:sp>
        <p:nvSpPr>
          <p:cNvPr id="7" name="Jednoduché závorky 6"/>
          <p:cNvSpPr/>
          <p:nvPr/>
        </p:nvSpPr>
        <p:spPr>
          <a:xfrm>
            <a:off x="6237841" y="920063"/>
            <a:ext cx="2700340" cy="741892"/>
          </a:xfrm>
          <a:prstGeom prst="bracketPair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teplé podnebí, většinou u velkých řek</a:t>
            </a:r>
          </a:p>
        </p:txBody>
      </p:sp>
      <p:pic>
        <p:nvPicPr>
          <p:cNvPr id="9" name="Obrázek 8" descr="https://www.savingcranes.org/wp-content/uploads/2010/10/Yangtze8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206" y="3878869"/>
            <a:ext cx="3292475" cy="203962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0" name="Obrázek 9" descr="http://www.mrdowling.com/images/612india_map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03" y="4533172"/>
            <a:ext cx="2160905" cy="216090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1" name="Obrázek 10" descr="https://upload.wikimedia.org/wikipedia/commons/thumb/2/23/Fertile_Crescent_map.png/220px-Fertile_Crescent_map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02"/>
          <a:stretch/>
        </p:blipFill>
        <p:spPr bwMode="auto">
          <a:xfrm>
            <a:off x="2708047" y="707423"/>
            <a:ext cx="2160905" cy="196788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bdélník se zakulaceným příčným rohem 7"/>
          <p:cNvSpPr/>
          <p:nvPr/>
        </p:nvSpPr>
        <p:spPr>
          <a:xfrm>
            <a:off x="211531" y="1840011"/>
            <a:ext cx="2700300" cy="5760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„úrodný půlměsíc“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(Eufrat + Tigris + Nil)</a:t>
            </a:r>
          </a:p>
        </p:txBody>
      </p:sp>
      <p:sp>
        <p:nvSpPr>
          <p:cNvPr id="13" name="Obdélník se zakulaceným příčným rohem 12"/>
          <p:cNvSpPr/>
          <p:nvPr/>
        </p:nvSpPr>
        <p:spPr>
          <a:xfrm>
            <a:off x="704628" y="5934363"/>
            <a:ext cx="3024336" cy="5760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2. Indie (Ganga a Indus)</a:t>
            </a:r>
          </a:p>
        </p:txBody>
      </p:sp>
      <p:sp>
        <p:nvSpPr>
          <p:cNvPr id="14" name="Obdélník se zakulaceným příčným rohem 13"/>
          <p:cNvSpPr/>
          <p:nvPr/>
        </p:nvSpPr>
        <p:spPr>
          <a:xfrm>
            <a:off x="5566520" y="6088318"/>
            <a:ext cx="3024336" cy="5760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3. Čína (Jang-c-jang a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Huan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He)</a:t>
            </a:r>
          </a:p>
        </p:txBody>
      </p:sp>
      <p:sp>
        <p:nvSpPr>
          <p:cNvPr id="12" name="Ovál 11"/>
          <p:cNvSpPr/>
          <p:nvPr/>
        </p:nvSpPr>
        <p:spPr>
          <a:xfrm>
            <a:off x="4932040" y="2916684"/>
            <a:ext cx="572457" cy="50405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6506231" y="2884810"/>
            <a:ext cx="572457" cy="50405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6014606" y="3104964"/>
            <a:ext cx="572457" cy="50405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se šipkou 17"/>
          <p:cNvCxnSpPr>
            <a:cxnSpLocks/>
            <a:stCxn id="12" idx="1"/>
          </p:cNvCxnSpPr>
          <p:nvPr/>
        </p:nvCxnSpPr>
        <p:spPr>
          <a:xfrm flipH="1" flipV="1">
            <a:off x="3975966" y="2128043"/>
            <a:ext cx="1039908" cy="862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cxnSpLocks/>
            <a:stCxn id="17" idx="3"/>
            <a:endCxn id="10" idx="0"/>
          </p:cNvCxnSpPr>
          <p:nvPr/>
        </p:nvCxnSpPr>
        <p:spPr>
          <a:xfrm flipH="1">
            <a:off x="4335256" y="3535203"/>
            <a:ext cx="1763184" cy="9979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cxnSpLocks/>
            <a:stCxn id="16" idx="5"/>
            <a:endCxn id="9" idx="0"/>
          </p:cNvCxnSpPr>
          <p:nvPr/>
        </p:nvCxnSpPr>
        <p:spPr>
          <a:xfrm>
            <a:off x="6994854" y="3315049"/>
            <a:ext cx="293590" cy="5638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Jednoduché závorky 20"/>
          <p:cNvSpPr/>
          <p:nvPr/>
        </p:nvSpPr>
        <p:spPr>
          <a:xfrm>
            <a:off x="211531" y="1164820"/>
            <a:ext cx="2106528" cy="48980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cca 10 tisíc př. n. l.</a:t>
            </a:r>
          </a:p>
        </p:txBody>
      </p:sp>
      <p:sp>
        <p:nvSpPr>
          <p:cNvPr id="2" name="Vývojový diagram: postup 1"/>
          <p:cNvSpPr/>
          <p:nvPr/>
        </p:nvSpPr>
        <p:spPr>
          <a:xfrm>
            <a:off x="372230" y="459144"/>
            <a:ext cx="2376264" cy="648072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na počátku neolitu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vznik zemědělství</a:t>
            </a:r>
          </a:p>
        </p:txBody>
      </p:sp>
      <p:pic>
        <p:nvPicPr>
          <p:cNvPr id="32" name="Obrázek 31" descr="Obsah obrázku text, mapa, atlas, diagram&#10;&#10;Popis byl vytvořen automaticky">
            <a:extLst>
              <a:ext uri="{FF2B5EF4-FFF2-40B4-BE49-F238E27FC236}">
                <a16:creationId xmlns:a16="http://schemas.microsoft.com/office/drawing/2014/main" id="{7CB75B05-CE01-FAB6-3B88-8EF9C6C0CA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8" r="12407" b="8545"/>
          <a:stretch/>
        </p:blipFill>
        <p:spPr>
          <a:xfrm>
            <a:off x="192765" y="3593510"/>
            <a:ext cx="2160906" cy="1150959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33" name="Obdélník se zakulaceným příčným rohem 13">
            <a:extLst>
              <a:ext uri="{FF2B5EF4-FFF2-40B4-BE49-F238E27FC236}">
                <a16:creationId xmlns:a16="http://schemas.microsoft.com/office/drawing/2014/main" id="{5893BA2D-F20D-371E-ECA4-CC9DB3CE36F6}"/>
              </a:ext>
            </a:extLst>
          </p:cNvPr>
          <p:cNvSpPr/>
          <p:nvPr/>
        </p:nvSpPr>
        <p:spPr>
          <a:xfrm>
            <a:off x="82243" y="4861702"/>
            <a:ext cx="3024336" cy="57606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4. pozdější Aztécká říše</a:t>
            </a:r>
          </a:p>
        </p:txBody>
      </p:sp>
      <p:sp>
        <p:nvSpPr>
          <p:cNvPr id="34" name="Ovál 33">
            <a:extLst>
              <a:ext uri="{FF2B5EF4-FFF2-40B4-BE49-F238E27FC236}">
                <a16:creationId xmlns:a16="http://schemas.microsoft.com/office/drawing/2014/main" id="{CCA5E104-F6F4-8A71-F27B-CA8DCFAE56D5}"/>
              </a:ext>
            </a:extLst>
          </p:cNvPr>
          <p:cNvSpPr/>
          <p:nvPr/>
        </p:nvSpPr>
        <p:spPr>
          <a:xfrm>
            <a:off x="2102372" y="3104964"/>
            <a:ext cx="572457" cy="50405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E8975CC3-F236-2BF3-1F6D-691F0F2EEACD}"/>
              </a:ext>
            </a:extLst>
          </p:cNvPr>
          <p:cNvCxnSpPr>
            <a:cxnSpLocks/>
            <a:stCxn id="34" idx="3"/>
          </p:cNvCxnSpPr>
          <p:nvPr/>
        </p:nvCxnSpPr>
        <p:spPr>
          <a:xfrm flipH="1">
            <a:off x="1855556" y="3535203"/>
            <a:ext cx="330650" cy="245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067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3" grpId="0" animBg="1"/>
      <p:bldP spid="14" grpId="0" animBg="1"/>
      <p:bldP spid="12" grpId="0" animBg="1"/>
      <p:bldP spid="16" grpId="0" animBg="1"/>
      <p:bldP spid="17" grpId="0" animBg="1"/>
      <p:bldP spid="21" grpId="0" animBg="1"/>
      <p:bldP spid="2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Šipka doprava 19">
            <a:extLst>
              <a:ext uri="{FF2B5EF4-FFF2-40B4-BE49-F238E27FC236}">
                <a16:creationId xmlns:a16="http://schemas.microsoft.com/office/drawing/2014/main" id="{7E63FE03-FBEE-67C4-2094-46A7100F7EDA}"/>
              </a:ext>
            </a:extLst>
          </p:cNvPr>
          <p:cNvSpPr/>
          <p:nvPr/>
        </p:nvSpPr>
        <p:spPr>
          <a:xfrm rot="5400000">
            <a:off x="7874841" y="6298612"/>
            <a:ext cx="726398" cy="35524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Šipka doprava 19">
            <a:extLst>
              <a:ext uri="{FF2B5EF4-FFF2-40B4-BE49-F238E27FC236}">
                <a16:creationId xmlns:a16="http://schemas.microsoft.com/office/drawing/2014/main" id="{431673A1-00AF-5EBC-BA3B-E6E0555FD1E7}"/>
              </a:ext>
            </a:extLst>
          </p:cNvPr>
          <p:cNvSpPr/>
          <p:nvPr/>
        </p:nvSpPr>
        <p:spPr>
          <a:xfrm>
            <a:off x="4835635" y="5811562"/>
            <a:ext cx="1163075" cy="35524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5" name="Obrázek 44" descr="Obsah obrázku tráva, venku, obraz, rostlina&#10;&#10;Popis byl vytvořen automaticky">
            <a:extLst>
              <a:ext uri="{FF2B5EF4-FFF2-40B4-BE49-F238E27FC236}">
                <a16:creationId xmlns:a16="http://schemas.microsoft.com/office/drawing/2014/main" id="{09F21D2C-467A-097E-9A1D-B67BF6B04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63" y="2798266"/>
            <a:ext cx="4133368" cy="193751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42" name="Šipka doprava 19">
            <a:extLst>
              <a:ext uri="{FF2B5EF4-FFF2-40B4-BE49-F238E27FC236}">
                <a16:creationId xmlns:a16="http://schemas.microsoft.com/office/drawing/2014/main" id="{816C7DEA-C6AB-FE86-F0B4-08F82E58ECC7}"/>
              </a:ext>
            </a:extLst>
          </p:cNvPr>
          <p:cNvSpPr/>
          <p:nvPr/>
        </p:nvSpPr>
        <p:spPr>
          <a:xfrm>
            <a:off x="2154580" y="5867308"/>
            <a:ext cx="1225030" cy="35524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Zaoblený obdélník 9">
            <a:extLst>
              <a:ext uri="{FF2B5EF4-FFF2-40B4-BE49-F238E27FC236}">
                <a16:creationId xmlns:a16="http://schemas.microsoft.com/office/drawing/2014/main" id="{9915D75F-769D-9EF1-4702-DDAF8F9B545E}"/>
              </a:ext>
            </a:extLst>
          </p:cNvPr>
          <p:cNvSpPr/>
          <p:nvPr/>
        </p:nvSpPr>
        <p:spPr>
          <a:xfrm>
            <a:off x="273476" y="5621686"/>
            <a:ext cx="2210291" cy="8464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více jídla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= 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populační boom</a:t>
            </a:r>
          </a:p>
        </p:txBody>
      </p:sp>
      <p:sp>
        <p:nvSpPr>
          <p:cNvPr id="41" name="Šipka doprava 19">
            <a:extLst>
              <a:ext uri="{FF2B5EF4-FFF2-40B4-BE49-F238E27FC236}">
                <a16:creationId xmlns:a16="http://schemas.microsoft.com/office/drawing/2014/main" id="{A76FBD53-306B-353E-241F-5E1EE32EBCD6}"/>
              </a:ext>
            </a:extLst>
          </p:cNvPr>
          <p:cNvSpPr/>
          <p:nvPr/>
        </p:nvSpPr>
        <p:spPr>
          <a:xfrm rot="5400000">
            <a:off x="850815" y="4912298"/>
            <a:ext cx="1063539" cy="35524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Zaoblený obdélník 9">
            <a:extLst>
              <a:ext uri="{FF2B5EF4-FFF2-40B4-BE49-F238E27FC236}">
                <a16:creationId xmlns:a16="http://schemas.microsoft.com/office/drawing/2014/main" id="{426F3C0A-760B-0A1D-069B-C19FC3B41165}"/>
              </a:ext>
            </a:extLst>
          </p:cNvPr>
          <p:cNvSpPr/>
          <p:nvPr/>
        </p:nvSpPr>
        <p:spPr>
          <a:xfrm>
            <a:off x="273476" y="4471366"/>
            <a:ext cx="1800200" cy="59697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bohatší úroda</a:t>
            </a:r>
          </a:p>
        </p:txBody>
      </p:sp>
      <p:sp>
        <p:nvSpPr>
          <p:cNvPr id="39" name="Šipka doprava 19">
            <a:extLst>
              <a:ext uri="{FF2B5EF4-FFF2-40B4-BE49-F238E27FC236}">
                <a16:creationId xmlns:a16="http://schemas.microsoft.com/office/drawing/2014/main" id="{F7813429-2BC1-CC2C-C854-349D5B53E1D3}"/>
              </a:ext>
            </a:extLst>
          </p:cNvPr>
          <p:cNvSpPr/>
          <p:nvPr/>
        </p:nvSpPr>
        <p:spPr>
          <a:xfrm rot="5400000">
            <a:off x="897589" y="3803199"/>
            <a:ext cx="981097" cy="35524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273476" y="3460093"/>
            <a:ext cx="1800200" cy="59697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oživení půdy</a:t>
            </a:r>
          </a:p>
        </p:txBody>
      </p:sp>
      <p:sp>
        <p:nvSpPr>
          <p:cNvPr id="36" name="Šipka doprava 19">
            <a:extLst>
              <a:ext uri="{FF2B5EF4-FFF2-40B4-BE49-F238E27FC236}">
                <a16:creationId xmlns:a16="http://schemas.microsoft.com/office/drawing/2014/main" id="{B82D1FD2-FA0C-8661-3E1F-69217A89C92F}"/>
              </a:ext>
            </a:extLst>
          </p:cNvPr>
          <p:cNvSpPr/>
          <p:nvPr/>
        </p:nvSpPr>
        <p:spPr>
          <a:xfrm rot="5400000">
            <a:off x="1000284" y="2888894"/>
            <a:ext cx="847514" cy="35524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780416" y="2339366"/>
            <a:ext cx="1800200" cy="59697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úrodné bahno</a:t>
            </a:r>
          </a:p>
        </p:txBody>
      </p:sp>
      <p:sp>
        <p:nvSpPr>
          <p:cNvPr id="35" name="Šipka doprava 19">
            <a:extLst>
              <a:ext uri="{FF2B5EF4-FFF2-40B4-BE49-F238E27FC236}">
                <a16:creationId xmlns:a16="http://schemas.microsoft.com/office/drawing/2014/main" id="{ADD65C5A-9CBE-805B-98F3-0957654AF884}"/>
              </a:ext>
            </a:extLst>
          </p:cNvPr>
          <p:cNvSpPr/>
          <p:nvPr/>
        </p:nvSpPr>
        <p:spPr>
          <a:xfrm rot="10800000">
            <a:off x="2574606" y="2443139"/>
            <a:ext cx="1027776" cy="35524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 rot="10800000">
            <a:off x="5255125" y="2449885"/>
            <a:ext cx="2102670" cy="35524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Volný tvar 30"/>
          <p:cNvSpPr/>
          <p:nvPr/>
        </p:nvSpPr>
        <p:spPr>
          <a:xfrm>
            <a:off x="5181235" y="3202064"/>
            <a:ext cx="3778741" cy="2631267"/>
          </a:xfrm>
          <a:custGeom>
            <a:avLst/>
            <a:gdLst>
              <a:gd name="connsiteX0" fmla="*/ 3342613 w 3778741"/>
              <a:gd name="connsiteY0" fmla="*/ 1151612 h 2631267"/>
              <a:gd name="connsiteX1" fmla="*/ 2717773 w 3778741"/>
              <a:gd name="connsiteY1" fmla="*/ 84812 h 2631267"/>
              <a:gd name="connsiteX2" fmla="*/ 1148053 w 3778741"/>
              <a:gd name="connsiteY2" fmla="*/ 191492 h 2631267"/>
              <a:gd name="connsiteX3" fmla="*/ 20293 w 3778741"/>
              <a:gd name="connsiteY3" fmla="*/ 1182092 h 2631267"/>
              <a:gd name="connsiteX4" fmla="*/ 462253 w 3778741"/>
              <a:gd name="connsiteY4" fmla="*/ 2020292 h 2631267"/>
              <a:gd name="connsiteX5" fmla="*/ 965173 w 3778741"/>
              <a:gd name="connsiteY5" fmla="*/ 2629892 h 2631267"/>
              <a:gd name="connsiteX6" fmla="*/ 2306293 w 3778741"/>
              <a:gd name="connsiteY6" fmla="*/ 2187932 h 2631267"/>
              <a:gd name="connsiteX7" fmla="*/ 3738853 w 3778741"/>
              <a:gd name="connsiteY7" fmla="*/ 2248892 h 2631267"/>
              <a:gd name="connsiteX8" fmla="*/ 3373093 w 3778741"/>
              <a:gd name="connsiteY8" fmla="*/ 1105892 h 2631267"/>
              <a:gd name="connsiteX9" fmla="*/ 3296893 w 3778741"/>
              <a:gd name="connsiteY9" fmla="*/ 1044932 h 2631267"/>
              <a:gd name="connsiteX10" fmla="*/ 3296893 w 3778741"/>
              <a:gd name="connsiteY10" fmla="*/ 907772 h 2631267"/>
              <a:gd name="connsiteX11" fmla="*/ 3434053 w 3778741"/>
              <a:gd name="connsiteY11" fmla="*/ 1136372 h 2631267"/>
              <a:gd name="connsiteX12" fmla="*/ 3388333 w 3778741"/>
              <a:gd name="connsiteY12" fmla="*/ 1044932 h 2631267"/>
              <a:gd name="connsiteX13" fmla="*/ 3342613 w 3778741"/>
              <a:gd name="connsiteY13" fmla="*/ 1151612 h 263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78741" h="2631267">
                <a:moveTo>
                  <a:pt x="3342613" y="1151612"/>
                </a:moveTo>
                <a:cubicBezTo>
                  <a:pt x="3230853" y="991592"/>
                  <a:pt x="3083533" y="244832"/>
                  <a:pt x="2717773" y="84812"/>
                </a:cubicBezTo>
                <a:cubicBezTo>
                  <a:pt x="2352013" y="-75208"/>
                  <a:pt x="1597633" y="8612"/>
                  <a:pt x="1148053" y="191492"/>
                </a:cubicBezTo>
                <a:cubicBezTo>
                  <a:pt x="698473" y="374372"/>
                  <a:pt x="134593" y="877292"/>
                  <a:pt x="20293" y="1182092"/>
                </a:cubicBezTo>
                <a:cubicBezTo>
                  <a:pt x="-94007" y="1486892"/>
                  <a:pt x="304773" y="1778992"/>
                  <a:pt x="462253" y="2020292"/>
                </a:cubicBezTo>
                <a:cubicBezTo>
                  <a:pt x="619733" y="2261592"/>
                  <a:pt x="657833" y="2601952"/>
                  <a:pt x="965173" y="2629892"/>
                </a:cubicBezTo>
                <a:cubicBezTo>
                  <a:pt x="1272513" y="2657832"/>
                  <a:pt x="1844013" y="2251432"/>
                  <a:pt x="2306293" y="2187932"/>
                </a:cubicBezTo>
                <a:cubicBezTo>
                  <a:pt x="2768573" y="2124432"/>
                  <a:pt x="3561053" y="2429232"/>
                  <a:pt x="3738853" y="2248892"/>
                </a:cubicBezTo>
                <a:cubicBezTo>
                  <a:pt x="3916653" y="2068552"/>
                  <a:pt x="3446753" y="1306552"/>
                  <a:pt x="3373093" y="1105892"/>
                </a:cubicBezTo>
                <a:cubicBezTo>
                  <a:pt x="3299433" y="905232"/>
                  <a:pt x="3309593" y="1077952"/>
                  <a:pt x="3296893" y="1044932"/>
                </a:cubicBezTo>
                <a:cubicBezTo>
                  <a:pt x="3284193" y="1011912"/>
                  <a:pt x="3274033" y="892532"/>
                  <a:pt x="3296893" y="907772"/>
                </a:cubicBezTo>
                <a:cubicBezTo>
                  <a:pt x="3319753" y="923012"/>
                  <a:pt x="3418813" y="1113512"/>
                  <a:pt x="3434053" y="1136372"/>
                </a:cubicBezTo>
                <a:cubicBezTo>
                  <a:pt x="3449293" y="1159232"/>
                  <a:pt x="3395953" y="1044932"/>
                  <a:pt x="3388333" y="1044932"/>
                </a:cubicBezTo>
                <a:cubicBezTo>
                  <a:pt x="3380713" y="1044932"/>
                  <a:pt x="3454373" y="1311632"/>
                  <a:pt x="3342613" y="1151612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 rot="19311121">
            <a:off x="5418692" y="3602346"/>
            <a:ext cx="3204800" cy="1752363"/>
          </a:xfrm>
          <a:custGeom>
            <a:avLst/>
            <a:gdLst>
              <a:gd name="connsiteX0" fmla="*/ 2389966 w 3994299"/>
              <a:gd name="connsiteY0" fmla="*/ 8316 h 2126979"/>
              <a:gd name="connsiteX1" fmla="*/ 408766 w 3994299"/>
              <a:gd name="connsiteY1" fmla="*/ 526476 h 2126979"/>
              <a:gd name="connsiteX2" fmla="*/ 195406 w 3994299"/>
              <a:gd name="connsiteY2" fmla="*/ 1623756 h 2126979"/>
              <a:gd name="connsiteX3" fmla="*/ 2679526 w 3994299"/>
              <a:gd name="connsiteY3" fmla="*/ 2126676 h 2126979"/>
              <a:gd name="connsiteX4" fmla="*/ 3045286 w 3994299"/>
              <a:gd name="connsiteY4" fmla="*/ 1562796 h 2126979"/>
              <a:gd name="connsiteX5" fmla="*/ 3990166 w 3994299"/>
              <a:gd name="connsiteY5" fmla="*/ 1105596 h 2126979"/>
              <a:gd name="connsiteX6" fmla="*/ 3350086 w 3994299"/>
              <a:gd name="connsiteY6" fmla="*/ 907476 h 2126979"/>
              <a:gd name="connsiteX7" fmla="*/ 2389966 w 3994299"/>
              <a:gd name="connsiteY7" fmla="*/ 8316 h 212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4299" h="2126979">
                <a:moveTo>
                  <a:pt x="2389966" y="8316"/>
                </a:moveTo>
                <a:cubicBezTo>
                  <a:pt x="1899746" y="-55184"/>
                  <a:pt x="774526" y="257236"/>
                  <a:pt x="408766" y="526476"/>
                </a:cubicBezTo>
                <a:cubicBezTo>
                  <a:pt x="43006" y="795716"/>
                  <a:pt x="-183054" y="1357056"/>
                  <a:pt x="195406" y="1623756"/>
                </a:cubicBezTo>
                <a:cubicBezTo>
                  <a:pt x="573866" y="1890456"/>
                  <a:pt x="2204546" y="2136836"/>
                  <a:pt x="2679526" y="2126676"/>
                </a:cubicBezTo>
                <a:cubicBezTo>
                  <a:pt x="3154506" y="2116516"/>
                  <a:pt x="2826846" y="1732976"/>
                  <a:pt x="3045286" y="1562796"/>
                </a:cubicBezTo>
                <a:cubicBezTo>
                  <a:pt x="3263726" y="1392616"/>
                  <a:pt x="3939366" y="1214816"/>
                  <a:pt x="3990166" y="1105596"/>
                </a:cubicBezTo>
                <a:cubicBezTo>
                  <a:pt x="4040966" y="996376"/>
                  <a:pt x="3611706" y="1090356"/>
                  <a:pt x="3350086" y="907476"/>
                </a:cubicBezTo>
                <a:cubicBezTo>
                  <a:pt x="3088466" y="724596"/>
                  <a:pt x="2880186" y="71816"/>
                  <a:pt x="2389966" y="8316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03</a:t>
            </a:r>
          </a:p>
        </p:txBody>
      </p:sp>
      <p:sp>
        <p:nvSpPr>
          <p:cNvPr id="2" name="Zaoblený obdélník 1"/>
          <p:cNvSpPr/>
          <p:nvPr/>
        </p:nvSpPr>
        <p:spPr>
          <a:xfrm>
            <a:off x="1938618" y="290114"/>
            <a:ext cx="2214379" cy="45973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domestikace zvěře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5974068" y="1335859"/>
            <a:ext cx="2703575" cy="8208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tam, kde nejvhodnější podmínky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7277135" y="2307029"/>
            <a:ext cx="1800200" cy="5506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u velkých řek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3400279" y="2269322"/>
            <a:ext cx="1800200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každoroční velké záplavy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3877267" y="1516442"/>
            <a:ext cx="1800200" cy="45973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usazujeme se</a:t>
            </a:r>
          </a:p>
        </p:txBody>
      </p:sp>
      <p:sp>
        <p:nvSpPr>
          <p:cNvPr id="3" name="Plus 2"/>
          <p:cNvSpPr/>
          <p:nvPr/>
        </p:nvSpPr>
        <p:spPr>
          <a:xfrm>
            <a:off x="4419638" y="231949"/>
            <a:ext cx="620532" cy="576064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lna 24"/>
          <p:cNvSpPr/>
          <p:nvPr/>
        </p:nvSpPr>
        <p:spPr>
          <a:xfrm rot="19418313">
            <a:off x="5315465" y="4186224"/>
            <a:ext cx="3299897" cy="621444"/>
          </a:xfrm>
          <a:prstGeom prst="wave">
            <a:avLst>
              <a:gd name="adj1" fmla="val 20000"/>
              <a:gd name="adj2" fmla="val 34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Slza 26"/>
          <p:cNvSpPr/>
          <p:nvPr/>
        </p:nvSpPr>
        <p:spPr>
          <a:xfrm rot="5862370">
            <a:off x="5486868" y="4062967"/>
            <a:ext cx="1080120" cy="633213"/>
          </a:xfrm>
          <a:prstGeom prst="teardrop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Slza 27"/>
          <p:cNvSpPr/>
          <p:nvPr/>
        </p:nvSpPr>
        <p:spPr>
          <a:xfrm rot="491185" flipH="1">
            <a:off x="7326942" y="4453249"/>
            <a:ext cx="1080120" cy="633213"/>
          </a:xfrm>
          <a:prstGeom prst="teardrop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Slza 28"/>
          <p:cNvSpPr/>
          <p:nvPr/>
        </p:nvSpPr>
        <p:spPr>
          <a:xfrm rot="5862370">
            <a:off x="7155289" y="3313313"/>
            <a:ext cx="496774" cy="977244"/>
          </a:xfrm>
          <a:prstGeom prst="teardrop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aoblený obdélník 1">
            <a:extLst>
              <a:ext uri="{FF2B5EF4-FFF2-40B4-BE49-F238E27FC236}">
                <a16:creationId xmlns:a16="http://schemas.microsoft.com/office/drawing/2014/main" id="{68081F6C-2D43-25DC-6C3C-A3F3F9E358AA}"/>
              </a:ext>
            </a:extLst>
          </p:cNvPr>
          <p:cNvSpPr/>
          <p:nvPr/>
        </p:nvSpPr>
        <p:spPr>
          <a:xfrm>
            <a:off x="5306811" y="290114"/>
            <a:ext cx="2214379" cy="45973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domestikace rostlin</a:t>
            </a:r>
          </a:p>
        </p:txBody>
      </p:sp>
      <p:sp>
        <p:nvSpPr>
          <p:cNvPr id="30" name="Jednoduché závorky 29">
            <a:extLst>
              <a:ext uri="{FF2B5EF4-FFF2-40B4-BE49-F238E27FC236}">
                <a16:creationId xmlns:a16="http://schemas.microsoft.com/office/drawing/2014/main" id="{DBA23A2C-B357-75A9-DE72-6E9235132137}"/>
              </a:ext>
            </a:extLst>
          </p:cNvPr>
          <p:cNvSpPr/>
          <p:nvPr/>
        </p:nvSpPr>
        <p:spPr>
          <a:xfrm>
            <a:off x="444123" y="347660"/>
            <a:ext cx="1540588" cy="480913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spíše muži</a:t>
            </a:r>
          </a:p>
        </p:txBody>
      </p:sp>
      <p:sp>
        <p:nvSpPr>
          <p:cNvPr id="32" name="Jednoduché závorky 31">
            <a:extLst>
              <a:ext uri="{FF2B5EF4-FFF2-40B4-BE49-F238E27FC236}">
                <a16:creationId xmlns:a16="http://schemas.microsoft.com/office/drawing/2014/main" id="{B933D111-C6C2-447A-7500-4AE402879EC6}"/>
              </a:ext>
            </a:extLst>
          </p:cNvPr>
          <p:cNvSpPr/>
          <p:nvPr/>
        </p:nvSpPr>
        <p:spPr>
          <a:xfrm>
            <a:off x="7534599" y="423642"/>
            <a:ext cx="1540588" cy="480913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spíše ženy</a:t>
            </a:r>
          </a:p>
        </p:txBody>
      </p:sp>
      <p:sp>
        <p:nvSpPr>
          <p:cNvPr id="33" name="Pravá složená závorka 32">
            <a:extLst>
              <a:ext uri="{FF2B5EF4-FFF2-40B4-BE49-F238E27FC236}">
                <a16:creationId xmlns:a16="http://schemas.microsoft.com/office/drawing/2014/main" id="{47296DA9-8F16-5539-E926-9FE8C3D1DAF7}"/>
              </a:ext>
            </a:extLst>
          </p:cNvPr>
          <p:cNvSpPr/>
          <p:nvPr/>
        </p:nvSpPr>
        <p:spPr>
          <a:xfrm rot="5400000">
            <a:off x="4638595" y="-518659"/>
            <a:ext cx="268543" cy="309785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Jednoduché závorky 14">
            <a:extLst>
              <a:ext uri="{FF2B5EF4-FFF2-40B4-BE49-F238E27FC236}">
                <a16:creationId xmlns:a16="http://schemas.microsoft.com/office/drawing/2014/main" id="{797EF42A-CED0-1990-F760-DAF891700C6D}"/>
              </a:ext>
            </a:extLst>
          </p:cNvPr>
          <p:cNvSpPr/>
          <p:nvPr/>
        </p:nvSpPr>
        <p:spPr>
          <a:xfrm rot="20625916">
            <a:off x="1883065" y="1083546"/>
            <a:ext cx="2529472" cy="591071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a jedeme domino podruhé… </a:t>
            </a:r>
            <a:r>
              <a:rPr lang="cs-CZ" dirty="0">
                <a:latin typeface="Book Antiqua" panose="02040602050305030304" pitchFamily="18" charset="0"/>
                <a:sym typeface="Wingdings" panose="05000000000000000000" pitchFamily="2" charset="2"/>
              </a:rPr>
              <a:t>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43" name="Zaoblený obdélník 9">
            <a:extLst>
              <a:ext uri="{FF2B5EF4-FFF2-40B4-BE49-F238E27FC236}">
                <a16:creationId xmlns:a16="http://schemas.microsoft.com/office/drawing/2014/main" id="{A0836580-34DC-7344-0060-F6C2D39CEA83}"/>
              </a:ext>
            </a:extLst>
          </p:cNvPr>
          <p:cNvSpPr/>
          <p:nvPr/>
        </p:nvSpPr>
        <p:spPr>
          <a:xfrm>
            <a:off x="3400279" y="5711694"/>
            <a:ext cx="1800200" cy="59697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potřebujeme více jídla</a:t>
            </a:r>
          </a:p>
        </p:txBody>
      </p:sp>
      <p:sp>
        <p:nvSpPr>
          <p:cNvPr id="47" name="Zaoblený obdélník 9">
            <a:extLst>
              <a:ext uri="{FF2B5EF4-FFF2-40B4-BE49-F238E27FC236}">
                <a16:creationId xmlns:a16="http://schemas.microsoft.com/office/drawing/2014/main" id="{7EF57329-EFFE-E9CD-B81F-2ED34E96CC1E}"/>
              </a:ext>
            </a:extLst>
          </p:cNvPr>
          <p:cNvSpPr/>
          <p:nvPr/>
        </p:nvSpPr>
        <p:spPr>
          <a:xfrm>
            <a:off x="6019380" y="5676763"/>
            <a:ext cx="2691723" cy="59697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časem se už nevejdeme k povodí řeky</a:t>
            </a:r>
          </a:p>
        </p:txBody>
      </p:sp>
      <p:sp>
        <p:nvSpPr>
          <p:cNvPr id="48" name="Tlačítko akce: Nápověda 4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99BA85B-760F-113D-ADF7-6C9525EF5812}"/>
              </a:ext>
            </a:extLst>
          </p:cNvPr>
          <p:cNvSpPr/>
          <p:nvPr/>
        </p:nvSpPr>
        <p:spPr>
          <a:xfrm rot="1550881">
            <a:off x="8274564" y="6097216"/>
            <a:ext cx="450599" cy="454920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Jednoduché závorky 49">
            <a:extLst>
              <a:ext uri="{FF2B5EF4-FFF2-40B4-BE49-F238E27FC236}">
                <a16:creationId xmlns:a16="http://schemas.microsoft.com/office/drawing/2014/main" id="{B5FD8CE3-0E94-AEF6-6275-3EE985E88355}"/>
              </a:ext>
            </a:extLst>
          </p:cNvPr>
          <p:cNvSpPr/>
          <p:nvPr/>
        </p:nvSpPr>
        <p:spPr>
          <a:xfrm>
            <a:off x="2304294" y="4608885"/>
            <a:ext cx="2529472" cy="804479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uchovávání potravy  =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keramika</a:t>
            </a:r>
          </a:p>
        </p:txBody>
      </p:sp>
    </p:spTree>
    <p:extLst>
      <p:ext uri="{BB962C8B-B14F-4D97-AF65-F5344CB8AC3E}">
        <p14:creationId xmlns:p14="http://schemas.microsoft.com/office/powerpoint/2010/main" val="978067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1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6" grpId="0" animBg="1"/>
      <p:bldP spid="42" grpId="0" animBg="1"/>
      <p:bldP spid="40" grpId="0" animBg="1"/>
      <p:bldP spid="41" grpId="0" animBg="1"/>
      <p:bldP spid="38" grpId="0" animBg="1"/>
      <p:bldP spid="39" grpId="0" animBg="1"/>
      <p:bldP spid="10" grpId="0" animBg="1"/>
      <p:bldP spid="36" grpId="0" animBg="1"/>
      <p:bldP spid="13" grpId="0" animBg="1"/>
      <p:bldP spid="35" grpId="0" animBg="1"/>
      <p:bldP spid="20" grpId="0" animBg="1"/>
      <p:bldP spid="31" grpId="0" animBg="1"/>
      <p:bldP spid="26" grpId="0" animBg="1"/>
      <p:bldP spid="2" grpId="0" animBg="1"/>
      <p:bldP spid="9" grpId="0" animBg="1"/>
      <p:bldP spid="11" grpId="0" animBg="1"/>
      <p:bldP spid="12" grpId="0" animBg="1"/>
      <p:bldP spid="14" grpId="0" animBg="1"/>
      <p:bldP spid="3" grpId="0" animBg="1"/>
      <p:bldP spid="25" grpId="0" animBg="1"/>
      <p:bldP spid="27" grpId="0" animBg="1"/>
      <p:bldP spid="28" grpId="0" animBg="1"/>
      <p:bldP spid="29" grpId="0" animBg="1"/>
      <p:bldP spid="24" grpId="0" animBg="1"/>
      <p:bldP spid="30" grpId="0" animBg="1"/>
      <p:bldP spid="32" grpId="0" animBg="1"/>
      <p:bldP spid="33" grpId="0" animBg="1"/>
      <p:bldP spid="15" grpId="0" animBg="1"/>
      <p:bldP spid="43" grpId="0" animBg="1"/>
      <p:bldP spid="47" grpId="0" animBg="1"/>
      <p:bldP spid="48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 doleva 15"/>
          <p:cNvSpPr/>
          <p:nvPr/>
        </p:nvSpPr>
        <p:spPr>
          <a:xfrm>
            <a:off x="3206384" y="413936"/>
            <a:ext cx="1147150" cy="520472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Volný tvar 41"/>
          <p:cNvSpPr/>
          <p:nvPr/>
        </p:nvSpPr>
        <p:spPr>
          <a:xfrm>
            <a:off x="3017446" y="2973597"/>
            <a:ext cx="5981762" cy="3891773"/>
          </a:xfrm>
          <a:custGeom>
            <a:avLst/>
            <a:gdLst>
              <a:gd name="connsiteX0" fmla="*/ 4312268 w 5981762"/>
              <a:gd name="connsiteY0" fmla="*/ 1061374 h 3891773"/>
              <a:gd name="connsiteX1" fmla="*/ 4283240 w 5981762"/>
              <a:gd name="connsiteY1" fmla="*/ 74403 h 3891773"/>
              <a:gd name="connsiteX2" fmla="*/ 2672154 w 5981762"/>
              <a:gd name="connsiteY2" fmla="*/ 176003 h 3891773"/>
              <a:gd name="connsiteX3" fmla="*/ 1249754 w 5981762"/>
              <a:gd name="connsiteY3" fmla="*/ 1017832 h 3891773"/>
              <a:gd name="connsiteX4" fmla="*/ 59583 w 5981762"/>
              <a:gd name="connsiteY4" fmla="*/ 1772574 h 3891773"/>
              <a:gd name="connsiteX5" fmla="*/ 335354 w 5981762"/>
              <a:gd name="connsiteY5" fmla="*/ 3136917 h 3891773"/>
              <a:gd name="connsiteX6" fmla="*/ 1685183 w 5981762"/>
              <a:gd name="connsiteY6" fmla="*/ 3049832 h 3891773"/>
              <a:gd name="connsiteX7" fmla="*/ 2062554 w 5981762"/>
              <a:gd name="connsiteY7" fmla="*/ 2991774 h 3891773"/>
              <a:gd name="connsiteX8" fmla="*/ 2367354 w 5981762"/>
              <a:gd name="connsiteY8" fmla="*/ 3615889 h 3891773"/>
              <a:gd name="connsiteX9" fmla="*/ 3688154 w 5981762"/>
              <a:gd name="connsiteY9" fmla="*/ 3572346 h 3891773"/>
              <a:gd name="connsiteX10" fmla="*/ 4065525 w 5981762"/>
              <a:gd name="connsiteY10" fmla="*/ 3746517 h 3891773"/>
              <a:gd name="connsiteX11" fmla="*/ 5429868 w 5981762"/>
              <a:gd name="connsiteY11" fmla="*/ 3848117 h 3891773"/>
              <a:gd name="connsiteX12" fmla="*/ 5981411 w 5981762"/>
              <a:gd name="connsiteY12" fmla="*/ 2991774 h 3891773"/>
              <a:gd name="connsiteX13" fmla="*/ 5502440 w 5981762"/>
              <a:gd name="connsiteY13" fmla="*/ 1641946 h 3891773"/>
              <a:gd name="connsiteX14" fmla="*/ 4849297 w 5981762"/>
              <a:gd name="connsiteY14" fmla="*/ 1438746 h 3891773"/>
              <a:gd name="connsiteX15" fmla="*/ 4341297 w 5981762"/>
              <a:gd name="connsiteY15" fmla="*/ 1017832 h 3891773"/>
              <a:gd name="connsiteX16" fmla="*/ 4399354 w 5981762"/>
              <a:gd name="connsiteY16" fmla="*/ 742060 h 3891773"/>
              <a:gd name="connsiteX17" fmla="*/ 4457411 w 5981762"/>
              <a:gd name="connsiteY17" fmla="*/ 422746 h 389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81762" h="3891773">
                <a:moveTo>
                  <a:pt x="4312268" y="1061374"/>
                </a:moveTo>
                <a:cubicBezTo>
                  <a:pt x="4434430" y="641669"/>
                  <a:pt x="4556592" y="221965"/>
                  <a:pt x="4283240" y="74403"/>
                </a:cubicBezTo>
                <a:cubicBezTo>
                  <a:pt x="4009888" y="-73159"/>
                  <a:pt x="3177735" y="18765"/>
                  <a:pt x="2672154" y="176003"/>
                </a:cubicBezTo>
                <a:cubicBezTo>
                  <a:pt x="2166573" y="333241"/>
                  <a:pt x="1685182" y="751737"/>
                  <a:pt x="1249754" y="1017832"/>
                </a:cubicBezTo>
                <a:cubicBezTo>
                  <a:pt x="814326" y="1283927"/>
                  <a:pt x="211983" y="1419393"/>
                  <a:pt x="59583" y="1772574"/>
                </a:cubicBezTo>
                <a:cubicBezTo>
                  <a:pt x="-92817" y="2125755"/>
                  <a:pt x="64421" y="2924041"/>
                  <a:pt x="335354" y="3136917"/>
                </a:cubicBezTo>
                <a:cubicBezTo>
                  <a:pt x="606287" y="3349793"/>
                  <a:pt x="1397316" y="3074022"/>
                  <a:pt x="1685183" y="3049832"/>
                </a:cubicBezTo>
                <a:cubicBezTo>
                  <a:pt x="1973050" y="3025642"/>
                  <a:pt x="1948859" y="2897431"/>
                  <a:pt x="2062554" y="2991774"/>
                </a:cubicBezTo>
                <a:cubicBezTo>
                  <a:pt x="2176249" y="3086117"/>
                  <a:pt x="2096421" y="3519127"/>
                  <a:pt x="2367354" y="3615889"/>
                </a:cubicBezTo>
                <a:cubicBezTo>
                  <a:pt x="2638287" y="3712651"/>
                  <a:pt x="3405126" y="3550575"/>
                  <a:pt x="3688154" y="3572346"/>
                </a:cubicBezTo>
                <a:cubicBezTo>
                  <a:pt x="3971182" y="3594117"/>
                  <a:pt x="3775239" y="3700555"/>
                  <a:pt x="4065525" y="3746517"/>
                </a:cubicBezTo>
                <a:cubicBezTo>
                  <a:pt x="4355811" y="3792479"/>
                  <a:pt x="5110554" y="3973908"/>
                  <a:pt x="5429868" y="3848117"/>
                </a:cubicBezTo>
                <a:cubicBezTo>
                  <a:pt x="5749182" y="3722326"/>
                  <a:pt x="5969316" y="3359469"/>
                  <a:pt x="5981411" y="2991774"/>
                </a:cubicBezTo>
                <a:cubicBezTo>
                  <a:pt x="5993506" y="2624079"/>
                  <a:pt x="5691126" y="1900784"/>
                  <a:pt x="5502440" y="1641946"/>
                </a:cubicBezTo>
                <a:cubicBezTo>
                  <a:pt x="5313754" y="1383108"/>
                  <a:pt x="5042821" y="1542765"/>
                  <a:pt x="4849297" y="1438746"/>
                </a:cubicBezTo>
                <a:cubicBezTo>
                  <a:pt x="4655773" y="1334727"/>
                  <a:pt x="4416288" y="1133946"/>
                  <a:pt x="4341297" y="1017832"/>
                </a:cubicBezTo>
                <a:cubicBezTo>
                  <a:pt x="4266306" y="901718"/>
                  <a:pt x="4380002" y="841241"/>
                  <a:pt x="4399354" y="742060"/>
                </a:cubicBezTo>
                <a:cubicBezTo>
                  <a:pt x="4418706" y="642879"/>
                  <a:pt x="4438058" y="532812"/>
                  <a:pt x="4457411" y="422746"/>
                </a:cubicBezTo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olný tvar 24"/>
          <p:cNvSpPr/>
          <p:nvPr/>
        </p:nvSpPr>
        <p:spPr>
          <a:xfrm>
            <a:off x="4610122" y="3941163"/>
            <a:ext cx="3778741" cy="2631267"/>
          </a:xfrm>
          <a:custGeom>
            <a:avLst/>
            <a:gdLst>
              <a:gd name="connsiteX0" fmla="*/ 3342613 w 3778741"/>
              <a:gd name="connsiteY0" fmla="*/ 1151612 h 2631267"/>
              <a:gd name="connsiteX1" fmla="*/ 2717773 w 3778741"/>
              <a:gd name="connsiteY1" fmla="*/ 84812 h 2631267"/>
              <a:gd name="connsiteX2" fmla="*/ 1148053 w 3778741"/>
              <a:gd name="connsiteY2" fmla="*/ 191492 h 2631267"/>
              <a:gd name="connsiteX3" fmla="*/ 20293 w 3778741"/>
              <a:gd name="connsiteY3" fmla="*/ 1182092 h 2631267"/>
              <a:gd name="connsiteX4" fmla="*/ 462253 w 3778741"/>
              <a:gd name="connsiteY4" fmla="*/ 2020292 h 2631267"/>
              <a:gd name="connsiteX5" fmla="*/ 965173 w 3778741"/>
              <a:gd name="connsiteY5" fmla="*/ 2629892 h 2631267"/>
              <a:gd name="connsiteX6" fmla="*/ 2306293 w 3778741"/>
              <a:gd name="connsiteY6" fmla="*/ 2187932 h 2631267"/>
              <a:gd name="connsiteX7" fmla="*/ 3738853 w 3778741"/>
              <a:gd name="connsiteY7" fmla="*/ 2248892 h 2631267"/>
              <a:gd name="connsiteX8" fmla="*/ 3373093 w 3778741"/>
              <a:gd name="connsiteY8" fmla="*/ 1105892 h 2631267"/>
              <a:gd name="connsiteX9" fmla="*/ 3296893 w 3778741"/>
              <a:gd name="connsiteY9" fmla="*/ 1044932 h 2631267"/>
              <a:gd name="connsiteX10" fmla="*/ 3296893 w 3778741"/>
              <a:gd name="connsiteY10" fmla="*/ 907772 h 2631267"/>
              <a:gd name="connsiteX11" fmla="*/ 3434053 w 3778741"/>
              <a:gd name="connsiteY11" fmla="*/ 1136372 h 2631267"/>
              <a:gd name="connsiteX12" fmla="*/ 3388333 w 3778741"/>
              <a:gd name="connsiteY12" fmla="*/ 1044932 h 2631267"/>
              <a:gd name="connsiteX13" fmla="*/ 3342613 w 3778741"/>
              <a:gd name="connsiteY13" fmla="*/ 1151612 h 263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78741" h="2631267">
                <a:moveTo>
                  <a:pt x="3342613" y="1151612"/>
                </a:moveTo>
                <a:cubicBezTo>
                  <a:pt x="3230853" y="991592"/>
                  <a:pt x="3083533" y="244832"/>
                  <a:pt x="2717773" y="84812"/>
                </a:cubicBezTo>
                <a:cubicBezTo>
                  <a:pt x="2352013" y="-75208"/>
                  <a:pt x="1597633" y="8612"/>
                  <a:pt x="1148053" y="191492"/>
                </a:cubicBezTo>
                <a:cubicBezTo>
                  <a:pt x="698473" y="374372"/>
                  <a:pt x="134593" y="877292"/>
                  <a:pt x="20293" y="1182092"/>
                </a:cubicBezTo>
                <a:cubicBezTo>
                  <a:pt x="-94007" y="1486892"/>
                  <a:pt x="304773" y="1778992"/>
                  <a:pt x="462253" y="2020292"/>
                </a:cubicBezTo>
                <a:cubicBezTo>
                  <a:pt x="619733" y="2261592"/>
                  <a:pt x="657833" y="2601952"/>
                  <a:pt x="965173" y="2629892"/>
                </a:cubicBezTo>
                <a:cubicBezTo>
                  <a:pt x="1272513" y="2657832"/>
                  <a:pt x="1844013" y="2251432"/>
                  <a:pt x="2306293" y="2187932"/>
                </a:cubicBezTo>
                <a:cubicBezTo>
                  <a:pt x="2768573" y="2124432"/>
                  <a:pt x="3561053" y="2429232"/>
                  <a:pt x="3738853" y="2248892"/>
                </a:cubicBezTo>
                <a:cubicBezTo>
                  <a:pt x="3916653" y="2068552"/>
                  <a:pt x="3446753" y="1306552"/>
                  <a:pt x="3373093" y="1105892"/>
                </a:cubicBezTo>
                <a:cubicBezTo>
                  <a:pt x="3299433" y="905232"/>
                  <a:pt x="3309593" y="1077952"/>
                  <a:pt x="3296893" y="1044932"/>
                </a:cubicBezTo>
                <a:cubicBezTo>
                  <a:pt x="3284193" y="1011912"/>
                  <a:pt x="3274033" y="892532"/>
                  <a:pt x="3296893" y="907772"/>
                </a:cubicBezTo>
                <a:cubicBezTo>
                  <a:pt x="3319753" y="923012"/>
                  <a:pt x="3418813" y="1113512"/>
                  <a:pt x="3434053" y="1136372"/>
                </a:cubicBezTo>
                <a:cubicBezTo>
                  <a:pt x="3449293" y="1159232"/>
                  <a:pt x="3395953" y="1044932"/>
                  <a:pt x="3388333" y="1044932"/>
                </a:cubicBezTo>
                <a:cubicBezTo>
                  <a:pt x="3380713" y="1044932"/>
                  <a:pt x="3454373" y="1311632"/>
                  <a:pt x="3342613" y="1151612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03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4070480" y="327138"/>
            <a:ext cx="3293275" cy="7705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musíme dostat vodu ze záplav (= bahno) dál od řeky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1386117" y="327138"/>
            <a:ext cx="1800200" cy="7705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zavlažovací kanály</a:t>
            </a:r>
          </a:p>
        </p:txBody>
      </p:sp>
      <p:sp>
        <p:nvSpPr>
          <p:cNvPr id="21" name="Vlna 20"/>
          <p:cNvSpPr/>
          <p:nvPr/>
        </p:nvSpPr>
        <p:spPr>
          <a:xfrm rot="19418313">
            <a:off x="4849545" y="4946075"/>
            <a:ext cx="3299897" cy="621444"/>
          </a:xfrm>
          <a:prstGeom prst="wave">
            <a:avLst>
              <a:gd name="adj1" fmla="val 20000"/>
              <a:gd name="adj2" fmla="val 34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Slza 21"/>
          <p:cNvSpPr/>
          <p:nvPr/>
        </p:nvSpPr>
        <p:spPr>
          <a:xfrm rot="5862370">
            <a:off x="4747442" y="4940190"/>
            <a:ext cx="1080120" cy="633213"/>
          </a:xfrm>
          <a:prstGeom prst="teardrop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Slza 22"/>
          <p:cNvSpPr/>
          <p:nvPr/>
        </p:nvSpPr>
        <p:spPr>
          <a:xfrm rot="491185" flipH="1">
            <a:off x="6892707" y="5128618"/>
            <a:ext cx="1080120" cy="633213"/>
          </a:xfrm>
          <a:prstGeom prst="teardrop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Slza 23"/>
          <p:cNvSpPr/>
          <p:nvPr/>
        </p:nvSpPr>
        <p:spPr>
          <a:xfrm rot="5862370">
            <a:off x="6397437" y="4028454"/>
            <a:ext cx="496774" cy="977244"/>
          </a:xfrm>
          <a:prstGeom prst="teardrop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" name="Přímá spojnice 2"/>
          <p:cNvCxnSpPr/>
          <p:nvPr/>
        </p:nvCxnSpPr>
        <p:spPr>
          <a:xfrm flipH="1" flipV="1">
            <a:off x="4407804" y="4196456"/>
            <a:ext cx="677380" cy="739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H="1" flipV="1">
            <a:off x="5759322" y="3658497"/>
            <a:ext cx="677380" cy="739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flipH="1" flipV="1">
            <a:off x="6349438" y="3383510"/>
            <a:ext cx="677380" cy="739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H="1" flipV="1">
            <a:off x="6853127" y="5844846"/>
            <a:ext cx="677380" cy="739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H="1" flipV="1">
            <a:off x="7592527" y="5589240"/>
            <a:ext cx="677380" cy="739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H="1" flipV="1">
            <a:off x="4948812" y="3826596"/>
            <a:ext cx="677380" cy="739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 flipH="1" flipV="1">
            <a:off x="3765258" y="4530565"/>
            <a:ext cx="677380" cy="739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H="1" flipV="1">
            <a:off x="8187975" y="5265481"/>
            <a:ext cx="677380" cy="739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 flipV="1">
            <a:off x="3745851" y="4309299"/>
            <a:ext cx="888578" cy="739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V="1">
            <a:off x="5014023" y="3616833"/>
            <a:ext cx="888578" cy="739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V="1">
            <a:off x="7232510" y="5923457"/>
            <a:ext cx="888578" cy="739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 flipV="1">
            <a:off x="5964549" y="3288637"/>
            <a:ext cx="888578" cy="739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 flipV="1">
            <a:off x="8033338" y="5635341"/>
            <a:ext cx="888578" cy="739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 flipV="1">
            <a:off x="3721544" y="4828741"/>
            <a:ext cx="888578" cy="739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 flipV="1">
            <a:off x="4650861" y="4179293"/>
            <a:ext cx="888578" cy="73972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ázek 18" descr="https://www.archaeologysouthwest.org/wp-content/gallery/pieces-of-the-puzzle/p1sign027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58" y="1256629"/>
            <a:ext cx="4037302" cy="272420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2" name="Šipka doprava 19">
            <a:extLst>
              <a:ext uri="{FF2B5EF4-FFF2-40B4-BE49-F238E27FC236}">
                <a16:creationId xmlns:a16="http://schemas.microsoft.com/office/drawing/2014/main" id="{363FE2E4-8EBD-3C4A-3FF5-3ED585EF3D98}"/>
              </a:ext>
            </a:extLst>
          </p:cNvPr>
          <p:cNvSpPr/>
          <p:nvPr/>
        </p:nvSpPr>
        <p:spPr>
          <a:xfrm rot="10800000">
            <a:off x="7383822" y="-141562"/>
            <a:ext cx="864096" cy="1024635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lačítko akce: Nápověda 3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D27DD98-DCA8-C5BD-A11B-89E73535A7E3}"/>
              </a:ext>
            </a:extLst>
          </p:cNvPr>
          <p:cNvSpPr/>
          <p:nvPr/>
        </p:nvSpPr>
        <p:spPr>
          <a:xfrm rot="19917684">
            <a:off x="3915411" y="791321"/>
            <a:ext cx="450599" cy="454920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4" name="Obrázek 43" descr="Obsah obrázku oblečení, kresba, obraz, strom&#10;&#10;Popis byl vytvořen automaticky">
            <a:extLst>
              <a:ext uri="{FF2B5EF4-FFF2-40B4-BE49-F238E27FC236}">
                <a16:creationId xmlns:a16="http://schemas.microsoft.com/office/drawing/2014/main" id="{C5D8FB47-63CF-EE38-E41F-880DA4DC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205" y="1277781"/>
            <a:ext cx="3293275" cy="2543509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46" name="Obrázek 45" descr="Obsah obrázku obloha, tráva, mrak, krajina&#10;&#10;Popis byl vytvořen automaticky">
            <a:extLst>
              <a:ext uri="{FF2B5EF4-FFF2-40B4-BE49-F238E27FC236}">
                <a16:creationId xmlns:a16="http://schemas.microsoft.com/office/drawing/2014/main" id="{C3C4B878-51EC-5B39-95DB-2394FEBAA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79" y="4103585"/>
            <a:ext cx="3918900" cy="242727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78067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2" grpId="0" animBg="1"/>
      <p:bldP spid="25" grpId="0" animBg="1"/>
      <p:bldP spid="15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Šipka dolů 13"/>
          <p:cNvSpPr/>
          <p:nvPr/>
        </p:nvSpPr>
        <p:spPr>
          <a:xfrm>
            <a:off x="3750002" y="5260947"/>
            <a:ext cx="720080" cy="155518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Reading Day,Book Day Illustrate,Globe PNG Clipart - Royalty Free SVG /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" t="3627" r="3396" b="8082"/>
          <a:stretch/>
        </p:blipFill>
        <p:spPr bwMode="auto">
          <a:xfrm>
            <a:off x="3424296" y="1916832"/>
            <a:ext cx="1889847" cy="189215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Šipka ohnutá nahoru 10"/>
          <p:cNvSpPr/>
          <p:nvPr/>
        </p:nvSpPr>
        <p:spPr>
          <a:xfrm rot="10800000" flipH="1">
            <a:off x="3032656" y="1700808"/>
            <a:ext cx="684076" cy="2630210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01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Úvod do studia dějepisu</a:t>
            </a:r>
            <a:endParaRPr lang="cs-CZ" dirty="0"/>
          </a:p>
        </p:txBody>
      </p:sp>
      <p:sp>
        <p:nvSpPr>
          <p:cNvPr id="2" name="Popisek se šipkou dolů 1"/>
          <p:cNvSpPr/>
          <p:nvPr/>
        </p:nvSpPr>
        <p:spPr>
          <a:xfrm>
            <a:off x="1043608" y="1556792"/>
            <a:ext cx="2160240" cy="720080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Historie</a:t>
            </a:r>
          </a:p>
        </p:txBody>
      </p:sp>
      <p:sp>
        <p:nvSpPr>
          <p:cNvPr id="7" name="Popisek se šipkou dolů 6"/>
          <p:cNvSpPr/>
          <p:nvPr/>
        </p:nvSpPr>
        <p:spPr>
          <a:xfrm>
            <a:off x="5580112" y="1556792"/>
            <a:ext cx="2160240" cy="720080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Dějepis</a:t>
            </a:r>
          </a:p>
        </p:txBody>
      </p:sp>
      <p:sp>
        <p:nvSpPr>
          <p:cNvPr id="3" name="Ohnutý roh 2"/>
          <p:cNvSpPr/>
          <p:nvPr/>
        </p:nvSpPr>
        <p:spPr>
          <a:xfrm>
            <a:off x="107504" y="2305335"/>
            <a:ext cx="2160240" cy="144016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1) souhrn událostí, které se ve světě staly v určitém časovém sledu</a:t>
            </a:r>
          </a:p>
        </p:txBody>
      </p:sp>
      <p:sp>
        <p:nvSpPr>
          <p:cNvPr id="8" name="Ohnutý roh 7"/>
          <p:cNvSpPr/>
          <p:nvPr/>
        </p:nvSpPr>
        <p:spPr>
          <a:xfrm>
            <a:off x="6834206" y="2247588"/>
            <a:ext cx="1728192" cy="723917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1) předmět ve škole</a:t>
            </a:r>
          </a:p>
        </p:txBody>
      </p:sp>
      <p:sp>
        <p:nvSpPr>
          <p:cNvPr id="9" name="Zahnutá šipka doleva 8"/>
          <p:cNvSpPr/>
          <p:nvPr/>
        </p:nvSpPr>
        <p:spPr>
          <a:xfrm>
            <a:off x="7524328" y="3808984"/>
            <a:ext cx="1152128" cy="1598317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Ohnutý roh 9"/>
          <p:cNvSpPr/>
          <p:nvPr/>
        </p:nvSpPr>
        <p:spPr>
          <a:xfrm>
            <a:off x="5580112" y="4581128"/>
            <a:ext cx="1944216" cy="201622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vysvětluje KDY, KDE a JAK společnost vznikala a jak a proč se měnila,…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2123728" y="4331018"/>
            <a:ext cx="2664296" cy="53814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poznáváme ji pomocí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2771800" y="4869160"/>
            <a:ext cx="2664296" cy="53814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historických pramenů</a:t>
            </a:r>
          </a:p>
        </p:txBody>
      </p:sp>
      <p:sp>
        <p:nvSpPr>
          <p:cNvPr id="15" name="Tlačítko akce: Nápověda 14">
            <a:hlinkClick r:id="" action="ppaction://noaction" highlightClick="1"/>
          </p:cNvPr>
          <p:cNvSpPr/>
          <p:nvPr/>
        </p:nvSpPr>
        <p:spPr>
          <a:xfrm rot="951001">
            <a:off x="4735162" y="4403026"/>
            <a:ext cx="432048" cy="394126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 rot="758171">
            <a:off x="80388" y="4475403"/>
            <a:ext cx="1205880" cy="66165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Proč vlastně?</a:t>
            </a:r>
          </a:p>
        </p:txBody>
      </p:sp>
      <p:sp>
        <p:nvSpPr>
          <p:cNvPr id="18" name="Jednoduché závorky 17"/>
          <p:cNvSpPr/>
          <p:nvPr/>
        </p:nvSpPr>
        <p:spPr>
          <a:xfrm rot="20949658">
            <a:off x="75077" y="5133622"/>
            <a:ext cx="2668390" cy="1444498"/>
          </a:xfrm>
          <a:prstGeom prst="bracket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znát svou minulost, odkud jsme přišli a jak jsme došli tam, kde jsme, poučit se z minulých chyb…</a:t>
            </a:r>
          </a:p>
        </p:txBody>
      </p:sp>
      <p:sp>
        <p:nvSpPr>
          <p:cNvPr id="20" name="Ohnutý roh 19"/>
          <p:cNvSpPr/>
          <p:nvPr/>
        </p:nvSpPr>
        <p:spPr>
          <a:xfrm>
            <a:off x="1214453" y="3448945"/>
            <a:ext cx="2160240" cy="72008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2) také věda o věcech minulých</a:t>
            </a:r>
          </a:p>
        </p:txBody>
      </p:sp>
      <p:sp>
        <p:nvSpPr>
          <p:cNvPr id="16" name="Tlačítko akce: Nápověda 15">
            <a:hlinkClick r:id="" action="ppaction://noaction" highlightClick="1"/>
          </p:cNvPr>
          <p:cNvSpPr/>
          <p:nvPr/>
        </p:nvSpPr>
        <p:spPr>
          <a:xfrm rot="20314822">
            <a:off x="1062963" y="4346826"/>
            <a:ext cx="432048" cy="394126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hnutý roh 20"/>
          <p:cNvSpPr/>
          <p:nvPr/>
        </p:nvSpPr>
        <p:spPr>
          <a:xfrm>
            <a:off x="5472100" y="2862908"/>
            <a:ext cx="2160240" cy="128423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2) věda, která zkoumá vývoj lidské společnosti </a:t>
            </a:r>
          </a:p>
        </p:txBody>
      </p:sp>
      <p:sp>
        <p:nvSpPr>
          <p:cNvPr id="19" name="Je rovno 18"/>
          <p:cNvSpPr/>
          <p:nvPr/>
        </p:nvSpPr>
        <p:spPr>
          <a:xfrm>
            <a:off x="4175956" y="3808984"/>
            <a:ext cx="576064" cy="472561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nice se šipkou 22"/>
          <p:cNvCxnSpPr>
            <a:stCxn id="20" idx="3"/>
          </p:cNvCxnSpPr>
          <p:nvPr/>
        </p:nvCxnSpPr>
        <p:spPr>
          <a:xfrm>
            <a:off x="3374693" y="3808985"/>
            <a:ext cx="801263" cy="2362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21" idx="1"/>
          </p:cNvCxnSpPr>
          <p:nvPr/>
        </p:nvCxnSpPr>
        <p:spPr>
          <a:xfrm flipH="1">
            <a:off x="4752020" y="3505025"/>
            <a:ext cx="720080" cy="5402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259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2" grpId="0" animBg="1"/>
      <p:bldP spid="7" grpId="0" animBg="1"/>
      <p:bldP spid="3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20" grpId="0" animBg="1"/>
      <p:bldP spid="16" grpId="0" animBg="1"/>
      <p:bldP spid="21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 descr="Obsah obrázku obraz, umění, mytologie, skupina&#10;&#10;Popis byl vytvořen automaticky">
            <a:extLst>
              <a:ext uri="{FF2B5EF4-FFF2-40B4-BE49-F238E27FC236}">
                <a16:creationId xmlns:a16="http://schemas.microsoft.com/office/drawing/2014/main" id="{92502DC9-C955-99F2-06B6-676411C439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" t="105" r="17328" b="-105"/>
          <a:stretch/>
        </p:blipFill>
        <p:spPr>
          <a:xfrm>
            <a:off x="323528" y="3557396"/>
            <a:ext cx="4481685" cy="291515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5" name="Šipka doprava 19">
            <a:extLst>
              <a:ext uri="{FF2B5EF4-FFF2-40B4-BE49-F238E27FC236}">
                <a16:creationId xmlns:a16="http://schemas.microsoft.com/office/drawing/2014/main" id="{57EB1AE6-0B99-6AEF-E50E-C2C7C200857B}"/>
              </a:ext>
            </a:extLst>
          </p:cNvPr>
          <p:cNvSpPr/>
          <p:nvPr/>
        </p:nvSpPr>
        <p:spPr>
          <a:xfrm rot="5400000">
            <a:off x="6776505" y="713998"/>
            <a:ext cx="864096" cy="1024635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03</a:t>
            </a:r>
          </a:p>
        </p:txBody>
      </p:sp>
      <p:sp>
        <p:nvSpPr>
          <p:cNvPr id="3" name="Obdélník s odříznutým rohem na stejné straně 2"/>
          <p:cNvSpPr/>
          <p:nvPr/>
        </p:nvSpPr>
        <p:spPr>
          <a:xfrm>
            <a:off x="6796580" y="1706588"/>
            <a:ext cx="2232248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mění se struktura společnost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2987823" y="654715"/>
            <a:ext cx="1142997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: se zakulacenými rohy 10"/>
          <p:cNvSpPr/>
          <p:nvPr/>
        </p:nvSpPr>
        <p:spPr>
          <a:xfrm>
            <a:off x="4518311" y="1772816"/>
            <a:ext cx="162762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1. elita</a:t>
            </a:r>
          </a:p>
        </p:txBody>
      </p:sp>
      <p:sp>
        <p:nvSpPr>
          <p:cNvPr id="12" name="Ohnutý roh 11"/>
          <p:cNvSpPr/>
          <p:nvPr/>
        </p:nvSpPr>
        <p:spPr>
          <a:xfrm>
            <a:off x="638433" y="1526569"/>
            <a:ext cx="3492388" cy="1902431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náčelníci, vládci, urození/mocní (ti organizují, řídí a vedou) 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+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 kněží (vedou náboženský život, spojení s bohy)</a:t>
            </a:r>
          </a:p>
        </p:txBody>
      </p:sp>
      <p:sp>
        <p:nvSpPr>
          <p:cNvPr id="13" name="Zaoblený obdélník 9">
            <a:extLst>
              <a:ext uri="{FF2B5EF4-FFF2-40B4-BE49-F238E27FC236}">
                <a16:creationId xmlns:a16="http://schemas.microsoft.com/office/drawing/2014/main" id="{46DB552D-DF66-75BB-1B25-2DD8D72748F4}"/>
              </a:ext>
            </a:extLst>
          </p:cNvPr>
          <p:cNvSpPr/>
          <p:nvPr/>
        </p:nvSpPr>
        <p:spPr>
          <a:xfrm>
            <a:off x="413792" y="420689"/>
            <a:ext cx="2691723" cy="8280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stavba sítí kanálů však velice náročná záležitost</a:t>
            </a:r>
          </a:p>
        </p:txBody>
      </p:sp>
      <p:sp>
        <p:nvSpPr>
          <p:cNvPr id="14" name="Zaoblený obdélník 9">
            <a:extLst>
              <a:ext uri="{FF2B5EF4-FFF2-40B4-BE49-F238E27FC236}">
                <a16:creationId xmlns:a16="http://schemas.microsoft.com/office/drawing/2014/main" id="{E5715671-8B8E-8FE0-3EBD-183D1852E64C}"/>
              </a:ext>
            </a:extLst>
          </p:cNvPr>
          <p:cNvSpPr/>
          <p:nvPr/>
        </p:nvSpPr>
        <p:spPr>
          <a:xfrm>
            <a:off x="4130821" y="380221"/>
            <a:ext cx="2691723" cy="8280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spolupracovat na ní musí velký počet lidí</a:t>
            </a:r>
          </a:p>
        </p:txBody>
      </p:sp>
      <p:pic>
        <p:nvPicPr>
          <p:cNvPr id="18" name="Obrázek 17" descr="Obsah obrázku umění, Kamenořezba, socha, Řezba&#10;&#10;Popis byl vytvořen automaticky">
            <a:extLst>
              <a:ext uri="{FF2B5EF4-FFF2-40B4-BE49-F238E27FC236}">
                <a16:creationId xmlns:a16="http://schemas.microsoft.com/office/drawing/2014/main" id="{DF06F2A1-4638-F95E-23B4-CC3603A15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377" y="2748154"/>
            <a:ext cx="4531719" cy="311178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78067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Šipka doprava 6">
            <a:extLst>
              <a:ext uri="{FF2B5EF4-FFF2-40B4-BE49-F238E27FC236}">
                <a16:creationId xmlns:a16="http://schemas.microsoft.com/office/drawing/2014/main" id="{03E39615-5B37-716D-E421-0A2B1F724EEB}"/>
              </a:ext>
            </a:extLst>
          </p:cNvPr>
          <p:cNvSpPr/>
          <p:nvPr/>
        </p:nvSpPr>
        <p:spPr>
          <a:xfrm rot="5400000">
            <a:off x="7185832" y="1344930"/>
            <a:ext cx="1190497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6">
            <a:extLst>
              <a:ext uri="{FF2B5EF4-FFF2-40B4-BE49-F238E27FC236}">
                <a16:creationId xmlns:a16="http://schemas.microsoft.com/office/drawing/2014/main" id="{E5B8C1B6-EC66-3E51-9980-BC42B5FAFF7B}"/>
              </a:ext>
            </a:extLst>
          </p:cNvPr>
          <p:cNvSpPr/>
          <p:nvPr/>
        </p:nvSpPr>
        <p:spPr>
          <a:xfrm>
            <a:off x="5364088" y="569662"/>
            <a:ext cx="1294631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03</a:t>
            </a:r>
          </a:p>
        </p:txBody>
      </p:sp>
      <p:pic>
        <p:nvPicPr>
          <p:cNvPr id="8" name="Obrázek 7" descr="http://img.radio.cz/pictures/c/archeologie/pazoure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1" y="1212306"/>
            <a:ext cx="2205180" cy="164021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0" name="Obrázek 9" descr="http://www.emil.muzeumusti.cz/galerie/neolit/pestitel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" y="2948291"/>
            <a:ext cx="3594285" cy="245002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696FC910-E2D0-C174-1872-5F97DBDB7D55}"/>
              </a:ext>
            </a:extLst>
          </p:cNvPr>
          <p:cNvSpPr/>
          <p:nvPr/>
        </p:nvSpPr>
        <p:spPr>
          <a:xfrm>
            <a:off x="622583" y="425646"/>
            <a:ext cx="2069895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2. nová řemesla</a:t>
            </a:r>
          </a:p>
        </p:txBody>
      </p:sp>
      <p:sp>
        <p:nvSpPr>
          <p:cNvPr id="11" name="Zaoblený obdélník 9">
            <a:extLst>
              <a:ext uri="{FF2B5EF4-FFF2-40B4-BE49-F238E27FC236}">
                <a16:creationId xmlns:a16="http://schemas.microsoft.com/office/drawing/2014/main" id="{AF51973C-562B-B5B6-46D4-466E663B8395}"/>
              </a:ext>
            </a:extLst>
          </p:cNvPr>
          <p:cNvSpPr/>
          <p:nvPr/>
        </p:nvSpPr>
        <p:spPr>
          <a:xfrm>
            <a:off x="2843808" y="335636"/>
            <a:ext cx="2691723" cy="8280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díky rozvoji zemědělství přebytky potravin</a:t>
            </a:r>
          </a:p>
        </p:txBody>
      </p:sp>
      <p:sp>
        <p:nvSpPr>
          <p:cNvPr id="13" name="Zaoblený obdélník 9">
            <a:extLst>
              <a:ext uri="{FF2B5EF4-FFF2-40B4-BE49-F238E27FC236}">
                <a16:creationId xmlns:a16="http://schemas.microsoft.com/office/drawing/2014/main" id="{62003012-7989-0063-BD49-0D9BA3FC4C0D}"/>
              </a:ext>
            </a:extLst>
          </p:cNvPr>
          <p:cNvSpPr/>
          <p:nvPr/>
        </p:nvSpPr>
        <p:spPr>
          <a:xfrm>
            <a:off x="6658719" y="292754"/>
            <a:ext cx="2244725" cy="8280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ne všichni musí „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zemědělčit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“</a:t>
            </a:r>
          </a:p>
        </p:txBody>
      </p:sp>
      <p:sp>
        <p:nvSpPr>
          <p:cNvPr id="15" name="Zaoblený obdélník 9">
            <a:extLst>
              <a:ext uri="{FF2B5EF4-FFF2-40B4-BE49-F238E27FC236}">
                <a16:creationId xmlns:a16="http://schemas.microsoft.com/office/drawing/2014/main" id="{9B0D3A1D-DD60-EAE1-6C62-F9427AF359B5}"/>
              </a:ext>
            </a:extLst>
          </p:cNvPr>
          <p:cNvSpPr/>
          <p:nvPr/>
        </p:nvSpPr>
        <p:spPr>
          <a:xfrm>
            <a:off x="6658719" y="2120199"/>
            <a:ext cx="2244725" cy="8280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specializace, výrobky pak směňují za jídlo</a:t>
            </a:r>
          </a:p>
        </p:txBody>
      </p:sp>
      <p:pic>
        <p:nvPicPr>
          <p:cNvPr id="9" name="Obrázek 8" descr="https://s-media-cache-ak0.pinimg.com/236x/3b/c8/db/3bc8dbd51778d1454f9770ed2433f8d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967" y="1279525"/>
            <a:ext cx="2244725" cy="214947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7" name="Obrázek 16" descr="Obsah obrázku skica, kresba, umění, černobílá&#10;&#10;Popis byl vytvořen automaticky">
            <a:extLst>
              <a:ext uri="{FF2B5EF4-FFF2-40B4-BE49-F238E27FC236}">
                <a16:creationId xmlns:a16="http://schemas.microsoft.com/office/drawing/2014/main" id="{8FB96BA4-89AA-E80E-B734-5683D7A8D9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274" y="2255168"/>
            <a:ext cx="2739414" cy="1944984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9" name="Obrázek 18" descr="Obsah obrázku obraz, umění, kresba, interiér&#10;&#10;Popis byl vytvořen automaticky">
            <a:extLst>
              <a:ext uri="{FF2B5EF4-FFF2-40B4-BE49-F238E27FC236}">
                <a16:creationId xmlns:a16="http://schemas.microsoft.com/office/drawing/2014/main" id="{FDBBA3BE-F720-4AED-7517-E79A61508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8" b="6278"/>
          <a:stretch/>
        </p:blipFill>
        <p:spPr>
          <a:xfrm>
            <a:off x="5070170" y="3950101"/>
            <a:ext cx="3833274" cy="252692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21" name="Obrázek 20" descr="Obsah obrázku lebka, kost, savec, Zkamenělina&#10;&#10;Popis byl vytvořen automaticky">
            <a:extLst>
              <a:ext uri="{FF2B5EF4-FFF2-40B4-BE49-F238E27FC236}">
                <a16:creationId xmlns:a16="http://schemas.microsoft.com/office/drawing/2014/main" id="{53412344-6B4F-83E0-1E99-615D7D98E7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0" r="20589"/>
          <a:stretch/>
        </p:blipFill>
        <p:spPr>
          <a:xfrm>
            <a:off x="3059832" y="4720548"/>
            <a:ext cx="1932594" cy="2045101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22" name="Zaoblený obdélník 9">
            <a:extLst>
              <a:ext uri="{FF2B5EF4-FFF2-40B4-BE49-F238E27FC236}">
                <a16:creationId xmlns:a16="http://schemas.microsoft.com/office/drawing/2014/main" id="{416B4A85-4520-3A71-4D08-312CCFC44667}"/>
              </a:ext>
            </a:extLst>
          </p:cNvPr>
          <p:cNvSpPr/>
          <p:nvPr/>
        </p:nvSpPr>
        <p:spPr>
          <a:xfrm>
            <a:off x="232032" y="5645694"/>
            <a:ext cx="2840278" cy="104416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 usedlým životem a možností léčit se v klidu se rozvíjí i lékařská péče</a:t>
            </a:r>
          </a:p>
        </p:txBody>
      </p:sp>
    </p:spTree>
    <p:extLst>
      <p:ext uri="{BB962C8B-B14F-4D97-AF65-F5344CB8AC3E}">
        <p14:creationId xmlns:p14="http://schemas.microsoft.com/office/powerpoint/2010/main" val="978067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2" grpId="0" animBg="1"/>
      <p:bldP spid="11" grpId="0" animBg="1"/>
      <p:bldP spid="13" grpId="0" animBg="1"/>
      <p:bldP spid="15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ázek 35" descr="Obsah obrázku mrak, obloha, obraz, PC hra&#10;&#10;Popis byl vytvořen automaticky">
            <a:extLst>
              <a:ext uri="{FF2B5EF4-FFF2-40B4-BE49-F238E27FC236}">
                <a16:creationId xmlns:a16="http://schemas.microsoft.com/office/drawing/2014/main" id="{B7A8E8D8-90A1-E5A2-4D8B-F6F7CEF468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66" y="3652920"/>
            <a:ext cx="5372921" cy="302226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03</a:t>
            </a:r>
          </a:p>
        </p:txBody>
      </p:sp>
      <p:sp>
        <p:nvSpPr>
          <p:cNvPr id="9" name="Ohnutý roh 8"/>
          <p:cNvSpPr/>
          <p:nvPr/>
        </p:nvSpPr>
        <p:spPr>
          <a:xfrm>
            <a:off x="5438458" y="3676244"/>
            <a:ext cx="3492388" cy="1944213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některé státečky bohatší → závist →snaha ukrást → potřeba se bránit → bojovník → roste pozice muže = konečná změna matriarchátu na patriarchát</a:t>
            </a:r>
          </a:p>
        </p:txBody>
      </p:sp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B98A082C-9B3F-1041-102F-2567D6B7E387}"/>
              </a:ext>
            </a:extLst>
          </p:cNvPr>
          <p:cNvSpPr/>
          <p:nvPr/>
        </p:nvSpPr>
        <p:spPr>
          <a:xfrm>
            <a:off x="378476" y="289556"/>
            <a:ext cx="2069895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3. obchod</a:t>
            </a:r>
          </a:p>
        </p:txBody>
      </p:sp>
      <p:sp>
        <p:nvSpPr>
          <p:cNvPr id="3" name="Zaoblený obdélník 9">
            <a:extLst>
              <a:ext uri="{FF2B5EF4-FFF2-40B4-BE49-F238E27FC236}">
                <a16:creationId xmlns:a16="http://schemas.microsoft.com/office/drawing/2014/main" id="{54F64846-49AC-0C48-2ED3-7B0ED6EFE9AB}"/>
              </a:ext>
            </a:extLst>
          </p:cNvPr>
          <p:cNvSpPr/>
          <p:nvPr/>
        </p:nvSpPr>
        <p:spPr>
          <a:xfrm>
            <a:off x="2688225" y="327725"/>
            <a:ext cx="1245086" cy="5730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stálá sídla</a:t>
            </a:r>
          </a:p>
        </p:txBody>
      </p:sp>
      <p:sp>
        <p:nvSpPr>
          <p:cNvPr id="11" name="Zaoblený obdélník 9">
            <a:extLst>
              <a:ext uri="{FF2B5EF4-FFF2-40B4-BE49-F238E27FC236}">
                <a16:creationId xmlns:a16="http://schemas.microsoft.com/office/drawing/2014/main" id="{F0164EDD-F1CD-9350-0494-9DBCBB4F4BE8}"/>
              </a:ext>
            </a:extLst>
          </p:cNvPr>
          <p:cNvSpPr/>
          <p:nvPr/>
        </p:nvSpPr>
        <p:spPr>
          <a:xfrm>
            <a:off x="2341541" y="1070013"/>
            <a:ext cx="1938453" cy="776673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cestování mezi pevnými body</a:t>
            </a:r>
          </a:p>
        </p:txBody>
      </p:sp>
      <p:sp>
        <p:nvSpPr>
          <p:cNvPr id="12" name="Plus 2">
            <a:extLst>
              <a:ext uri="{FF2B5EF4-FFF2-40B4-BE49-F238E27FC236}">
                <a16:creationId xmlns:a16="http://schemas.microsoft.com/office/drawing/2014/main" id="{BC9D1794-D8CE-20A8-C4F5-782D42FFB1B3}"/>
              </a:ext>
            </a:extLst>
          </p:cNvPr>
          <p:cNvSpPr/>
          <p:nvPr/>
        </p:nvSpPr>
        <p:spPr>
          <a:xfrm>
            <a:off x="4028813" y="324745"/>
            <a:ext cx="620532" cy="576064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9">
            <a:extLst>
              <a:ext uri="{FF2B5EF4-FFF2-40B4-BE49-F238E27FC236}">
                <a16:creationId xmlns:a16="http://schemas.microsoft.com/office/drawing/2014/main" id="{6498A8DD-963D-7C73-9BA1-3FDFC27A9854}"/>
              </a:ext>
            </a:extLst>
          </p:cNvPr>
          <p:cNvSpPr/>
          <p:nvPr/>
        </p:nvSpPr>
        <p:spPr>
          <a:xfrm>
            <a:off x="4678538" y="326235"/>
            <a:ext cx="1405630" cy="5730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nadbytek potravin</a:t>
            </a:r>
          </a:p>
        </p:txBody>
      </p:sp>
      <p:sp>
        <p:nvSpPr>
          <p:cNvPr id="15" name="Plus 2">
            <a:extLst>
              <a:ext uri="{FF2B5EF4-FFF2-40B4-BE49-F238E27FC236}">
                <a16:creationId xmlns:a16="http://schemas.microsoft.com/office/drawing/2014/main" id="{BB5AD849-08E2-74D4-3DD4-357EB89A8875}"/>
              </a:ext>
            </a:extLst>
          </p:cNvPr>
          <p:cNvSpPr/>
          <p:nvPr/>
        </p:nvSpPr>
        <p:spPr>
          <a:xfrm>
            <a:off x="6142553" y="323255"/>
            <a:ext cx="620532" cy="576064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aoblený obdélník 9">
            <a:extLst>
              <a:ext uri="{FF2B5EF4-FFF2-40B4-BE49-F238E27FC236}">
                <a16:creationId xmlns:a16="http://schemas.microsoft.com/office/drawing/2014/main" id="{0C71547A-4199-79EF-04A7-5A65F34944D0}"/>
              </a:ext>
            </a:extLst>
          </p:cNvPr>
          <p:cNvSpPr/>
          <p:nvPr/>
        </p:nvSpPr>
        <p:spPr>
          <a:xfrm>
            <a:off x="6792278" y="324745"/>
            <a:ext cx="1405630" cy="5730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výrobky</a:t>
            </a:r>
          </a:p>
        </p:txBody>
      </p:sp>
      <p:sp>
        <p:nvSpPr>
          <p:cNvPr id="17" name="Zaoblený obdélník 9">
            <a:extLst>
              <a:ext uri="{FF2B5EF4-FFF2-40B4-BE49-F238E27FC236}">
                <a16:creationId xmlns:a16="http://schemas.microsoft.com/office/drawing/2014/main" id="{BD1EF56A-1D6D-E277-64F2-4AEB75BC32DF}"/>
              </a:ext>
            </a:extLst>
          </p:cNvPr>
          <p:cNvSpPr/>
          <p:nvPr/>
        </p:nvSpPr>
        <p:spPr>
          <a:xfrm>
            <a:off x="5639550" y="1191119"/>
            <a:ext cx="1608572" cy="474257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komodity k barteru</a:t>
            </a:r>
          </a:p>
        </p:txBody>
      </p:sp>
      <p:sp>
        <p:nvSpPr>
          <p:cNvPr id="18" name="Pravá složená závorka 17">
            <a:extLst>
              <a:ext uri="{FF2B5EF4-FFF2-40B4-BE49-F238E27FC236}">
                <a16:creationId xmlns:a16="http://schemas.microsoft.com/office/drawing/2014/main" id="{B98F3905-54E4-2D42-2A69-A1E84228796B}"/>
              </a:ext>
            </a:extLst>
          </p:cNvPr>
          <p:cNvSpPr/>
          <p:nvPr/>
        </p:nvSpPr>
        <p:spPr>
          <a:xfrm rot="5400000">
            <a:off x="4769622" y="527599"/>
            <a:ext cx="268543" cy="309785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6B198BC6-9B89-1918-160F-28020A6E75ED}"/>
              </a:ext>
            </a:extLst>
          </p:cNvPr>
          <p:cNvSpPr/>
          <p:nvPr/>
        </p:nvSpPr>
        <p:spPr>
          <a:xfrm>
            <a:off x="6213174" y="2751845"/>
            <a:ext cx="2069895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4. bojovníci</a:t>
            </a: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635FEF52-5266-A819-2A81-BA5112E93248}"/>
              </a:ext>
            </a:extLst>
          </p:cNvPr>
          <p:cNvCxnSpPr>
            <a:stCxn id="18" idx="1"/>
          </p:cNvCxnSpPr>
          <p:nvPr/>
        </p:nvCxnSpPr>
        <p:spPr>
          <a:xfrm flipH="1">
            <a:off x="4903893" y="2210796"/>
            <a:ext cx="1" cy="86508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325ED9FE-AB6D-4919-4154-737572B5FE3A}"/>
              </a:ext>
            </a:extLst>
          </p:cNvPr>
          <p:cNvCxnSpPr/>
          <p:nvPr/>
        </p:nvCxnSpPr>
        <p:spPr>
          <a:xfrm flipH="1">
            <a:off x="1619672" y="2636912"/>
            <a:ext cx="328422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A848B7EC-5B46-85D2-8849-65EBA847A9DD}"/>
              </a:ext>
            </a:extLst>
          </p:cNvPr>
          <p:cNvCxnSpPr>
            <a:cxnSpLocks/>
          </p:cNvCxnSpPr>
          <p:nvPr/>
        </p:nvCxnSpPr>
        <p:spPr>
          <a:xfrm flipV="1">
            <a:off x="1619672" y="1772816"/>
            <a:ext cx="0" cy="864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A7194D09-E74B-F297-47D3-D390B0F88899}"/>
              </a:ext>
            </a:extLst>
          </p:cNvPr>
          <p:cNvCxnSpPr/>
          <p:nvPr/>
        </p:nvCxnSpPr>
        <p:spPr>
          <a:xfrm>
            <a:off x="4903893" y="3075881"/>
            <a:ext cx="11802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Zaoblený obdélník 9">
            <a:extLst>
              <a:ext uri="{FF2B5EF4-FFF2-40B4-BE49-F238E27FC236}">
                <a16:creationId xmlns:a16="http://schemas.microsoft.com/office/drawing/2014/main" id="{519D48F8-A27B-2FC5-5D08-392E7F829B5E}"/>
              </a:ext>
            </a:extLst>
          </p:cNvPr>
          <p:cNvSpPr/>
          <p:nvPr/>
        </p:nvSpPr>
        <p:spPr>
          <a:xfrm>
            <a:off x="467544" y="1070013"/>
            <a:ext cx="1608572" cy="59536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Book Antiqua" panose="02040602050305030304" pitchFamily="18" charset="0"/>
              </a:rPr>
              <a:t>obchodníci, platidla</a:t>
            </a:r>
          </a:p>
        </p:txBody>
      </p:sp>
      <p:pic>
        <p:nvPicPr>
          <p:cNvPr id="33" name="Obrázek 32" descr="Obsah obrázku mince, koření&#10;&#10;Popis byl vytvořen automaticky">
            <a:extLst>
              <a:ext uri="{FF2B5EF4-FFF2-40B4-BE49-F238E27FC236}">
                <a16:creationId xmlns:a16="http://schemas.microsoft.com/office/drawing/2014/main" id="{EECC5353-D83F-3826-C74D-B30FD60122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43"/>
          <a:stretch/>
        </p:blipFill>
        <p:spPr>
          <a:xfrm>
            <a:off x="157378" y="2076524"/>
            <a:ext cx="1673208" cy="1518100"/>
          </a:xfrm>
          <a:prstGeom prst="rect">
            <a:avLst/>
          </a:prstGeom>
        </p:spPr>
      </p:pic>
      <p:pic>
        <p:nvPicPr>
          <p:cNvPr id="34" name="Obrázek 33" descr="Obsah obrázku mince, koření&#10;&#10;Popis byl vytvořen automaticky">
            <a:extLst>
              <a:ext uri="{FF2B5EF4-FFF2-40B4-BE49-F238E27FC236}">
                <a16:creationId xmlns:a16="http://schemas.microsoft.com/office/drawing/2014/main" id="{BD58331B-9F61-2B43-7E55-C646ACA49D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2" t="2523" r="-761" b="-2523"/>
          <a:stretch/>
        </p:blipFill>
        <p:spPr>
          <a:xfrm>
            <a:off x="2101674" y="2306363"/>
            <a:ext cx="1943188" cy="169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67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3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/>
          <p:cNvSpPr/>
          <p:nvPr/>
        </p:nvSpPr>
        <p:spPr>
          <a:xfrm>
            <a:off x="3779912" y="3385592"/>
            <a:ext cx="792088" cy="2149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03</a:t>
            </a:r>
          </a:p>
        </p:txBody>
      </p:sp>
      <p:sp>
        <p:nvSpPr>
          <p:cNvPr id="6" name="Nadpis 1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3" cy="990596"/>
          </a:xfrm>
        </p:spPr>
        <p:txBody>
          <a:bodyPr/>
          <a:lstStyle/>
          <a:p>
            <a:pPr lvl="0"/>
            <a:r>
              <a:rPr lang="cs-CZ" dirty="0">
                <a:latin typeface="Book Antiqua" panose="02040602050305030304" pitchFamily="18" charset="0"/>
              </a:rPr>
              <a:t>c) doba bronzová</a:t>
            </a:r>
          </a:p>
        </p:txBody>
      </p:sp>
      <p:sp>
        <p:nvSpPr>
          <p:cNvPr id="7" name="Jednoduché závorky 6"/>
          <p:cNvSpPr/>
          <p:nvPr/>
        </p:nvSpPr>
        <p:spPr>
          <a:xfrm>
            <a:off x="827584" y="461665"/>
            <a:ext cx="3096344" cy="591071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3500 – 800 př. n. l.</a:t>
            </a:r>
          </a:p>
        </p:txBody>
      </p:sp>
      <p:sp>
        <p:nvSpPr>
          <p:cNvPr id="8" name="Šipka ohnutá nahoru 7"/>
          <p:cNvSpPr/>
          <p:nvPr/>
        </p:nvSpPr>
        <p:spPr>
          <a:xfrm rot="5400000" flipV="1">
            <a:off x="5112060" y="240267"/>
            <a:ext cx="864096" cy="2736304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hnutý roh 8"/>
          <p:cNvSpPr/>
          <p:nvPr/>
        </p:nvSpPr>
        <p:spPr>
          <a:xfrm>
            <a:off x="2115384" y="1629584"/>
            <a:ext cx="2088232" cy="129614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kámen vystřídán bronzem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H="1">
            <a:off x="1492386" y="2420888"/>
            <a:ext cx="1179788" cy="5048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Zaoblený obdélník 9"/>
          <p:cNvSpPr/>
          <p:nvPr/>
        </p:nvSpPr>
        <p:spPr>
          <a:xfrm>
            <a:off x="380688" y="2917540"/>
            <a:ext cx="1701592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slitina mědi a cínu</a:t>
            </a:r>
          </a:p>
        </p:txBody>
      </p:sp>
      <p:cxnSp>
        <p:nvCxnSpPr>
          <p:cNvPr id="13" name="Zakřivená spojnice 12"/>
          <p:cNvCxnSpPr/>
          <p:nvPr/>
        </p:nvCxnSpPr>
        <p:spPr>
          <a:xfrm>
            <a:off x="3779912" y="2420888"/>
            <a:ext cx="1584176" cy="79208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Obdélník s odříznutým a zakulaceným jedním rohem 14"/>
          <p:cNvSpPr/>
          <p:nvPr/>
        </p:nvSpPr>
        <p:spPr>
          <a:xfrm>
            <a:off x="5580112" y="3068960"/>
            <a:ext cx="1584176" cy="504056"/>
          </a:xfrm>
          <a:prstGeom prst="snip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výhody: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5040052" y="3805848"/>
            <a:ext cx="2664296" cy="7274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snadná dostupnost obou složek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5040052" y="4581128"/>
            <a:ext cx="2664296" cy="9538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snadná zpracovatelnost (roztavení a vylití do formy = kadlub)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5040052" y="5687380"/>
            <a:ext cx="2664296" cy="7274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zničený výrobek lze znovu roztavit a vylít</a:t>
            </a:r>
          </a:p>
        </p:txBody>
      </p:sp>
      <p:pic>
        <p:nvPicPr>
          <p:cNvPr id="19" name="Obrázek 18" descr="http://images.slideplayer.cz/19/6084077/slides/slide_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2" t="25651" r="17710" b="7197"/>
          <a:stretch/>
        </p:blipFill>
        <p:spPr bwMode="auto">
          <a:xfrm>
            <a:off x="335620" y="3839433"/>
            <a:ext cx="2600325" cy="2040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Obrázek 19" descr="http://praha-archeologicka.cz/presentation/169/VS-foto07_56275f8cf2578_jtoru547j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38392"/>
            <a:ext cx="1797566" cy="197995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21" name="Obrázek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4" y="887077"/>
            <a:ext cx="1584960" cy="2176780"/>
          </a:xfrm>
          <a:prstGeom prst="rect">
            <a:avLst/>
          </a:prstGeom>
        </p:spPr>
      </p:pic>
      <p:pic>
        <p:nvPicPr>
          <p:cNvPr id="22" name="Obrázek 21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541" y="3385592"/>
            <a:ext cx="1962150" cy="2378710"/>
          </a:xfrm>
          <a:prstGeom prst="rect">
            <a:avLst/>
          </a:prstGeom>
        </p:spPr>
      </p:pic>
      <p:sp>
        <p:nvSpPr>
          <p:cNvPr id="23" name="Vývojový diagram: dokument 22"/>
          <p:cNvSpPr/>
          <p:nvPr/>
        </p:nvSpPr>
        <p:spPr>
          <a:xfrm>
            <a:off x="1492386" y="5806632"/>
            <a:ext cx="3305513" cy="1051368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nakresli a popiš si kadlub, bronzovou dýku a býčka z Býčí skály (S od Brna)</a:t>
            </a:r>
          </a:p>
        </p:txBody>
      </p:sp>
    </p:spTree>
    <p:extLst>
      <p:ext uri="{BB962C8B-B14F-4D97-AF65-F5344CB8AC3E}">
        <p14:creationId xmlns:p14="http://schemas.microsoft.com/office/powerpoint/2010/main" val="978067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ek obrázku pro doba železná pe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140" y="1244541"/>
            <a:ext cx="2416045" cy="321866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03</a:t>
            </a:r>
          </a:p>
        </p:txBody>
      </p:sp>
      <p:sp>
        <p:nvSpPr>
          <p:cNvPr id="6" name="Nadpis 1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3" cy="990596"/>
          </a:xfrm>
        </p:spPr>
        <p:txBody>
          <a:bodyPr/>
          <a:lstStyle/>
          <a:p>
            <a:pPr lvl="0"/>
            <a:r>
              <a:rPr lang="cs-CZ" dirty="0">
                <a:latin typeface="Book Antiqua" panose="02040602050305030304" pitchFamily="18" charset="0"/>
              </a:rPr>
              <a:t>d) doba železná</a:t>
            </a:r>
          </a:p>
        </p:txBody>
      </p:sp>
      <p:sp>
        <p:nvSpPr>
          <p:cNvPr id="7" name="Jednoduché závorky 6"/>
          <p:cNvSpPr/>
          <p:nvPr/>
        </p:nvSpPr>
        <p:spPr>
          <a:xfrm>
            <a:off x="827584" y="461665"/>
            <a:ext cx="3376032" cy="591071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800 př. n. l. – přelom letopočtu</a:t>
            </a:r>
          </a:p>
        </p:txBody>
      </p:sp>
      <p:sp>
        <p:nvSpPr>
          <p:cNvPr id="8" name="Šipka ohnutá nahoru 7"/>
          <p:cNvSpPr/>
          <p:nvPr/>
        </p:nvSpPr>
        <p:spPr>
          <a:xfrm rot="5400000" flipV="1">
            <a:off x="4942843" y="445335"/>
            <a:ext cx="864096" cy="2304256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hnutý roh 8"/>
          <p:cNvSpPr/>
          <p:nvPr/>
        </p:nvSpPr>
        <p:spPr>
          <a:xfrm>
            <a:off x="2115384" y="1340768"/>
            <a:ext cx="2088232" cy="100732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objevena železná ruda</a:t>
            </a:r>
          </a:p>
        </p:txBody>
      </p:sp>
      <p:sp>
        <p:nvSpPr>
          <p:cNvPr id="2" name="Plus 1"/>
          <p:cNvSpPr/>
          <p:nvPr/>
        </p:nvSpPr>
        <p:spPr>
          <a:xfrm>
            <a:off x="767408" y="2348880"/>
            <a:ext cx="701824" cy="72008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Minus 2"/>
          <p:cNvSpPr/>
          <p:nvPr/>
        </p:nvSpPr>
        <p:spPr>
          <a:xfrm>
            <a:off x="2903438" y="2356128"/>
            <a:ext cx="612068" cy="648072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50384" y="3212976"/>
            <a:ext cx="1935872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hojnější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53264" y="4149080"/>
            <a:ext cx="1935872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nástroje odolnější a dokonalejší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241536" y="3212976"/>
            <a:ext cx="1935872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složitější na zpracování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2191564" y="4139168"/>
            <a:ext cx="1935872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nelze znovu slít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2191564" y="5014312"/>
            <a:ext cx="1935872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rezne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4100" name="Picture 4" descr="Výsledek obrázku pro doba železná me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347" y="4733189"/>
            <a:ext cx="4475351" cy="175098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ek obrázku pro doba železná meč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7704">
            <a:off x="3878036" y="2004439"/>
            <a:ext cx="2568799" cy="256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067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Zaoblený obdélník 36"/>
          <p:cNvSpPr/>
          <p:nvPr/>
        </p:nvSpPr>
        <p:spPr>
          <a:xfrm>
            <a:off x="5516488" y="1349152"/>
            <a:ext cx="2088232" cy="7208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2. Doba laténská</a:t>
            </a:r>
          </a:p>
        </p:txBody>
      </p:sp>
      <p:sp>
        <p:nvSpPr>
          <p:cNvPr id="36" name="Zaoblený obdélník 35"/>
          <p:cNvSpPr/>
          <p:nvPr/>
        </p:nvSpPr>
        <p:spPr>
          <a:xfrm>
            <a:off x="1124000" y="1349152"/>
            <a:ext cx="2088232" cy="7208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1. Doba halštatská</a:t>
            </a: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03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1124000" y="1349152"/>
            <a:ext cx="2088232" cy="7208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1. Doba halštatská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5509791" y="1340772"/>
            <a:ext cx="2088232" cy="72086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2. Doba laténská</a:t>
            </a:r>
          </a:p>
        </p:txBody>
      </p:sp>
      <p:sp>
        <p:nvSpPr>
          <p:cNvPr id="19" name="Obdélník s odříznutým příčným rohem 18"/>
          <p:cNvSpPr/>
          <p:nvPr/>
        </p:nvSpPr>
        <p:spPr>
          <a:xfrm>
            <a:off x="3328980" y="230832"/>
            <a:ext cx="1728192" cy="821904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Rozřaď popisky </a:t>
            </a:r>
          </a:p>
        </p:txBody>
      </p:sp>
      <p:sp>
        <p:nvSpPr>
          <p:cNvPr id="20" name="Zaoblený obdélník 22"/>
          <p:cNvSpPr/>
          <p:nvPr/>
        </p:nvSpPr>
        <p:spPr>
          <a:xfrm>
            <a:off x="367485" y="2600832"/>
            <a:ext cx="2044275" cy="77933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dirty="0">
                <a:latin typeface="Book Antiqua" panose="02040602050305030304" pitchFamily="18" charset="0"/>
              </a:rPr>
              <a:t>750 – 400 př. n. l.</a:t>
            </a:r>
            <a:endParaRPr lang="cs-CZ" sz="1800" b="0" i="0" u="none" strike="noStrike" kern="1200" cap="none" spc="0" baseline="0" dirty="0">
              <a:solidFill>
                <a:srgbClr val="000000"/>
              </a:solidFill>
              <a:uFillTx/>
              <a:latin typeface="Book Antiqua" panose="02040602050305030304" pitchFamily="18" charset="0"/>
            </a:endParaRPr>
          </a:p>
        </p:txBody>
      </p:sp>
      <p:sp>
        <p:nvSpPr>
          <p:cNvPr id="26" name="Zaoblený obdélník 17"/>
          <p:cNvSpPr/>
          <p:nvPr/>
        </p:nvSpPr>
        <p:spPr>
          <a:xfrm>
            <a:off x="6553908" y="4221088"/>
            <a:ext cx="1800197" cy="94838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lvl="0"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podle naleziště La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Téne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ve Švýcarsku</a:t>
            </a:r>
          </a:p>
        </p:txBody>
      </p:sp>
      <p:sp>
        <p:nvSpPr>
          <p:cNvPr id="27" name="Zaoblený obdélník 21"/>
          <p:cNvSpPr/>
          <p:nvPr/>
        </p:nvSpPr>
        <p:spPr>
          <a:xfrm>
            <a:off x="6422268" y="2600832"/>
            <a:ext cx="1800197" cy="112543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lvl="0"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podle pohřebiště v 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Hallstattu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v Rakousku</a:t>
            </a:r>
          </a:p>
        </p:txBody>
      </p:sp>
      <p:sp>
        <p:nvSpPr>
          <p:cNvPr id="28" name="Zaoblený obdélník 16"/>
          <p:cNvSpPr/>
          <p:nvPr/>
        </p:nvSpPr>
        <p:spPr>
          <a:xfrm>
            <a:off x="3707904" y="2726975"/>
            <a:ext cx="1800197" cy="77933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dirty="0">
                <a:latin typeface="Book Antiqua" panose="02040602050305030304" pitchFamily="18" charset="0"/>
              </a:rPr>
              <a:t>400 př. n. l. – 0</a:t>
            </a:r>
            <a:endParaRPr lang="cs-CZ" sz="1800" b="0" i="0" u="none" strike="noStrike" kern="1200" cap="none" spc="0" baseline="0" dirty="0">
              <a:solidFill>
                <a:srgbClr val="000000"/>
              </a:solidFill>
              <a:uFillTx/>
              <a:latin typeface="Book Antiqua" panose="02040602050305030304" pitchFamily="18" charset="0"/>
            </a:endParaRPr>
          </a:p>
        </p:txBody>
      </p:sp>
      <p:sp>
        <p:nvSpPr>
          <p:cNvPr id="29" name="Zaoblený obdélník 19"/>
          <p:cNvSpPr/>
          <p:nvPr/>
        </p:nvSpPr>
        <p:spPr>
          <a:xfrm>
            <a:off x="3778961" y="4942444"/>
            <a:ext cx="1800197" cy="77933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lvl="0"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mladší doba železná </a:t>
            </a:r>
          </a:p>
        </p:txBody>
      </p:sp>
      <p:sp>
        <p:nvSpPr>
          <p:cNvPr id="30" name="Zaoblený obdélník 23"/>
          <p:cNvSpPr/>
          <p:nvPr/>
        </p:nvSpPr>
        <p:spPr>
          <a:xfrm>
            <a:off x="683568" y="5257304"/>
            <a:ext cx="2658397" cy="10520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dirty="0">
                <a:latin typeface="Book Antiqua" panose="02040602050305030304" pitchFamily="18" charset="0"/>
              </a:rPr>
              <a:t>Na začátku ještě pořád bronz (ale spíše jako odznak bohatství)</a:t>
            </a:r>
            <a:endParaRPr lang="cs-CZ" sz="1800" b="0" i="0" u="none" strike="noStrike" kern="1200" cap="none" spc="0" baseline="0" dirty="0">
              <a:solidFill>
                <a:srgbClr val="000000"/>
              </a:solidFill>
              <a:uFillTx/>
              <a:latin typeface="Book Antiqua" panose="02040602050305030304" pitchFamily="18" charset="0"/>
            </a:endParaRPr>
          </a:p>
        </p:txBody>
      </p:sp>
      <p:sp>
        <p:nvSpPr>
          <p:cNvPr id="32" name="Zaoblený obdélník 22"/>
          <p:cNvSpPr/>
          <p:nvPr/>
        </p:nvSpPr>
        <p:spPr>
          <a:xfrm>
            <a:off x="827584" y="4088305"/>
            <a:ext cx="1800197" cy="77933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lvl="0"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starší doba železná</a:t>
            </a:r>
          </a:p>
        </p:txBody>
      </p:sp>
      <p:sp>
        <p:nvSpPr>
          <p:cNvPr id="34" name="Zaoblený obdélník 17"/>
          <p:cNvSpPr/>
          <p:nvPr/>
        </p:nvSpPr>
        <p:spPr>
          <a:xfrm>
            <a:off x="6423823" y="5477297"/>
            <a:ext cx="1800197" cy="77933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lvl="0"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vrchol keltské kultury</a:t>
            </a:r>
          </a:p>
        </p:txBody>
      </p:sp>
      <p:sp>
        <p:nvSpPr>
          <p:cNvPr id="38" name="Zaoblený obdélník 22"/>
          <p:cNvSpPr/>
          <p:nvPr/>
        </p:nvSpPr>
        <p:spPr>
          <a:xfrm>
            <a:off x="367484" y="2600832"/>
            <a:ext cx="2044275" cy="77933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dirty="0">
                <a:latin typeface="Book Antiqua" panose="02040602050305030304" pitchFamily="18" charset="0"/>
              </a:rPr>
              <a:t>750 – 400 př. n. l.</a:t>
            </a:r>
            <a:endParaRPr lang="cs-CZ" sz="1800" b="0" i="0" u="none" strike="noStrike" kern="1200" cap="none" spc="0" baseline="0" dirty="0">
              <a:solidFill>
                <a:srgbClr val="000000"/>
              </a:solidFill>
              <a:uFillTx/>
              <a:latin typeface="Book Antiqua" panose="02040602050305030304" pitchFamily="18" charset="0"/>
            </a:endParaRPr>
          </a:p>
        </p:txBody>
      </p:sp>
      <p:sp>
        <p:nvSpPr>
          <p:cNvPr id="39" name="Zaoblený obdélník 17"/>
          <p:cNvSpPr/>
          <p:nvPr/>
        </p:nvSpPr>
        <p:spPr>
          <a:xfrm>
            <a:off x="6553907" y="4221088"/>
            <a:ext cx="1800197" cy="94838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lvl="0"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podle naleziště La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Téne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ve Švýcarsku</a:t>
            </a:r>
          </a:p>
        </p:txBody>
      </p:sp>
      <p:sp>
        <p:nvSpPr>
          <p:cNvPr id="40" name="Zaoblený obdélník 21"/>
          <p:cNvSpPr/>
          <p:nvPr/>
        </p:nvSpPr>
        <p:spPr>
          <a:xfrm>
            <a:off x="6423823" y="2600832"/>
            <a:ext cx="1800197" cy="112543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lvl="0"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podle pohřebiště v 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Hallstattu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v Rakousku</a:t>
            </a:r>
          </a:p>
        </p:txBody>
      </p:sp>
      <p:sp>
        <p:nvSpPr>
          <p:cNvPr id="41" name="Zaoblený obdélník 16"/>
          <p:cNvSpPr/>
          <p:nvPr/>
        </p:nvSpPr>
        <p:spPr>
          <a:xfrm>
            <a:off x="3695149" y="2728083"/>
            <a:ext cx="1800197" cy="77933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dirty="0">
                <a:latin typeface="Book Antiqua" panose="02040602050305030304" pitchFamily="18" charset="0"/>
              </a:rPr>
              <a:t>400 př. n. l. – 0</a:t>
            </a:r>
            <a:endParaRPr lang="cs-CZ" sz="1800" b="0" i="0" u="none" strike="noStrike" kern="1200" cap="none" spc="0" baseline="0" dirty="0">
              <a:solidFill>
                <a:srgbClr val="000000"/>
              </a:solidFill>
              <a:uFillTx/>
              <a:latin typeface="Book Antiqua" panose="02040602050305030304" pitchFamily="18" charset="0"/>
            </a:endParaRPr>
          </a:p>
        </p:txBody>
      </p:sp>
      <p:sp>
        <p:nvSpPr>
          <p:cNvPr id="42" name="Zaoblený obdélník 19"/>
          <p:cNvSpPr/>
          <p:nvPr/>
        </p:nvSpPr>
        <p:spPr>
          <a:xfrm>
            <a:off x="3766136" y="4942444"/>
            <a:ext cx="1800197" cy="77933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lvl="0"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mladší doba železná </a:t>
            </a:r>
          </a:p>
        </p:txBody>
      </p:sp>
      <p:sp>
        <p:nvSpPr>
          <p:cNvPr id="43" name="Zaoblený obdélník 23"/>
          <p:cNvSpPr/>
          <p:nvPr/>
        </p:nvSpPr>
        <p:spPr>
          <a:xfrm>
            <a:off x="683568" y="5274515"/>
            <a:ext cx="2658397" cy="105201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dirty="0">
                <a:latin typeface="Book Antiqua" panose="02040602050305030304" pitchFamily="18" charset="0"/>
              </a:rPr>
              <a:t>Na začátku ještě pořád bronz (ale spíše jako odznak bohatství)</a:t>
            </a:r>
            <a:endParaRPr lang="cs-CZ" sz="1800" b="0" i="0" u="none" strike="noStrike" kern="1200" cap="none" spc="0" baseline="0" dirty="0">
              <a:solidFill>
                <a:srgbClr val="000000"/>
              </a:solidFill>
              <a:uFillTx/>
              <a:latin typeface="Book Antiqua" panose="02040602050305030304" pitchFamily="18" charset="0"/>
            </a:endParaRPr>
          </a:p>
        </p:txBody>
      </p:sp>
      <p:sp>
        <p:nvSpPr>
          <p:cNvPr id="44" name="Zaoblený obdélník 22"/>
          <p:cNvSpPr/>
          <p:nvPr/>
        </p:nvSpPr>
        <p:spPr>
          <a:xfrm>
            <a:off x="827583" y="4107587"/>
            <a:ext cx="1800197" cy="77933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lvl="0"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starší doba železná</a:t>
            </a:r>
          </a:p>
        </p:txBody>
      </p:sp>
      <p:sp>
        <p:nvSpPr>
          <p:cNvPr id="45" name="Zaoblený obdélník 17"/>
          <p:cNvSpPr/>
          <p:nvPr/>
        </p:nvSpPr>
        <p:spPr>
          <a:xfrm>
            <a:off x="6422267" y="5477297"/>
            <a:ext cx="1800197" cy="77933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/>
          <a:lstStyle/>
          <a:p>
            <a:pPr lvl="0"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vrchol keltské kultury</a:t>
            </a:r>
          </a:p>
        </p:txBody>
      </p:sp>
      <p:pic>
        <p:nvPicPr>
          <p:cNvPr id="35" name="Obrázek 34" descr="https://s-media-cache-ak0.pinimg.com/564x/c3/72/c1/c372c1e62e78960b73efc7d0d92a353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021" y="1155038"/>
            <a:ext cx="6594443" cy="470253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40686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15" grpId="0" animBg="1"/>
      <p:bldP spid="18" grpId="0" animBg="1"/>
      <p:bldP spid="19" grpId="0" animBg="1"/>
      <p:bldP spid="2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ipka nahoru, doprava i doleva 1"/>
          <p:cNvSpPr/>
          <p:nvPr/>
        </p:nvSpPr>
        <p:spPr>
          <a:xfrm>
            <a:off x="3245946" y="1297440"/>
            <a:ext cx="2448272" cy="907423"/>
          </a:xfrm>
          <a:prstGeom prst="leftRigh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01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3137934" y="1028370"/>
            <a:ext cx="2664296" cy="5381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Historické prameny</a:t>
            </a:r>
          </a:p>
        </p:txBody>
      </p:sp>
      <p:sp>
        <p:nvSpPr>
          <p:cNvPr id="7" name="Šipka dolů 6"/>
          <p:cNvSpPr/>
          <p:nvPr/>
        </p:nvSpPr>
        <p:spPr>
          <a:xfrm>
            <a:off x="4110042" y="0"/>
            <a:ext cx="720080" cy="104520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2"/>
          <p:cNvSpPr txBox="1"/>
          <p:nvPr/>
        </p:nvSpPr>
        <p:spPr>
          <a:xfrm>
            <a:off x="560980" y="2815748"/>
            <a:ext cx="3197504" cy="115212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seznamy panovníků, zákoníky, kroniky, noviny, dopisy, …</a:t>
            </a:r>
          </a:p>
        </p:txBody>
      </p:sp>
      <p:sp>
        <p:nvSpPr>
          <p:cNvPr id="9" name="TextovéPole 3"/>
          <p:cNvSpPr txBox="1"/>
          <p:nvPr/>
        </p:nvSpPr>
        <p:spPr>
          <a:xfrm>
            <a:off x="4978858" y="2820334"/>
            <a:ext cx="3446944" cy="145316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kosterní pozůstatky, nástroje, zbraně, šperky, předměty denní potřeby, stavby, obrazy, sochy, …</a:t>
            </a:r>
          </a:p>
        </p:txBody>
      </p:sp>
      <p:sp>
        <p:nvSpPr>
          <p:cNvPr id="3" name="Ovál 2"/>
          <p:cNvSpPr/>
          <p:nvPr/>
        </p:nvSpPr>
        <p:spPr>
          <a:xfrm>
            <a:off x="1259632" y="1566512"/>
            <a:ext cx="1800200" cy="1070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Aft>
                <a:spcPts val="0"/>
              </a:spcAft>
            </a:pPr>
            <a:r>
              <a:rPr lang="cs-CZ" b="1" cap="all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Písemné</a:t>
            </a:r>
            <a:endParaRPr lang="cs-CZ" dirty="0">
              <a:latin typeface="Times New Roman"/>
              <a:ea typeface="Times New Roman"/>
            </a:endParaRPr>
          </a:p>
        </p:txBody>
      </p:sp>
      <p:sp>
        <p:nvSpPr>
          <p:cNvPr id="10" name="Ovál 9"/>
          <p:cNvSpPr/>
          <p:nvPr/>
        </p:nvSpPr>
        <p:spPr>
          <a:xfrm>
            <a:off x="5802230" y="1566512"/>
            <a:ext cx="1800200" cy="1070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Aft>
                <a:spcPts val="0"/>
              </a:spcAft>
            </a:pPr>
            <a:r>
              <a:rPr lang="cs-CZ" b="1" cap="all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Hmotné</a:t>
            </a:r>
            <a:endParaRPr lang="cs-CZ" dirty="0">
              <a:latin typeface="Times New Roman"/>
              <a:ea typeface="Times New Roman"/>
            </a:endParaRPr>
          </a:p>
        </p:txBody>
      </p:sp>
      <p:sp>
        <p:nvSpPr>
          <p:cNvPr id="13" name="Šipka dolů 12"/>
          <p:cNvSpPr/>
          <p:nvPr/>
        </p:nvSpPr>
        <p:spPr>
          <a:xfrm>
            <a:off x="4215109" y="2101712"/>
            <a:ext cx="474146" cy="247941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3192042" y="4581128"/>
            <a:ext cx="2520280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Uchováváme je v…</a:t>
            </a:r>
          </a:p>
        </p:txBody>
      </p:sp>
      <p:sp>
        <p:nvSpPr>
          <p:cNvPr id="15" name="Ovál 14"/>
          <p:cNvSpPr/>
          <p:nvPr/>
        </p:nvSpPr>
        <p:spPr>
          <a:xfrm>
            <a:off x="413792" y="5210944"/>
            <a:ext cx="2339422" cy="108012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archivech, knihovnách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(písemné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pr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.)</a:t>
            </a:r>
          </a:p>
        </p:txBody>
      </p:sp>
      <p:sp>
        <p:nvSpPr>
          <p:cNvPr id="17" name="Ovál 16"/>
          <p:cNvSpPr/>
          <p:nvPr/>
        </p:nvSpPr>
        <p:spPr>
          <a:xfrm>
            <a:off x="3245946" y="5589240"/>
            <a:ext cx="2160240" cy="108012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muzeích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(hmotné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pr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.)</a:t>
            </a:r>
          </a:p>
        </p:txBody>
      </p:sp>
      <p:sp>
        <p:nvSpPr>
          <p:cNvPr id="18" name="Ovál 17"/>
          <p:cNvSpPr/>
          <p:nvPr/>
        </p:nvSpPr>
        <p:spPr>
          <a:xfrm>
            <a:off x="6081259" y="5210944"/>
            <a:ext cx="2309618" cy="108012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galeriích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(obrazové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pr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.)</a:t>
            </a:r>
          </a:p>
        </p:txBody>
      </p:sp>
      <p:pic>
        <p:nvPicPr>
          <p:cNvPr id="1026" name="Picture 2" descr="RPG map symbols: Sword in the Stone by nicubun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4" y="569966"/>
            <a:ext cx="1454949" cy="145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6" descr="Výsledek obrázku pro clip art book"/>
          <p:cNvSpPr>
            <a:spLocks noChangeAspect="1" noChangeArrowheads="1"/>
          </p:cNvSpPr>
          <p:nvPr/>
        </p:nvSpPr>
        <p:spPr bwMode="auto">
          <a:xfrm>
            <a:off x="155575" y="-1790700"/>
            <a:ext cx="43148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2" name="Picture 8" descr="Související obráze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036" y="3998088"/>
            <a:ext cx="1256383" cy="109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clip art old lett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822" y="1466189"/>
            <a:ext cx="1447275" cy="147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ýsledek obrázku pro clip art old lette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055" y="2231287"/>
            <a:ext cx="1216690" cy="124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14" descr="Výsledek obrázku pro clip art dinosaur skeleton"/>
          <p:cNvSpPr>
            <a:spLocks noChangeAspect="1" noChangeArrowheads="1"/>
          </p:cNvSpPr>
          <p:nvPr/>
        </p:nvSpPr>
        <p:spPr bwMode="auto">
          <a:xfrm>
            <a:off x="155575" y="-1112838"/>
            <a:ext cx="78105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" name="AutoShape 16" descr="Výsledek obrázku pro clip art dinosaur skeleton"/>
          <p:cNvSpPr>
            <a:spLocks noChangeAspect="1" noChangeArrowheads="1"/>
          </p:cNvSpPr>
          <p:nvPr/>
        </p:nvSpPr>
        <p:spPr bwMode="auto">
          <a:xfrm>
            <a:off x="307975" y="-960438"/>
            <a:ext cx="78105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42" name="Picture 18" descr="Výsledek obrázku pro clip art dinosaur skelet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230" y="110089"/>
            <a:ext cx="2459059" cy="144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Výsledek obrázku pro clip art castl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904" y="3695426"/>
            <a:ext cx="1731851" cy="170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81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3" grpId="0" animBg="1"/>
      <p:bldP spid="10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1" descr="977897655_Mince3_550x367_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784" y="5120729"/>
            <a:ext cx="2160240" cy="143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hun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0273" y="3232714"/>
            <a:ext cx="1720174" cy="235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3" descr="rodokmen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4833" y="3500090"/>
            <a:ext cx="165544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archeologie_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99792" y="3611671"/>
            <a:ext cx="2058268" cy="140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9" descr="foto1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20272" y="1298165"/>
            <a:ext cx="1720174" cy="173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9bc009db07_5060792_o2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27848" y="1333623"/>
            <a:ext cx="1728192" cy="199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5" descr="220px-Orloj-AstronomicalDial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99792" y="1436186"/>
            <a:ext cx="2088232" cy="206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01</a:t>
            </a:r>
          </a:p>
        </p:txBody>
      </p:sp>
      <p:sp>
        <p:nvSpPr>
          <p:cNvPr id="7" name="Popisek se šipkou dolů 6"/>
          <p:cNvSpPr/>
          <p:nvPr/>
        </p:nvSpPr>
        <p:spPr>
          <a:xfrm>
            <a:off x="267296" y="425919"/>
            <a:ext cx="2160240" cy="1144324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Historie má různé podobory</a:t>
            </a:r>
          </a:p>
        </p:txBody>
      </p:sp>
      <p:sp>
        <p:nvSpPr>
          <p:cNvPr id="8" name="Jednoduché závorky 7"/>
          <p:cNvSpPr/>
          <p:nvPr/>
        </p:nvSpPr>
        <p:spPr>
          <a:xfrm>
            <a:off x="2693431" y="425919"/>
            <a:ext cx="6022783" cy="767249"/>
          </a:xfrm>
          <a:prstGeom prst="bracket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souhrnně jim říkáme </a:t>
            </a:r>
            <a:r>
              <a:rPr lang="cs-CZ" i="1" dirty="0">
                <a:latin typeface="Book Antiqua" panose="02040602050305030304" pitchFamily="18" charset="0"/>
              </a:rPr>
              <a:t>pomocné vědy historické </a:t>
            </a:r>
            <a:r>
              <a:rPr lang="cs-CZ" dirty="0">
                <a:latin typeface="Book Antiqua" panose="02040602050305030304" pitchFamily="18" charset="0"/>
              </a:rPr>
              <a:t>(PVH)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251520" y="2319472"/>
            <a:ext cx="2160240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chronologie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251520" y="1583142"/>
            <a:ext cx="2160240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paleografie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251520" y="3035607"/>
            <a:ext cx="2160240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archeologie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267296" y="5301208"/>
            <a:ext cx="2160240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genealogie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267296" y="6021288"/>
            <a:ext cx="2160240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sfragistika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251520" y="3767633"/>
            <a:ext cx="2160240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numizmatika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267296" y="4544665"/>
            <a:ext cx="2160240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heraldika</a:t>
            </a:r>
          </a:p>
        </p:txBody>
      </p:sp>
      <p:sp>
        <p:nvSpPr>
          <p:cNvPr id="24" name="Vývojový diagram: dokument 23"/>
          <p:cNvSpPr/>
          <p:nvPr/>
        </p:nvSpPr>
        <p:spPr>
          <a:xfrm>
            <a:off x="5580112" y="5672128"/>
            <a:ext cx="2880320" cy="1185871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Ke každé PVH nakresli aspoň jeden pramen, kterým se zabývá</a:t>
            </a:r>
          </a:p>
        </p:txBody>
      </p:sp>
      <p:pic>
        <p:nvPicPr>
          <p:cNvPr id="3074" name="Picture 2" descr="Businessman Thumbs Up Good Job Stick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8137"/>
            <a:ext cx="2970076" cy="297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694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50416 0.0592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8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0.26007 -0.0166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3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0.26788 0.162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25208 0.2342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0.70712 -0.0680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47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0.47882 -0.1678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1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0.71511 -0.59838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47" y="-29931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01</a:t>
            </a:r>
          </a:p>
        </p:txBody>
      </p:sp>
      <p:sp>
        <p:nvSpPr>
          <p:cNvPr id="6" name="Nadpis 1"/>
          <p:cNvSpPr txBox="1">
            <a:spLocks noGrp="1"/>
          </p:cNvSpPr>
          <p:nvPr>
            <p:ph type="title"/>
          </p:nvPr>
        </p:nvSpPr>
        <p:spPr>
          <a:xfrm>
            <a:off x="513300" y="227251"/>
            <a:ext cx="8153403" cy="990596"/>
          </a:xfrm>
        </p:spPr>
        <p:txBody>
          <a:bodyPr/>
          <a:lstStyle/>
          <a:p>
            <a:pPr lvl="0"/>
            <a:r>
              <a:rPr lang="cs-CZ" dirty="0">
                <a:latin typeface="Book Antiqua" panose="02040602050305030304" pitchFamily="18" charset="0"/>
              </a:rPr>
              <a:t>Časová osa</a:t>
            </a:r>
          </a:p>
        </p:txBody>
      </p:sp>
      <p:sp>
        <p:nvSpPr>
          <p:cNvPr id="2" name="Jednoduché závorky 1"/>
          <p:cNvSpPr/>
          <p:nvPr/>
        </p:nvSpPr>
        <p:spPr>
          <a:xfrm>
            <a:off x="608847" y="1628800"/>
            <a:ext cx="2715589" cy="576064"/>
          </a:xfrm>
          <a:prstGeom prst="bracketPair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před naším letopočtem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 př. n. l.</a:t>
            </a:r>
          </a:p>
        </p:txBody>
      </p:sp>
      <p:sp>
        <p:nvSpPr>
          <p:cNvPr id="8" name="Jednoduché závorky 7"/>
          <p:cNvSpPr/>
          <p:nvPr/>
        </p:nvSpPr>
        <p:spPr>
          <a:xfrm>
            <a:off x="5486660" y="1640880"/>
            <a:ext cx="2304256" cy="576064"/>
          </a:xfrm>
          <a:prstGeom prst="bracketPair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našeho letopočtu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n. l.</a:t>
            </a:r>
          </a:p>
        </p:txBody>
      </p:sp>
      <p:sp>
        <p:nvSpPr>
          <p:cNvPr id="3" name="Obdélník 2"/>
          <p:cNvSpPr/>
          <p:nvPr/>
        </p:nvSpPr>
        <p:spPr>
          <a:xfrm>
            <a:off x="413792" y="692696"/>
            <a:ext cx="1872208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chronologicky</a:t>
            </a:r>
          </a:p>
        </p:txBody>
      </p:sp>
      <p:sp>
        <p:nvSpPr>
          <p:cNvPr id="9" name="Je rovno 8"/>
          <p:cNvSpPr/>
          <p:nvPr/>
        </p:nvSpPr>
        <p:spPr>
          <a:xfrm>
            <a:off x="2483768" y="764704"/>
            <a:ext cx="504056" cy="432048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Ohnutý roh 9"/>
          <p:cNvSpPr/>
          <p:nvPr/>
        </p:nvSpPr>
        <p:spPr>
          <a:xfrm>
            <a:off x="3275855" y="230833"/>
            <a:ext cx="1970201" cy="125395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popořadě,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z minulosti do budoucnosti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737574" y="3514589"/>
            <a:ext cx="727280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4373978" y="3370573"/>
            <a:ext cx="0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4193958" y="3800590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0</a:t>
            </a:r>
          </a:p>
        </p:txBody>
      </p:sp>
      <p:cxnSp>
        <p:nvCxnSpPr>
          <p:cNvPr id="16" name="Přímá spojnice 15"/>
          <p:cNvCxnSpPr/>
          <p:nvPr/>
        </p:nvCxnSpPr>
        <p:spPr>
          <a:xfrm>
            <a:off x="6045383" y="3378957"/>
            <a:ext cx="0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5207204" y="3346343"/>
            <a:ext cx="0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7794358" y="3370573"/>
            <a:ext cx="0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953598" y="3370573"/>
            <a:ext cx="0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2707744" y="3365668"/>
            <a:ext cx="0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3554650" y="3365668"/>
            <a:ext cx="0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4952599" y="3791660"/>
            <a:ext cx="58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100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3324436" y="3800590"/>
            <a:ext cx="58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100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5772708" y="3800590"/>
            <a:ext cx="58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200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2441683" y="3791660"/>
            <a:ext cx="58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200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7572908" y="3791660"/>
            <a:ext cx="72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1000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590848" y="3767956"/>
            <a:ext cx="72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1000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6557321" y="3767956"/>
            <a:ext cx="72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…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1457654" y="3767956"/>
            <a:ext cx="725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…</a:t>
            </a:r>
          </a:p>
        </p:txBody>
      </p:sp>
      <p:sp>
        <p:nvSpPr>
          <p:cNvPr id="32" name="Pravá složená závorka 31"/>
          <p:cNvSpPr/>
          <p:nvPr/>
        </p:nvSpPr>
        <p:spPr>
          <a:xfrm rot="5400000">
            <a:off x="4647707" y="3269205"/>
            <a:ext cx="288032" cy="830961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Pravá složená závorka 32"/>
          <p:cNvSpPr/>
          <p:nvPr/>
        </p:nvSpPr>
        <p:spPr>
          <a:xfrm rot="5400000">
            <a:off x="3815614" y="3268073"/>
            <a:ext cx="288032" cy="833226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Pravá složená závorka 33"/>
          <p:cNvSpPr/>
          <p:nvPr/>
        </p:nvSpPr>
        <p:spPr>
          <a:xfrm rot="5400000">
            <a:off x="5478668" y="3277589"/>
            <a:ext cx="288032" cy="830961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Pravá složená závorka 34"/>
          <p:cNvSpPr/>
          <p:nvPr/>
        </p:nvSpPr>
        <p:spPr>
          <a:xfrm rot="5400000">
            <a:off x="2989258" y="3277589"/>
            <a:ext cx="288032" cy="830961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Pravá složená závorka 35"/>
          <p:cNvSpPr/>
          <p:nvPr/>
        </p:nvSpPr>
        <p:spPr>
          <a:xfrm rot="16200000">
            <a:off x="2519775" y="1492137"/>
            <a:ext cx="288032" cy="3420380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Pravá složená závorka 36"/>
          <p:cNvSpPr/>
          <p:nvPr/>
        </p:nvSpPr>
        <p:spPr>
          <a:xfrm rot="16200000">
            <a:off x="5940152" y="1492137"/>
            <a:ext cx="288032" cy="3420380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TextovéPole 37"/>
          <p:cNvSpPr txBox="1"/>
          <p:nvPr/>
        </p:nvSpPr>
        <p:spPr>
          <a:xfrm>
            <a:off x="4224831" y="5381672"/>
            <a:ext cx="252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1 – 100 = 1. století n. l.</a:t>
            </a:r>
          </a:p>
        </p:txBody>
      </p:sp>
      <p:cxnSp>
        <p:nvCxnSpPr>
          <p:cNvPr id="40" name="Přímá spojnice 39"/>
          <p:cNvCxnSpPr>
            <a:stCxn id="37" idx="0"/>
          </p:cNvCxnSpPr>
          <p:nvPr/>
        </p:nvCxnSpPr>
        <p:spPr>
          <a:xfrm flipV="1">
            <a:off x="4373978" y="2132856"/>
            <a:ext cx="0" cy="121348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>
            <a:off x="4376243" y="2132856"/>
            <a:ext cx="6998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 flipH="1">
            <a:off x="3643249" y="2132856"/>
            <a:ext cx="74873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6038165" y="477480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101 - 200 = 2. století n. l.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1966642" y="4959468"/>
            <a:ext cx="2825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1 – 100 = 1. století př. n. l.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176359" y="5302459"/>
            <a:ext cx="3086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101 - 200 = 2. století př. n. l.</a:t>
            </a:r>
          </a:p>
        </p:txBody>
      </p:sp>
      <p:cxnSp>
        <p:nvCxnSpPr>
          <p:cNvPr id="49" name="Přímá spojnice se šipkou 48"/>
          <p:cNvCxnSpPr>
            <a:stCxn id="46" idx="0"/>
            <a:endCxn id="33" idx="1"/>
          </p:cNvCxnSpPr>
          <p:nvPr/>
        </p:nvCxnSpPr>
        <p:spPr>
          <a:xfrm flipV="1">
            <a:off x="3379183" y="3828702"/>
            <a:ext cx="580447" cy="1130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1" name="Přímá spojnice se šipkou 50"/>
          <p:cNvCxnSpPr>
            <a:stCxn id="38" idx="0"/>
            <a:endCxn id="32" idx="1"/>
          </p:cNvCxnSpPr>
          <p:nvPr/>
        </p:nvCxnSpPr>
        <p:spPr>
          <a:xfrm flipH="1" flipV="1">
            <a:off x="4791723" y="3828702"/>
            <a:ext cx="694937" cy="15529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3" name="Přímá spojnice se šipkou 52"/>
          <p:cNvCxnSpPr>
            <a:stCxn id="45" idx="0"/>
            <a:endCxn id="34" idx="1"/>
          </p:cNvCxnSpPr>
          <p:nvPr/>
        </p:nvCxnSpPr>
        <p:spPr>
          <a:xfrm flipH="1" flipV="1">
            <a:off x="5622684" y="3837086"/>
            <a:ext cx="1783633" cy="9377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5" name="Přímá spojnice se šipkou 54"/>
          <p:cNvCxnSpPr>
            <a:stCxn id="47" idx="0"/>
            <a:endCxn id="35" idx="1"/>
          </p:cNvCxnSpPr>
          <p:nvPr/>
        </p:nvCxnSpPr>
        <p:spPr>
          <a:xfrm flipV="1">
            <a:off x="1719804" y="3837086"/>
            <a:ext cx="1413470" cy="14653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6" name="TextovéPole 55"/>
          <p:cNvSpPr txBox="1"/>
          <p:nvPr/>
        </p:nvSpPr>
        <p:spPr>
          <a:xfrm>
            <a:off x="292294" y="2370267"/>
            <a:ext cx="325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1 – 1000 = 1. tisíciletí př. n. l.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5123599" y="2370267"/>
            <a:ext cx="3086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1 - 1000 = 1. tisíciletí n. l.</a:t>
            </a:r>
          </a:p>
        </p:txBody>
      </p:sp>
      <p:cxnSp>
        <p:nvCxnSpPr>
          <p:cNvPr id="59" name="Přímá spojnice se šipkou 58"/>
          <p:cNvCxnSpPr>
            <a:stCxn id="56" idx="2"/>
            <a:endCxn id="36" idx="1"/>
          </p:cNvCxnSpPr>
          <p:nvPr/>
        </p:nvCxnSpPr>
        <p:spPr>
          <a:xfrm>
            <a:off x="1917656" y="2739599"/>
            <a:ext cx="746135" cy="318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1" name="Přímá spojnice se šipkou 60"/>
          <p:cNvCxnSpPr>
            <a:stCxn id="57" idx="2"/>
            <a:endCxn id="37" idx="1"/>
          </p:cNvCxnSpPr>
          <p:nvPr/>
        </p:nvCxnSpPr>
        <p:spPr>
          <a:xfrm flipH="1">
            <a:off x="6084168" y="2739599"/>
            <a:ext cx="582876" cy="318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8" name="Jednoduché závorky 47"/>
          <p:cNvSpPr/>
          <p:nvPr/>
        </p:nvSpPr>
        <p:spPr>
          <a:xfrm>
            <a:off x="5123599" y="1099904"/>
            <a:ext cx="1968616" cy="528193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nebo obráceně </a:t>
            </a:r>
            <a:r>
              <a:rPr lang="cs-CZ" dirty="0">
                <a:latin typeface="Book Antiqua" panose="02040602050305030304" pitchFamily="18" charset="0"/>
                <a:sym typeface="Wingdings" panose="05000000000000000000" pitchFamily="2" charset="2"/>
              </a:rPr>
              <a:t>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2050" name="Picture 2" descr="Confused Person Clipart Transparent Background - Confused Clipart Black And  White, HD Png Download , Transparent Png Image - PNGit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044" y="5144134"/>
            <a:ext cx="1699989" cy="160708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Obdélník 49"/>
          <p:cNvSpPr/>
          <p:nvPr/>
        </p:nvSpPr>
        <p:spPr>
          <a:xfrm>
            <a:off x="1264293" y="5877272"/>
            <a:ext cx="4147229" cy="5760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na procvičení si dáme pár příkladů 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  <a:sym typeface="Wingdings" panose="05000000000000000000" pitchFamily="2" charset="2"/>
              </a:rPr>
              <a:t>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52" name="Šipka dolů 51"/>
          <p:cNvSpPr/>
          <p:nvPr/>
        </p:nvSpPr>
        <p:spPr>
          <a:xfrm rot="5400000">
            <a:off x="6070250" y="5571031"/>
            <a:ext cx="360040" cy="118854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Tlačítko akce: Nápověda 53">
            <a:hlinkClick r:id="" action="ppaction://noaction" highlightClick="1"/>
          </p:cNvPr>
          <p:cNvSpPr/>
          <p:nvPr/>
        </p:nvSpPr>
        <p:spPr>
          <a:xfrm rot="20314822">
            <a:off x="2074699" y="398402"/>
            <a:ext cx="432048" cy="394126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045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" grpId="0" animBg="1"/>
      <p:bldP spid="9" grpId="0" animBg="1"/>
      <p:bldP spid="10" grpId="0" animBg="1"/>
      <p:bldP spid="15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45" grpId="0"/>
      <p:bldP spid="46" grpId="0"/>
      <p:bldP spid="47" grpId="0"/>
      <p:bldP spid="56" grpId="0"/>
      <p:bldP spid="57" grpId="0"/>
      <p:bldP spid="48" grpId="0" animBg="1"/>
      <p:bldP spid="50" grpId="0" animBg="1"/>
      <p:bldP spid="52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02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50390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Pravěcí předchůdci člověka</a:t>
            </a:r>
            <a:endParaRPr lang="cs-CZ" dirty="0"/>
          </a:p>
        </p:txBody>
      </p:sp>
      <p:sp>
        <p:nvSpPr>
          <p:cNvPr id="2" name="Stužka nahoru 1"/>
          <p:cNvSpPr/>
          <p:nvPr/>
        </p:nvSpPr>
        <p:spPr>
          <a:xfrm>
            <a:off x="3872649" y="689899"/>
            <a:ext cx="4803807" cy="726274"/>
          </a:xfrm>
          <a:prstGeom prst="ribbon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Země před člověkem</a:t>
            </a:r>
          </a:p>
        </p:txBody>
      </p:sp>
      <p:sp>
        <p:nvSpPr>
          <p:cNvPr id="26" name="Jednoduché závorky 25"/>
          <p:cNvSpPr/>
          <p:nvPr/>
        </p:nvSpPr>
        <p:spPr>
          <a:xfrm>
            <a:off x="48292" y="4581128"/>
            <a:ext cx="1203604" cy="938261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vznik Země dle vědy</a:t>
            </a:r>
          </a:p>
        </p:txBody>
      </p:sp>
      <p:cxnSp>
        <p:nvCxnSpPr>
          <p:cNvPr id="17" name="Přímá spojnice 16"/>
          <p:cNvCxnSpPr/>
          <p:nvPr/>
        </p:nvCxnSpPr>
        <p:spPr>
          <a:xfrm>
            <a:off x="413792" y="2636912"/>
            <a:ext cx="82626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11560" y="2492896"/>
            <a:ext cx="0" cy="3600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98322" y="1988840"/>
            <a:ext cx="110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4,6 mld.</a:t>
            </a:r>
          </a:p>
        </p:txBody>
      </p:sp>
      <p:cxnSp>
        <p:nvCxnSpPr>
          <p:cNvPr id="33" name="Přímá spojnice se šipkou 32"/>
          <p:cNvCxnSpPr/>
          <p:nvPr/>
        </p:nvCxnSpPr>
        <p:spPr>
          <a:xfrm>
            <a:off x="611560" y="3047226"/>
            <a:ext cx="0" cy="1688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1691680" y="2510572"/>
            <a:ext cx="0" cy="3600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1178442" y="2006516"/>
            <a:ext cx="110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4 mld.</a:t>
            </a:r>
          </a:p>
        </p:txBody>
      </p:sp>
      <p:cxnSp>
        <p:nvCxnSpPr>
          <p:cNvPr id="40" name="Přímá spojnice 39"/>
          <p:cNvCxnSpPr/>
          <p:nvPr/>
        </p:nvCxnSpPr>
        <p:spPr>
          <a:xfrm>
            <a:off x="3641089" y="2510572"/>
            <a:ext cx="0" cy="3600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2879743" y="2006516"/>
            <a:ext cx="110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540 mil.</a:t>
            </a:r>
          </a:p>
        </p:txBody>
      </p:sp>
      <p:cxnSp>
        <p:nvCxnSpPr>
          <p:cNvPr id="43" name="Přímá spojnice 42"/>
          <p:cNvCxnSpPr/>
          <p:nvPr/>
        </p:nvCxnSpPr>
        <p:spPr>
          <a:xfrm>
            <a:off x="5073642" y="2492896"/>
            <a:ext cx="0" cy="3600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4560404" y="1988840"/>
            <a:ext cx="110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250 mil.</a:t>
            </a:r>
          </a:p>
        </p:txBody>
      </p:sp>
      <p:cxnSp>
        <p:nvCxnSpPr>
          <p:cNvPr id="45" name="Přímá spojnice 44"/>
          <p:cNvCxnSpPr/>
          <p:nvPr/>
        </p:nvCxnSpPr>
        <p:spPr>
          <a:xfrm>
            <a:off x="6925500" y="2510572"/>
            <a:ext cx="0" cy="3600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TextovéPole 45"/>
          <p:cNvSpPr txBox="1"/>
          <p:nvPr/>
        </p:nvSpPr>
        <p:spPr>
          <a:xfrm>
            <a:off x="6412262" y="2006516"/>
            <a:ext cx="110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65 mil.</a:t>
            </a:r>
          </a:p>
        </p:txBody>
      </p:sp>
      <p:cxnSp>
        <p:nvCxnSpPr>
          <p:cNvPr id="47" name="Přímá spojnice 46"/>
          <p:cNvCxnSpPr/>
          <p:nvPr/>
        </p:nvCxnSpPr>
        <p:spPr>
          <a:xfrm>
            <a:off x="8090009" y="2510572"/>
            <a:ext cx="0" cy="3600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" name="TextovéPole 47"/>
          <p:cNvSpPr txBox="1"/>
          <p:nvPr/>
        </p:nvSpPr>
        <p:spPr>
          <a:xfrm>
            <a:off x="7576771" y="2006516"/>
            <a:ext cx="110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1,8 mil.</a:t>
            </a:r>
          </a:p>
        </p:txBody>
      </p:sp>
      <p:sp>
        <p:nvSpPr>
          <p:cNvPr id="51" name="Jednoduché závorky 50"/>
          <p:cNvSpPr/>
          <p:nvPr/>
        </p:nvSpPr>
        <p:spPr>
          <a:xfrm>
            <a:off x="498475" y="1340768"/>
            <a:ext cx="1359934" cy="648072"/>
          </a:xfrm>
          <a:prstGeom prst="bracketPair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kosmické období</a:t>
            </a:r>
          </a:p>
        </p:txBody>
      </p:sp>
      <p:sp>
        <p:nvSpPr>
          <p:cNvPr id="52" name="Jednoduché závorky 51"/>
          <p:cNvSpPr/>
          <p:nvPr/>
        </p:nvSpPr>
        <p:spPr>
          <a:xfrm>
            <a:off x="2072955" y="1340768"/>
            <a:ext cx="1359934" cy="648072"/>
          </a:xfrm>
          <a:prstGeom prst="bracketPair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prahory,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starohory</a:t>
            </a:r>
          </a:p>
        </p:txBody>
      </p:sp>
      <p:sp>
        <p:nvSpPr>
          <p:cNvPr id="53" name="Jednoduché závorky 52"/>
          <p:cNvSpPr/>
          <p:nvPr/>
        </p:nvSpPr>
        <p:spPr>
          <a:xfrm>
            <a:off x="3666045" y="1485385"/>
            <a:ext cx="1359934" cy="503455"/>
          </a:xfrm>
          <a:prstGeom prst="bracketPair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prvohory</a:t>
            </a:r>
          </a:p>
        </p:txBody>
      </p:sp>
      <p:sp>
        <p:nvSpPr>
          <p:cNvPr id="54" name="Jednoduché závorky 53"/>
          <p:cNvSpPr/>
          <p:nvPr/>
        </p:nvSpPr>
        <p:spPr>
          <a:xfrm>
            <a:off x="5157167" y="1485385"/>
            <a:ext cx="1521067" cy="503455"/>
          </a:xfrm>
          <a:prstGeom prst="bracketPair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druhohory</a:t>
            </a:r>
          </a:p>
        </p:txBody>
      </p:sp>
      <p:sp>
        <p:nvSpPr>
          <p:cNvPr id="55" name="Jednoduché závorky 54"/>
          <p:cNvSpPr/>
          <p:nvPr/>
        </p:nvSpPr>
        <p:spPr>
          <a:xfrm>
            <a:off x="6809201" y="1485986"/>
            <a:ext cx="1359934" cy="503455"/>
          </a:xfrm>
          <a:prstGeom prst="bracketPair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třetihory</a:t>
            </a:r>
          </a:p>
        </p:txBody>
      </p:sp>
      <p:cxnSp>
        <p:nvCxnSpPr>
          <p:cNvPr id="56" name="Přímá spojnice se šipkou 55"/>
          <p:cNvCxnSpPr/>
          <p:nvPr/>
        </p:nvCxnSpPr>
        <p:spPr>
          <a:xfrm>
            <a:off x="8108776" y="2636912"/>
            <a:ext cx="783704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8" name="Jednoduché závorky 57"/>
          <p:cNvSpPr/>
          <p:nvPr/>
        </p:nvSpPr>
        <p:spPr>
          <a:xfrm rot="5400000">
            <a:off x="7820660" y="4831643"/>
            <a:ext cx="1359934" cy="463509"/>
          </a:xfrm>
          <a:prstGeom prst="bracketPair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čtvrtohory</a:t>
            </a:r>
          </a:p>
        </p:txBody>
      </p:sp>
      <p:cxnSp>
        <p:nvCxnSpPr>
          <p:cNvPr id="59" name="Přímá spojnice 58"/>
          <p:cNvCxnSpPr/>
          <p:nvPr/>
        </p:nvCxnSpPr>
        <p:spPr>
          <a:xfrm>
            <a:off x="611560" y="2636912"/>
            <a:ext cx="10801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>
            <a:off x="1691680" y="2636912"/>
            <a:ext cx="194940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3" name="Přímá spojnice 62"/>
          <p:cNvCxnSpPr/>
          <p:nvPr/>
        </p:nvCxnSpPr>
        <p:spPr>
          <a:xfrm>
            <a:off x="3641089" y="2636912"/>
            <a:ext cx="1432553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5" name="Přímá spojnice 1024"/>
          <p:cNvCxnSpPr/>
          <p:nvPr/>
        </p:nvCxnSpPr>
        <p:spPr>
          <a:xfrm>
            <a:off x="5073642" y="2636912"/>
            <a:ext cx="185185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8" name="Přímá spojnice 1027"/>
          <p:cNvCxnSpPr/>
          <p:nvPr/>
        </p:nvCxnSpPr>
        <p:spPr>
          <a:xfrm>
            <a:off x="6925500" y="2636912"/>
            <a:ext cx="1164509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The Four Ways The Earth Will Actually E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22" y="2906739"/>
            <a:ext cx="6762750" cy="36576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ow the earth was created and who created? - Quo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512" y="2913137"/>
            <a:ext cx="5734050" cy="369570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ow the earth was created and who created? - Quo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2" y="2953267"/>
            <a:ext cx="1954333" cy="125960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The History of Earth in Exactly 2000 Words - Earth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47226"/>
            <a:ext cx="4762500" cy="318135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The History of Earth in Exactly 2000 Words - Earth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80" y="3047226"/>
            <a:ext cx="1852524" cy="123748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Paleozoic Era: Facts &amp; Information | Live Scien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269" y="3004159"/>
            <a:ext cx="6257740" cy="329157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Paleozoic Era: Facts &amp; Information | Live Scienc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984" y="3067119"/>
            <a:ext cx="2216055" cy="116564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0" descr="Groundbreaking theory emerges about what really killed the dinosaur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23" y="3045928"/>
            <a:ext cx="6097992" cy="343012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0" descr="Groundbreaking theory emerges about what really killed the dinosaur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92" y="2826382"/>
            <a:ext cx="2439488" cy="137221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2" descr="The Cenozoic Era Continues Toda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566" y="3092680"/>
            <a:ext cx="6324233" cy="309044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2" descr="The Cenozoic Era Continues Toda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032" y="2996500"/>
            <a:ext cx="2213810" cy="108181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Ohnutý roh 68"/>
          <p:cNvSpPr/>
          <p:nvPr/>
        </p:nvSpPr>
        <p:spPr>
          <a:xfrm>
            <a:off x="35890" y="5609408"/>
            <a:ext cx="2015830" cy="113196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Jak na stvoření světa pohlíží náboženství?</a:t>
            </a:r>
          </a:p>
        </p:txBody>
      </p:sp>
      <p:sp>
        <p:nvSpPr>
          <p:cNvPr id="70" name="Tlačítko akce: Dokument 69">
            <a:hlinkClick r:id="rId13" highlightClick="1"/>
          </p:cNvPr>
          <p:cNvSpPr/>
          <p:nvPr/>
        </p:nvSpPr>
        <p:spPr>
          <a:xfrm>
            <a:off x="8347722" y="5907655"/>
            <a:ext cx="432048" cy="526769"/>
          </a:xfrm>
          <a:prstGeom prst="actionButton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Jednoduché závorky 70"/>
          <p:cNvSpPr/>
          <p:nvPr/>
        </p:nvSpPr>
        <p:spPr>
          <a:xfrm>
            <a:off x="2205933" y="5792105"/>
            <a:ext cx="2951234" cy="76656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každé náboženství má svou verzi stvoření světa</a:t>
            </a:r>
          </a:p>
        </p:txBody>
      </p:sp>
      <p:sp>
        <p:nvSpPr>
          <p:cNvPr id="72" name="Jednoduché závorky 71"/>
          <p:cNvSpPr/>
          <p:nvPr/>
        </p:nvSpPr>
        <p:spPr>
          <a:xfrm>
            <a:off x="5311627" y="5792105"/>
            <a:ext cx="2778382" cy="76656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hezky sepsaný souhrn nalezneš zde →</a:t>
            </a: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2879743" y="332656"/>
            <a:ext cx="3209393" cy="714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42" b="9897"/>
          <a:stretch/>
        </p:blipFill>
        <p:spPr>
          <a:xfrm>
            <a:off x="1803719" y="4033083"/>
            <a:ext cx="6048396" cy="165618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38330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1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7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34" grpId="0"/>
      <p:bldP spid="39" grpId="0"/>
      <p:bldP spid="41" grpId="0"/>
      <p:bldP spid="44" grpId="0"/>
      <p:bldP spid="46" grpId="0"/>
      <p:bldP spid="48" grpId="0"/>
      <p:bldP spid="51" grpId="0" animBg="1"/>
      <p:bldP spid="52" grpId="0" animBg="1"/>
      <p:bldP spid="53" grpId="0" animBg="1"/>
      <p:bldP spid="54" grpId="0" animBg="1"/>
      <p:bldP spid="55" grpId="0" animBg="1"/>
      <p:bldP spid="5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Šipka ohnutá nahoru 24"/>
          <p:cNvSpPr/>
          <p:nvPr/>
        </p:nvSpPr>
        <p:spPr>
          <a:xfrm rot="5400000">
            <a:off x="3211182" y="4917997"/>
            <a:ext cx="735918" cy="894604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t="44801" r="20237" b="36462"/>
          <a:stretch/>
        </p:blipFill>
        <p:spPr bwMode="auto">
          <a:xfrm>
            <a:off x="1132949" y="1404771"/>
            <a:ext cx="7242320" cy="171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02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Pravěcí předchůdci člověka</a:t>
            </a:r>
            <a:endParaRPr lang="cs-CZ" dirty="0"/>
          </a:p>
        </p:txBody>
      </p:sp>
      <p:sp>
        <p:nvSpPr>
          <p:cNvPr id="7" name="Tlačítko akce: Návrat 6">
            <a:hlinkClick r:id="" action="ppaction://noaction" highlightClick="1"/>
          </p:cNvPr>
          <p:cNvSpPr/>
          <p:nvPr/>
        </p:nvSpPr>
        <p:spPr>
          <a:xfrm>
            <a:off x="8460432" y="230832"/>
            <a:ext cx="432048" cy="38985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Informace 7">
            <a:hlinkClick r:id="" action="ppaction://noaction" highlightClick="1"/>
          </p:cNvPr>
          <p:cNvSpPr/>
          <p:nvPr/>
        </p:nvSpPr>
        <p:spPr>
          <a:xfrm>
            <a:off x="8460432" y="706361"/>
            <a:ext cx="432048" cy="498335"/>
          </a:xfrm>
          <a:prstGeom prst="actionButtonInform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http://images.slideplayer.cz/8/2330562/slides/slide_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1" b="28524"/>
          <a:stretch/>
        </p:blipFill>
        <p:spPr bwMode="auto">
          <a:xfrm>
            <a:off x="1305254" y="1715334"/>
            <a:ext cx="6517065" cy="1092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11560" y="3739376"/>
            <a:ext cx="1440160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změny</a:t>
            </a:r>
          </a:p>
        </p:txBody>
      </p:sp>
      <p:sp>
        <p:nvSpPr>
          <p:cNvPr id="3" name="Obdélník 2"/>
          <p:cNvSpPr/>
          <p:nvPr/>
        </p:nvSpPr>
        <p:spPr>
          <a:xfrm>
            <a:off x="2195736" y="2996952"/>
            <a:ext cx="1872208" cy="5984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revoluční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195736" y="4527768"/>
            <a:ext cx="1872208" cy="553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evoluční</a:t>
            </a:r>
          </a:p>
        </p:txBody>
      </p:sp>
      <p:cxnSp>
        <p:nvCxnSpPr>
          <p:cNvPr id="12" name="Pravoúhlá spojnice 11"/>
          <p:cNvCxnSpPr/>
          <p:nvPr/>
        </p:nvCxnSpPr>
        <p:spPr>
          <a:xfrm flipV="1">
            <a:off x="5547615" y="4677598"/>
            <a:ext cx="684076" cy="276860"/>
          </a:xfrm>
          <a:prstGeom prst="bentConnector3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Pravoúhlá spojnice 12"/>
          <p:cNvCxnSpPr/>
          <p:nvPr/>
        </p:nvCxnSpPr>
        <p:spPr>
          <a:xfrm flipV="1">
            <a:off x="5910950" y="4400738"/>
            <a:ext cx="684076" cy="276860"/>
          </a:xfrm>
          <a:prstGeom prst="bentConnector3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Pravoúhlá spojnice 13"/>
          <p:cNvCxnSpPr/>
          <p:nvPr/>
        </p:nvCxnSpPr>
        <p:spPr>
          <a:xfrm flipV="1">
            <a:off x="6262226" y="4123878"/>
            <a:ext cx="684076" cy="276860"/>
          </a:xfrm>
          <a:prstGeom prst="bentConnector3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Pravoúhlá spojnice 14"/>
          <p:cNvCxnSpPr/>
          <p:nvPr/>
        </p:nvCxnSpPr>
        <p:spPr>
          <a:xfrm flipV="1">
            <a:off x="6595026" y="3847018"/>
            <a:ext cx="684076" cy="276860"/>
          </a:xfrm>
          <a:prstGeom prst="bentConnector3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Pravoúhlá spojnice 15"/>
          <p:cNvCxnSpPr/>
          <p:nvPr/>
        </p:nvCxnSpPr>
        <p:spPr>
          <a:xfrm flipV="1">
            <a:off x="6945591" y="3570158"/>
            <a:ext cx="684076" cy="276860"/>
          </a:xfrm>
          <a:prstGeom prst="bentConnector3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V="1">
            <a:off x="5575133" y="3570158"/>
            <a:ext cx="2082052" cy="137312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Násobení 18"/>
          <p:cNvSpPr/>
          <p:nvPr/>
        </p:nvSpPr>
        <p:spPr>
          <a:xfrm>
            <a:off x="7500004" y="3409384"/>
            <a:ext cx="324036" cy="321548"/>
          </a:xfrm>
          <a:prstGeom prst="mathMultiply">
            <a:avLst>
              <a:gd name="adj1" fmla="val 78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Násobení 19"/>
          <p:cNvSpPr/>
          <p:nvPr/>
        </p:nvSpPr>
        <p:spPr>
          <a:xfrm>
            <a:off x="5357766" y="4794763"/>
            <a:ext cx="324036" cy="321548"/>
          </a:xfrm>
          <a:prstGeom prst="mathMultiply">
            <a:avLst>
              <a:gd name="adj1" fmla="val 78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5555788" y="508730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7909288" y="34296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</a:t>
            </a:r>
          </a:p>
        </p:txBody>
      </p:sp>
      <p:sp>
        <p:nvSpPr>
          <p:cNvPr id="23" name="Ohnutý roh 22"/>
          <p:cNvSpPr/>
          <p:nvPr/>
        </p:nvSpPr>
        <p:spPr>
          <a:xfrm>
            <a:off x="6635908" y="4633744"/>
            <a:ext cx="2376264" cy="78839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pomalé, postupné, „po krůčcích“</a:t>
            </a:r>
          </a:p>
        </p:txBody>
      </p:sp>
      <p:sp>
        <p:nvSpPr>
          <p:cNvPr id="24" name="Ohnutý roh 23"/>
          <p:cNvSpPr/>
          <p:nvPr/>
        </p:nvSpPr>
        <p:spPr>
          <a:xfrm>
            <a:off x="4276248" y="3287800"/>
            <a:ext cx="2376264" cy="78839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rychlé, bez mezikroků</a:t>
            </a:r>
          </a:p>
        </p:txBody>
      </p:sp>
      <p:sp>
        <p:nvSpPr>
          <p:cNvPr id="26" name="Jednoduché závorky 25"/>
          <p:cNvSpPr/>
          <p:nvPr/>
        </p:nvSpPr>
        <p:spPr>
          <a:xfrm rot="1885354">
            <a:off x="1079612" y="5254722"/>
            <a:ext cx="1944216" cy="34229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z pohledu vývoje člověka</a:t>
            </a:r>
          </a:p>
        </p:txBody>
      </p:sp>
      <p:sp>
        <p:nvSpPr>
          <p:cNvPr id="27" name="Ohnutý roh 26"/>
          <p:cNvSpPr/>
          <p:nvPr/>
        </p:nvSpPr>
        <p:spPr>
          <a:xfrm>
            <a:off x="4026444" y="5273278"/>
            <a:ext cx="2486731" cy="1319433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vývoj člověka od předků do současné podoby (tzv. </a:t>
            </a:r>
            <a:r>
              <a:rPr lang="cs-CZ" b="1" dirty="0">
                <a:latin typeface="Book Antiqua" panose="02040602050305030304" pitchFamily="18" charset="0"/>
              </a:rPr>
              <a:t>antropogeneze</a:t>
            </a:r>
            <a:r>
              <a:rPr lang="cs-CZ" dirty="0">
                <a:latin typeface="Book Antiqua" panose="02040602050305030304" pitchFamily="18" charset="0"/>
              </a:rPr>
              <a:t>) </a:t>
            </a:r>
          </a:p>
        </p:txBody>
      </p:sp>
      <p:cxnSp>
        <p:nvCxnSpPr>
          <p:cNvPr id="31" name="Přímá spojnice 30"/>
          <p:cNvCxnSpPr/>
          <p:nvPr/>
        </p:nvCxnSpPr>
        <p:spPr>
          <a:xfrm flipV="1">
            <a:off x="2879743" y="332656"/>
            <a:ext cx="3209393" cy="714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9" t="32341" r="22137" b="20490"/>
          <a:stretch/>
        </p:blipFill>
        <p:spPr bwMode="auto">
          <a:xfrm>
            <a:off x="731348" y="360843"/>
            <a:ext cx="7465279" cy="41465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2" name="Jednoduché závorky 31"/>
          <p:cNvSpPr/>
          <p:nvPr/>
        </p:nvSpPr>
        <p:spPr>
          <a:xfrm>
            <a:off x="6842907" y="5609407"/>
            <a:ext cx="2132762" cy="983303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o člověku poprvé až od cca 3 mil. let př. n. l.</a:t>
            </a:r>
          </a:p>
        </p:txBody>
      </p:sp>
    </p:spTree>
    <p:extLst>
      <p:ext uri="{BB962C8B-B14F-4D97-AF65-F5344CB8AC3E}">
        <p14:creationId xmlns:p14="http://schemas.microsoft.com/office/powerpoint/2010/main" val="1433691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3" grpId="0" animBg="1"/>
      <p:bldP spid="10" grpId="0" animBg="1"/>
      <p:bldP spid="19" grpId="0" animBg="1"/>
      <p:bldP spid="20" grpId="0" animBg="1"/>
      <p:bldP spid="21" grpId="0"/>
      <p:bldP spid="22" grpId="0"/>
      <p:bldP spid="23" grpId="0" animBg="1"/>
      <p:bldP spid="24" grpId="0" animBg="1"/>
      <p:bldP spid="26" grpId="0" animBg="1"/>
      <p:bldP spid="27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02</a:t>
            </a:r>
          </a:p>
        </p:txBody>
      </p:sp>
      <p:sp>
        <p:nvSpPr>
          <p:cNvPr id="2" name="Popisek se šipkou dolů 1"/>
          <p:cNvSpPr/>
          <p:nvPr/>
        </p:nvSpPr>
        <p:spPr>
          <a:xfrm>
            <a:off x="431448" y="188640"/>
            <a:ext cx="3384376" cy="1008112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lphaUcParenR"/>
            </a:pPr>
            <a:r>
              <a:rPr lang="cs-CZ" dirty="0">
                <a:latin typeface="Book Antiqua" panose="02040602050305030304" pitchFamily="18" charset="0"/>
              </a:rPr>
              <a:t>Homo </a:t>
            </a:r>
            <a:r>
              <a:rPr lang="cs-CZ" dirty="0" err="1">
                <a:latin typeface="Book Antiqua" panose="02040602050305030304" pitchFamily="18" charset="0"/>
              </a:rPr>
              <a:t>habilis</a:t>
            </a:r>
            <a:endParaRPr lang="cs-CZ" dirty="0">
              <a:latin typeface="Book Antiqua" panose="02040602050305030304" pitchFamily="18" charset="0"/>
            </a:endParaRP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Člověk zručný</a:t>
            </a:r>
          </a:p>
        </p:txBody>
      </p:sp>
      <p:sp>
        <p:nvSpPr>
          <p:cNvPr id="3" name="Jednoduché závorky 2"/>
          <p:cNvSpPr/>
          <p:nvPr/>
        </p:nvSpPr>
        <p:spPr>
          <a:xfrm>
            <a:off x="764416" y="1438077"/>
            <a:ext cx="2718440" cy="41274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před 2,3 – 1,4 mil. let</a:t>
            </a:r>
          </a:p>
        </p:txBody>
      </p:sp>
      <p:sp>
        <p:nvSpPr>
          <p:cNvPr id="7" name="Obdélník 6"/>
          <p:cNvSpPr/>
          <p:nvPr/>
        </p:nvSpPr>
        <p:spPr>
          <a:xfrm>
            <a:off x="363704" y="2056225"/>
            <a:ext cx="3519864" cy="22322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vyrábí primitivní nástroje, přístřešky</a:t>
            </a:r>
          </a:p>
          <a:p>
            <a:pPr marL="285750" lvl="0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žije v Africe (savany, řídké lesy, skalnatá údolí)</a:t>
            </a:r>
          </a:p>
          <a:p>
            <a:pPr marL="285750" lvl="0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pohybuje se po zadních, žije v tlupách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lovec a sběrač</a:t>
            </a:r>
          </a:p>
        </p:txBody>
      </p:sp>
      <p:pic>
        <p:nvPicPr>
          <p:cNvPr id="8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99331"/>
            <a:ext cx="1567180" cy="17189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9127"/>
            <a:ext cx="1068705" cy="13976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ovéPole 6"/>
          <p:cNvSpPr txBox="1"/>
          <p:nvPr/>
        </p:nvSpPr>
        <p:spPr>
          <a:xfrm>
            <a:off x="1187624" y="4303664"/>
            <a:ext cx="1555115" cy="86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cs-CZ" sz="1600" kern="120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Obsah mozkovny </a:t>
            </a:r>
            <a:endParaRPr lang="cs-CZ" sz="120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cs-CZ" sz="1600" kern="120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600–650 cm</a:t>
            </a:r>
            <a:r>
              <a:rPr lang="cs-CZ" sz="1600" kern="1200" baseline="3000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3</a:t>
            </a:r>
            <a:endParaRPr lang="cs-CZ" sz="1200">
              <a:effectLst/>
              <a:latin typeface="Times New Roman"/>
              <a:ea typeface="Times New Roman"/>
            </a:endParaRPr>
          </a:p>
        </p:txBody>
      </p:sp>
      <p:sp>
        <p:nvSpPr>
          <p:cNvPr id="11" name="TextovéPole 8"/>
          <p:cNvSpPr txBox="1"/>
          <p:nvPr/>
        </p:nvSpPr>
        <p:spPr>
          <a:xfrm>
            <a:off x="669400" y="5959476"/>
            <a:ext cx="2006600" cy="558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cs-CZ" sz="1600" kern="120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Výška 120–150 cm,</a:t>
            </a:r>
            <a:endParaRPr lang="cs-CZ" sz="1200">
              <a:effectLst/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cs-CZ" sz="1600" kern="120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váha 30–40 kg.</a:t>
            </a:r>
            <a:endParaRPr lang="cs-CZ" sz="1200">
              <a:effectLst/>
              <a:latin typeface="Times New Roman"/>
              <a:ea typeface="Times New Roman"/>
            </a:endParaRPr>
          </a:p>
        </p:txBody>
      </p:sp>
      <p:sp>
        <p:nvSpPr>
          <p:cNvPr id="12" name="Popisek se šipkou dolů 11"/>
          <p:cNvSpPr/>
          <p:nvPr/>
        </p:nvSpPr>
        <p:spPr>
          <a:xfrm>
            <a:off x="5148064" y="188640"/>
            <a:ext cx="3384376" cy="1099424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B) Homo </a:t>
            </a:r>
            <a:r>
              <a:rPr lang="cs-CZ" dirty="0" err="1">
                <a:latin typeface="Book Antiqua" panose="02040602050305030304" pitchFamily="18" charset="0"/>
              </a:rPr>
              <a:t>erectus</a:t>
            </a:r>
            <a:endParaRPr lang="cs-CZ" dirty="0">
              <a:latin typeface="Book Antiqua" panose="02040602050305030304" pitchFamily="18" charset="0"/>
            </a:endParaRP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Člověk vzpřímený</a:t>
            </a:r>
          </a:p>
        </p:txBody>
      </p:sp>
      <p:sp>
        <p:nvSpPr>
          <p:cNvPr id="13" name="Jednoduché závorky 12"/>
          <p:cNvSpPr/>
          <p:nvPr/>
        </p:nvSpPr>
        <p:spPr>
          <a:xfrm>
            <a:off x="5004048" y="1436249"/>
            <a:ext cx="3672408" cy="416399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před 1,9 mil. – 100 tisíc let př. n. l.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4884072" y="2056225"/>
            <a:ext cx="3912360" cy="20208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používá oheň, primitivní řeč, loví skupinově</a:t>
            </a:r>
          </a:p>
          <a:p>
            <a:pPr marL="285750" lvl="0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jako první se šíří mimo Afriku i do Evropy a Asie</a:t>
            </a:r>
          </a:p>
          <a:p>
            <a:pPr marL="285750" lvl="0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díky ohni (už ne syrové maso) rychlý rozvoj mozku</a:t>
            </a:r>
          </a:p>
        </p:txBody>
      </p:sp>
      <p:pic>
        <p:nvPicPr>
          <p:cNvPr id="15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804" y="5034914"/>
            <a:ext cx="1298575" cy="1623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175" y="4161868"/>
            <a:ext cx="1442085" cy="133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TextovéPole 6"/>
          <p:cNvSpPr txBox="1"/>
          <p:nvPr/>
        </p:nvSpPr>
        <p:spPr>
          <a:xfrm>
            <a:off x="6766049" y="4161868"/>
            <a:ext cx="2030095" cy="63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cs-CZ" sz="1600" kern="120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Obsah mozkovny </a:t>
            </a:r>
            <a:endParaRPr lang="cs-CZ" sz="120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cs-CZ" sz="1600" kern="120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800 –1 050 cm</a:t>
            </a:r>
            <a:r>
              <a:rPr lang="cs-CZ" sz="1600" kern="1200" baseline="3000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3</a:t>
            </a:r>
            <a:endParaRPr lang="cs-CZ" sz="1200">
              <a:effectLst/>
              <a:latin typeface="Times New Roman"/>
              <a:ea typeface="Times New Roman"/>
            </a:endParaRPr>
          </a:p>
        </p:txBody>
      </p:sp>
      <p:sp>
        <p:nvSpPr>
          <p:cNvPr id="18" name="TextovéPole 7"/>
          <p:cNvSpPr txBox="1"/>
          <p:nvPr/>
        </p:nvSpPr>
        <p:spPr>
          <a:xfrm>
            <a:off x="5502927" y="5959476"/>
            <a:ext cx="2018665" cy="55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cs-CZ" sz="1600" kern="1200" dirty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Výška 150–170 cm,</a:t>
            </a:r>
            <a:endParaRPr lang="cs-CZ" sz="1200" dirty="0">
              <a:effectLst/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cs-CZ" sz="1600" kern="1200" dirty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váha 30–40 kg.</a:t>
            </a:r>
            <a:endParaRPr lang="cs-CZ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6782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02</a:t>
            </a:r>
          </a:p>
        </p:txBody>
      </p:sp>
      <p:sp>
        <p:nvSpPr>
          <p:cNvPr id="2" name="Popisek se šipkou dolů 1"/>
          <p:cNvSpPr/>
          <p:nvPr/>
        </p:nvSpPr>
        <p:spPr>
          <a:xfrm>
            <a:off x="385976" y="461665"/>
            <a:ext cx="3384376" cy="1008112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C) Homo </a:t>
            </a:r>
            <a:r>
              <a:rPr lang="cs-CZ" dirty="0" err="1">
                <a:latin typeface="Book Antiqua" panose="02040602050305030304" pitchFamily="18" charset="0"/>
              </a:rPr>
              <a:t>neanderthalensis</a:t>
            </a:r>
            <a:endParaRPr lang="cs-CZ" dirty="0">
              <a:latin typeface="Book Antiqua" panose="02040602050305030304" pitchFamily="18" charset="0"/>
            </a:endParaRP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Člověk současný </a:t>
            </a:r>
            <a:r>
              <a:rPr lang="cs-CZ" dirty="0" err="1">
                <a:latin typeface="Book Antiqua" panose="02040602050305030304" pitchFamily="18" charset="0"/>
              </a:rPr>
              <a:t>neadertálský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3" name="Jednoduché závorky 2"/>
          <p:cNvSpPr/>
          <p:nvPr/>
        </p:nvSpPr>
        <p:spPr>
          <a:xfrm>
            <a:off x="313968" y="1588537"/>
            <a:ext cx="3528392" cy="50405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před 600 – 30 tisíc let př. n. l.</a:t>
            </a:r>
          </a:p>
        </p:txBody>
      </p:sp>
      <p:sp>
        <p:nvSpPr>
          <p:cNvPr id="7" name="Obdélník 6"/>
          <p:cNvSpPr/>
          <p:nvPr/>
        </p:nvSpPr>
        <p:spPr>
          <a:xfrm>
            <a:off x="25936" y="2132856"/>
            <a:ext cx="4104456" cy="27363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také zná oheň, loví velká zvířata (mamuty,…), žije hlavně v jeskyních</a:t>
            </a:r>
          </a:p>
          <a:p>
            <a:pPr marL="285750" lvl="0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rozšířen po celé Evropě a části Asie</a:t>
            </a:r>
          </a:p>
          <a:p>
            <a:pPr marL="285750" lvl="0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robustní, široký plochý nos, nemá bradu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postupně vymizel (buď vymřel nebo se sloučil s mnohem rozšířenějším současníkem (viz d) </a:t>
            </a:r>
          </a:p>
        </p:txBody>
      </p:sp>
      <p:pic>
        <p:nvPicPr>
          <p:cNvPr id="16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6" b="3226"/>
          <a:stretch>
            <a:fillRect/>
          </a:stretch>
        </p:blipFill>
        <p:spPr bwMode="auto">
          <a:xfrm>
            <a:off x="35808" y="5066156"/>
            <a:ext cx="1146810" cy="1369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TextovéPole 7"/>
          <p:cNvSpPr txBox="1"/>
          <p:nvPr/>
        </p:nvSpPr>
        <p:spPr>
          <a:xfrm>
            <a:off x="1331640" y="5138244"/>
            <a:ext cx="1899920" cy="63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cs-CZ" sz="1600" kern="120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Obsah mozkovny </a:t>
            </a:r>
            <a:endParaRPr lang="cs-CZ" sz="120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cs-CZ" sz="1600" kern="120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1 300–1 800 cm</a:t>
            </a:r>
            <a:r>
              <a:rPr lang="cs-CZ" sz="1600" kern="1200" baseline="3000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3</a:t>
            </a:r>
            <a:endParaRPr lang="cs-CZ" sz="1200">
              <a:effectLst/>
              <a:latin typeface="Times New Roman"/>
              <a:ea typeface="Times New Roman"/>
            </a:endParaRPr>
          </a:p>
        </p:txBody>
      </p:sp>
      <p:sp>
        <p:nvSpPr>
          <p:cNvPr id="18" name="TextovéPole 10"/>
          <p:cNvSpPr txBox="1"/>
          <p:nvPr/>
        </p:nvSpPr>
        <p:spPr>
          <a:xfrm>
            <a:off x="1331640" y="6143102"/>
            <a:ext cx="2018665" cy="3251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cs-CZ" sz="1600" kern="1200" dirty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Výška 155–165 cm.</a:t>
            </a:r>
            <a:endParaRPr lang="cs-CZ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9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2" r="12444"/>
          <a:stretch>
            <a:fillRect/>
          </a:stretch>
        </p:blipFill>
        <p:spPr bwMode="auto">
          <a:xfrm>
            <a:off x="3350305" y="4941168"/>
            <a:ext cx="1614805" cy="1818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Popisek se šipkou dolů 10"/>
          <p:cNvSpPr/>
          <p:nvPr/>
        </p:nvSpPr>
        <p:spPr>
          <a:xfrm>
            <a:off x="5263952" y="461665"/>
            <a:ext cx="3384376" cy="1008112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D) Homo sapiens (sapiens)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Člověk současný/moudrý</a:t>
            </a:r>
          </a:p>
        </p:txBody>
      </p:sp>
      <p:sp>
        <p:nvSpPr>
          <p:cNvPr id="12" name="Jednoduché závorky 11"/>
          <p:cNvSpPr/>
          <p:nvPr/>
        </p:nvSpPr>
        <p:spPr>
          <a:xfrm>
            <a:off x="4845968" y="1541785"/>
            <a:ext cx="4220344" cy="55080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před 200 tisíc let př. n. l. - současnost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849092" y="2149734"/>
            <a:ext cx="2214096" cy="10309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tělesně i psychicky člověk dnešního typu</a:t>
            </a:r>
          </a:p>
        </p:txBody>
      </p:sp>
      <p:pic>
        <p:nvPicPr>
          <p:cNvPr id="7170" name="Picture 2" descr="The True Origins of Homo Sapiens (Video) | Ancient Origin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2" r="22480"/>
          <a:stretch/>
        </p:blipFill>
        <p:spPr bwMode="auto">
          <a:xfrm>
            <a:off x="5263952" y="3432658"/>
            <a:ext cx="3496816" cy="287300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359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17" grpId="0" animBg="1"/>
      <p:bldP spid="18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2523</TotalTime>
  <Words>1604</Words>
  <Application>Microsoft Office PowerPoint</Application>
  <PresentationFormat>Předvádění na obrazovce (4:3)</PresentationFormat>
  <Paragraphs>358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3" baseType="lpstr">
      <vt:lpstr>Arial</vt:lpstr>
      <vt:lpstr>Book Antiqua</vt:lpstr>
      <vt:lpstr>Calibri</vt:lpstr>
      <vt:lpstr>Rockwell</vt:lpstr>
      <vt:lpstr>Times New Roman</vt:lpstr>
      <vt:lpstr>Wingdings</vt:lpstr>
      <vt:lpstr>Wingdings 2</vt:lpstr>
      <vt:lpstr>Lití písma</vt:lpstr>
      <vt:lpstr>Úvod do studia dějepisu Pravěcí předchůdci člověka Od kamene k železu</vt:lpstr>
      <vt:lpstr>Prezentace aplikace PowerPoint</vt:lpstr>
      <vt:lpstr>Prezentace aplikace PowerPoint</vt:lpstr>
      <vt:lpstr>Prezentace aplikace PowerPoint</vt:lpstr>
      <vt:lpstr>Časová osa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a) paleolit</vt:lpstr>
      <vt:lpstr>Prezentace aplikace PowerPoint</vt:lpstr>
      <vt:lpstr>b) neolit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c) doba bronzová</vt:lpstr>
      <vt:lpstr>d) doba železná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studia dějepisu Pravěcí předchůdci člověka Členění dávné historie</dc:title>
  <dc:creator>Lukáš Lanč</dc:creator>
  <cp:lastModifiedBy>Lukáš Lanč</cp:lastModifiedBy>
  <cp:revision>75</cp:revision>
  <dcterms:created xsi:type="dcterms:W3CDTF">2018-01-23T11:04:38Z</dcterms:created>
  <dcterms:modified xsi:type="dcterms:W3CDTF">2024-12-07T15:06:01Z</dcterms:modified>
</cp:coreProperties>
</file>