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72" r:id="rId6"/>
    <p:sldId id="265" r:id="rId7"/>
    <p:sldId id="266" r:id="rId8"/>
    <p:sldId id="259" r:id="rId9"/>
    <p:sldId id="260" r:id="rId10"/>
    <p:sldId id="261" r:id="rId11"/>
    <p:sldId id="262" r:id="rId12"/>
    <p:sldId id="269" r:id="rId13"/>
    <p:sldId id="270" r:id="rId14"/>
    <p:sldId id="26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Aristagor%C3%A1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381001"/>
            <a:ext cx="8514322" cy="2209800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Book Antiqua" panose="02040602050305030304" pitchFamily="18" charset="0"/>
              </a:rPr>
              <a:t>Řecko-perské války</a:t>
            </a:r>
            <a:br>
              <a:rPr lang="cs-CZ" sz="4000" b="1" dirty="0">
                <a:latin typeface="Book Antiqua" panose="02040602050305030304" pitchFamily="18" charset="0"/>
              </a:rPr>
            </a:br>
            <a:r>
              <a:rPr lang="cs-CZ" sz="4000" b="1" dirty="0">
                <a:latin typeface="Book Antiqua" panose="02040602050305030304" pitchFamily="18" charset="0"/>
              </a:rPr>
              <a:t>Peloponéská válka</a:t>
            </a:r>
            <a:br>
              <a:rPr lang="cs-CZ" sz="4000" b="1" dirty="0">
                <a:latin typeface="Book Antiqua" panose="02040602050305030304" pitchFamily="18" charset="0"/>
              </a:rPr>
            </a:br>
            <a:r>
              <a:rPr lang="cs-CZ" sz="4000" b="1" dirty="0">
                <a:latin typeface="Book Antiqua" panose="02040602050305030304" pitchFamily="18" charset="0"/>
              </a:rPr>
              <a:t>Makedonská vláda nad Řeckem</a:t>
            </a:r>
            <a:br>
              <a:rPr lang="cs-CZ" sz="4000" b="1" dirty="0">
                <a:latin typeface="Book Antiqua" panose="02040602050305030304" pitchFamily="18" charset="0"/>
              </a:rPr>
            </a:br>
            <a:r>
              <a:rPr lang="cs-CZ" sz="4000" b="1" dirty="0">
                <a:latin typeface="Book Antiqua" panose="02040602050305030304" pitchFamily="18" charset="0"/>
              </a:rPr>
              <a:t>Řecké reálie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2135088" y="5059950"/>
            <a:ext cx="6560234" cy="1752600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Book Antiqua" panose="02040602050305030304" pitchFamily="18" charset="0"/>
              </a:rPr>
              <a:t>V1D</a:t>
            </a:r>
          </a:p>
          <a:p>
            <a:r>
              <a:rPr lang="cs-CZ" sz="4800" dirty="0" smtClean="0">
                <a:latin typeface="Book Antiqua" panose="02040602050305030304" pitchFamily="18" charset="0"/>
              </a:rPr>
              <a:t>14 </a:t>
            </a:r>
            <a:r>
              <a:rPr lang="cs-CZ" sz="4800" dirty="0">
                <a:latin typeface="Book Antiqua" panose="02040602050305030304" pitchFamily="18" charset="0"/>
              </a:rPr>
              <a:t>- </a:t>
            </a:r>
            <a:r>
              <a:rPr lang="cs-CZ" sz="4800" dirty="0" smtClean="0">
                <a:latin typeface="Book Antiqua" panose="02040602050305030304" pitchFamily="18" charset="0"/>
              </a:rPr>
              <a:t>17</a:t>
            </a:r>
            <a:endParaRPr lang="cs-CZ" sz="4800" dirty="0">
              <a:latin typeface="Book Antiqua" panose="02040602050305030304" pitchFamily="18" charset="0"/>
            </a:endParaRPr>
          </a:p>
        </p:txBody>
      </p:sp>
      <p:sp>
        <p:nvSpPr>
          <p:cNvPr id="11" name="Šipka dolů 10">
            <a:hlinkClick r:id="rId2" action="ppaction://hlinksldjump"/>
          </p:cNvPr>
          <p:cNvSpPr/>
          <p:nvPr/>
        </p:nvSpPr>
        <p:spPr>
          <a:xfrm>
            <a:off x="2302304" y="445204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15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2" name="Šipka dolů 11">
            <a:hlinkClick r:id="rId3" action="ppaction://hlinksldjump"/>
          </p:cNvPr>
          <p:cNvSpPr/>
          <p:nvPr/>
        </p:nvSpPr>
        <p:spPr>
          <a:xfrm>
            <a:off x="731591" y="2741465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14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574602" y="5157156"/>
            <a:ext cx="4082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cs-CZ" dirty="0"/>
              <a:t>→ Filipiky</a:t>
            </a:r>
          </a:p>
          <a:p>
            <a:r>
              <a:rPr lang="cs-CZ" dirty="0"/>
              <a:t>→ </a:t>
            </a:r>
            <a:r>
              <a:rPr lang="cs-CZ" dirty="0" smtClean="0"/>
              <a:t>Revoluční </a:t>
            </a:r>
            <a:r>
              <a:rPr lang="cs-CZ" dirty="0"/>
              <a:t>falanga</a:t>
            </a:r>
          </a:p>
          <a:p>
            <a:r>
              <a:rPr lang="cs-CZ" dirty="0" smtClean="0"/>
              <a:t>→ </a:t>
            </a:r>
            <a:r>
              <a:rPr lang="cs-CZ" dirty="0"/>
              <a:t>O gordickém </a:t>
            </a:r>
            <a:r>
              <a:rPr lang="cs-CZ" dirty="0" smtClean="0"/>
              <a:t>uzlu</a:t>
            </a:r>
            <a:endParaRPr lang="cs-CZ" dirty="0"/>
          </a:p>
        </p:txBody>
      </p:sp>
      <p:sp>
        <p:nvSpPr>
          <p:cNvPr id="14" name="Šipka dolů 13">
            <a:hlinkClick r:id="rId2" action="ppaction://hlinksldjump"/>
          </p:cNvPr>
          <p:cNvSpPr/>
          <p:nvPr/>
        </p:nvSpPr>
        <p:spPr>
          <a:xfrm>
            <a:off x="4024998" y="4451905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16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28273" y="3368573"/>
            <a:ext cx="4082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Book Antiqua" panose="02040602050305030304" pitchFamily="18" charset="0"/>
              </a:defRPr>
            </a:lvl1pPr>
          </a:lstStyle>
          <a:p>
            <a:pPr lvl="0"/>
            <a:r>
              <a:rPr lang="cs-CZ" dirty="0"/>
              <a:t>→ Dějiny Persie (do 5. stol. př. n. l</a:t>
            </a:r>
            <a:r>
              <a:rPr lang="cs-CZ" dirty="0" smtClean="0"/>
              <a:t>.)</a:t>
            </a:r>
          </a:p>
          <a:p>
            <a:r>
              <a:rPr lang="cs-CZ" dirty="0"/>
              <a:t>→ </a:t>
            </a:r>
            <a:r>
              <a:rPr lang="cs-CZ" dirty="0" smtClean="0"/>
              <a:t>Bitva </a:t>
            </a:r>
            <a:r>
              <a:rPr lang="cs-CZ" dirty="0"/>
              <a:t>u </a:t>
            </a:r>
            <a:r>
              <a:rPr lang="cs-CZ" dirty="0" err="1"/>
              <a:t>Marathonu</a:t>
            </a:r>
            <a:endParaRPr lang="cs-CZ" dirty="0"/>
          </a:p>
          <a:p>
            <a:r>
              <a:rPr lang="cs-CZ" dirty="0"/>
              <a:t>→ </a:t>
            </a:r>
            <a:r>
              <a:rPr lang="cs-CZ" dirty="0" smtClean="0"/>
              <a:t>Bitva </a:t>
            </a:r>
            <a:r>
              <a:rPr lang="cs-CZ" dirty="0"/>
              <a:t>u Thermopyl a u </a:t>
            </a:r>
            <a:r>
              <a:rPr lang="cs-CZ" dirty="0" err="1" smtClean="0"/>
              <a:t>Salamíny</a:t>
            </a:r>
            <a:endParaRPr lang="cs-CZ" dirty="0"/>
          </a:p>
        </p:txBody>
      </p:sp>
      <p:sp>
        <p:nvSpPr>
          <p:cNvPr id="16" name="Šipka dolů 15">
            <a:hlinkClick r:id="rId2" action="ppaction://hlinksldjump"/>
          </p:cNvPr>
          <p:cNvSpPr/>
          <p:nvPr/>
        </p:nvSpPr>
        <p:spPr>
          <a:xfrm>
            <a:off x="5924014" y="2943347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17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7" name="Šipka dolů 16">
            <a:hlinkClick r:id="rId2" action="ppaction://hlinksldjump"/>
          </p:cNvPr>
          <p:cNvSpPr/>
          <p:nvPr/>
        </p:nvSpPr>
        <p:spPr>
          <a:xfrm>
            <a:off x="3177478" y="4448021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-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788024" y="3640720"/>
            <a:ext cx="4082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cs-CZ" dirty="0"/>
              <a:t>→ Olympijské hry</a:t>
            </a:r>
          </a:p>
          <a:p>
            <a:r>
              <a:rPr lang="cs-CZ" dirty="0" smtClean="0"/>
              <a:t>→ </a:t>
            </a:r>
            <a:r>
              <a:rPr lang="cs-CZ" dirty="0"/>
              <a:t>Věštírna v </a:t>
            </a:r>
            <a:r>
              <a:rPr lang="cs-CZ" dirty="0" smtClean="0"/>
              <a:t>Delfách</a:t>
            </a:r>
            <a:endParaRPr lang="cs-CZ" dirty="0"/>
          </a:p>
          <a:p>
            <a:r>
              <a:rPr lang="cs-CZ" dirty="0" smtClean="0"/>
              <a:t>→ </a:t>
            </a:r>
            <a:r>
              <a:rPr lang="cs-CZ" dirty="0"/>
              <a:t>Řecké </a:t>
            </a:r>
            <a:r>
              <a:rPr lang="cs-CZ" dirty="0" smtClean="0"/>
              <a:t>podsvětí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16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Makedonská vláda nad Řeckem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2511" y="950773"/>
            <a:ext cx="2286000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Makedonie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3185373" y="2518307"/>
            <a:ext cx="2557229" cy="9541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v čele král 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(i když musí dbát na mínění družiny)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27338" y="1487533"/>
            <a:ext cx="2568797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 rozdíl od řeckých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poleis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M. = království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6046278" y="1400617"/>
            <a:ext cx="2433138" cy="10379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M. s řeckými městy udržovala čilé obchodní styky</a:t>
            </a:r>
          </a:p>
        </p:txBody>
      </p:sp>
      <p:pic>
        <p:nvPicPr>
          <p:cNvPr id="4098" name="Picture 2" descr="Výsledek obrázku pro ancient macedonia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t="15479" r="20589" b="901"/>
          <a:stretch/>
        </p:blipFill>
        <p:spPr bwMode="auto">
          <a:xfrm>
            <a:off x="107504" y="1637895"/>
            <a:ext cx="2990220" cy="331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FB7C7B02-51FB-7C27-C395-06EF4ACB4A8A}"/>
              </a:ext>
            </a:extLst>
          </p:cNvPr>
          <p:cNvSpPr/>
          <p:nvPr/>
        </p:nvSpPr>
        <p:spPr>
          <a:xfrm>
            <a:off x="611560" y="2028573"/>
            <a:ext cx="1800200" cy="140042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6C2FD3A-C933-F402-A0FC-A9C8772EEFA1}"/>
              </a:ext>
            </a:extLst>
          </p:cNvPr>
          <p:cNvCxnSpPr>
            <a:cxnSpLocks/>
            <a:stCxn id="10" idx="7"/>
            <a:endCxn id="7" idx="1"/>
          </p:cNvCxnSpPr>
          <p:nvPr/>
        </p:nvCxnSpPr>
        <p:spPr>
          <a:xfrm flipV="1">
            <a:off x="2148127" y="1919581"/>
            <a:ext cx="1079211" cy="314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9586664-EAA3-70FC-6876-9024373E5B76}"/>
              </a:ext>
            </a:extLst>
          </p:cNvPr>
          <p:cNvCxnSpPr>
            <a:cxnSpLocks/>
          </p:cNvCxnSpPr>
          <p:nvPr/>
        </p:nvCxnSpPr>
        <p:spPr>
          <a:xfrm>
            <a:off x="5148064" y="2168596"/>
            <a:ext cx="0" cy="684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Popisek se šipkou dolů 5"/>
          <p:cNvSpPr/>
          <p:nvPr/>
        </p:nvSpPr>
        <p:spPr>
          <a:xfrm>
            <a:off x="6074715" y="2728786"/>
            <a:ext cx="2376264" cy="6282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Filip II. Makedonský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70979900-BC3C-E3B5-E2AE-D8198359C370}"/>
              </a:ext>
            </a:extLst>
          </p:cNvPr>
          <p:cNvSpPr/>
          <p:nvPr/>
        </p:nvSpPr>
        <p:spPr>
          <a:xfrm>
            <a:off x="6083524" y="3557216"/>
            <a:ext cx="2433138" cy="628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útočí na řecké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poleis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5" name="Obrázek 24" descr="Obsah obrázku text, diagram, snímek obrazovky, Písmo&#10;&#10;Popis byl vytvořen automaticky">
            <a:extLst>
              <a:ext uri="{FF2B5EF4-FFF2-40B4-BE49-F238E27FC236}">
                <a16:creationId xmlns:a16="http://schemas.microsoft.com/office/drawing/2014/main" id="{CEB30CF9-D706-2F19-FB59-B937B3CEC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" y="3515909"/>
            <a:ext cx="4550763" cy="3213371"/>
          </a:xfrm>
          <a:prstGeom prst="rect">
            <a:avLst/>
          </a:prstGeom>
        </p:spPr>
      </p:pic>
      <p:sp>
        <p:nvSpPr>
          <p:cNvPr id="26" name="Obdélník 25">
            <a:extLst>
              <a:ext uri="{FF2B5EF4-FFF2-40B4-BE49-F238E27FC236}">
                <a16:creationId xmlns:a16="http://schemas.microsoft.com/office/drawing/2014/main" id="{64FB86B6-BE53-55CD-0CD2-F44DE746CB49}"/>
              </a:ext>
            </a:extLst>
          </p:cNvPr>
          <p:cNvSpPr/>
          <p:nvPr/>
        </p:nvSpPr>
        <p:spPr>
          <a:xfrm>
            <a:off x="4891881" y="4383313"/>
            <a:ext cx="2433138" cy="628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ti se proti němu sjednocují</a:t>
            </a:r>
          </a:p>
        </p:txBody>
      </p:sp>
      <p:sp>
        <p:nvSpPr>
          <p:cNvPr id="27" name="Násobení 9">
            <a:extLst>
              <a:ext uri="{FF2B5EF4-FFF2-40B4-BE49-F238E27FC236}">
                <a16:creationId xmlns:a16="http://schemas.microsoft.com/office/drawing/2014/main" id="{3D25D129-15FF-319E-3F6F-76ED3660EDB2}"/>
              </a:ext>
            </a:extLst>
          </p:cNvPr>
          <p:cNvSpPr/>
          <p:nvPr/>
        </p:nvSpPr>
        <p:spPr>
          <a:xfrm>
            <a:off x="7814932" y="6145742"/>
            <a:ext cx="743271" cy="754581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hnutý roh 7">
            <a:extLst>
              <a:ext uri="{FF2B5EF4-FFF2-40B4-BE49-F238E27FC236}">
                <a16:creationId xmlns:a16="http://schemas.microsoft.com/office/drawing/2014/main" id="{E83283CC-24D3-FADC-68A2-7F6F708F20FD}"/>
              </a:ext>
            </a:extLst>
          </p:cNvPr>
          <p:cNvSpPr/>
          <p:nvPr/>
        </p:nvSpPr>
        <p:spPr>
          <a:xfrm>
            <a:off x="4181581" y="5829447"/>
            <a:ext cx="2433138" cy="8632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poraženi roku 338 př. n. l. u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Chaironeie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9" name="Šipka: dolů 28">
            <a:extLst>
              <a:ext uri="{FF2B5EF4-FFF2-40B4-BE49-F238E27FC236}">
                <a16:creationId xmlns:a16="http://schemas.microsoft.com/office/drawing/2014/main" id="{B8725843-A3C3-B6AC-3243-C700510B18EC}"/>
              </a:ext>
            </a:extLst>
          </p:cNvPr>
          <p:cNvSpPr/>
          <p:nvPr/>
        </p:nvSpPr>
        <p:spPr>
          <a:xfrm rot="16200000">
            <a:off x="6637388" y="5241745"/>
            <a:ext cx="491081" cy="111378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D1AEEA96-52A7-D30D-BCDE-0C3133BFAA81}"/>
              </a:ext>
            </a:extLst>
          </p:cNvPr>
          <p:cNvSpPr/>
          <p:nvPr/>
        </p:nvSpPr>
        <p:spPr>
          <a:xfrm>
            <a:off x="7480655" y="5373714"/>
            <a:ext cx="1434685" cy="7545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stále oslabeni</a:t>
            </a:r>
          </a:p>
        </p:txBody>
      </p:sp>
    </p:spTree>
    <p:extLst>
      <p:ext uri="{BB962C8B-B14F-4D97-AF65-F5344CB8AC3E}">
        <p14:creationId xmlns:p14="http://schemas.microsoft.com/office/powerpoint/2010/main" val="100678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0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ek obrázku pro macedonian phalan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41" y="3530086"/>
            <a:ext cx="4808871" cy="276471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ýsledek obrázku pro macedonian phalan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149" y="143886"/>
            <a:ext cx="4446121" cy="32851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16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25211" y="3176996"/>
            <a:ext cx="1620180" cy="414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falanga</a:t>
            </a:r>
          </a:p>
        </p:txBody>
      </p:sp>
      <p:sp>
        <p:nvSpPr>
          <p:cNvPr id="10" name="Je rovno 9"/>
          <p:cNvSpPr/>
          <p:nvPr/>
        </p:nvSpPr>
        <p:spPr>
          <a:xfrm>
            <a:off x="712427" y="2621204"/>
            <a:ext cx="612068" cy="43204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7" y="5129298"/>
            <a:ext cx="2303277" cy="10990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pevně semknutá jednotka pěšáků s 6m kopími</a:t>
            </a:r>
          </a:p>
        </p:txBody>
      </p:sp>
      <p:sp>
        <p:nvSpPr>
          <p:cNvPr id="2" name="Ohnutý roh 1"/>
          <p:cNvSpPr/>
          <p:nvPr/>
        </p:nvSpPr>
        <p:spPr>
          <a:xfrm>
            <a:off x="6228720" y="218073"/>
            <a:ext cx="2736304" cy="9524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Řeky nenáviděn (hlavně v Athénách… tzv. </a:t>
            </a:r>
            <a:r>
              <a:rPr lang="cs-CZ" b="1" dirty="0">
                <a:solidFill>
                  <a:schemeClr val="bg1"/>
                </a:solidFill>
                <a:latin typeface="Book Antiqua" panose="02040602050305030304" pitchFamily="18" charset="0"/>
              </a:rPr>
              <a:t>filipiky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13" name="Jednoduché závorky 12"/>
          <p:cNvSpPr/>
          <p:nvPr/>
        </p:nvSpPr>
        <p:spPr>
          <a:xfrm>
            <a:off x="59802" y="3737867"/>
            <a:ext cx="1940177" cy="117457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řecky </a:t>
            </a:r>
            <a:r>
              <a:rPr lang="el-GR" dirty="0">
                <a:solidFill>
                  <a:schemeClr val="tx1"/>
                </a:solidFill>
                <a:latin typeface="Book Antiqua" panose="02040602050305030304" pitchFamily="18" charset="0"/>
              </a:rPr>
              <a:t>φάλαγξ, </a:t>
            </a:r>
            <a:r>
              <a:rPr lang="cs-CZ" dirty="0" err="1">
                <a:solidFill>
                  <a:schemeClr val="tx1"/>
                </a:solidFill>
                <a:latin typeface="Book Antiqua" panose="02040602050305030304" pitchFamily="18" charset="0"/>
              </a:rPr>
              <a:t>falanx</a:t>
            </a:r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 = „bitevní řada“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6383064" y="4035739"/>
            <a:ext cx="2465429" cy="914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nastupuje Filipův 20letý syn Alexandr</a:t>
            </a:r>
          </a:p>
        </p:txBody>
      </p:sp>
      <p:pic>
        <p:nvPicPr>
          <p:cNvPr id="7174" name="Picture 6" descr="Výsledek obrázku pro macedonian phalan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51" y="5032497"/>
            <a:ext cx="3833803" cy="171311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ásobení 9">
            <a:extLst>
              <a:ext uri="{FF2B5EF4-FFF2-40B4-BE49-F238E27FC236}">
                <a16:creationId xmlns:a16="http://schemas.microsoft.com/office/drawing/2014/main" id="{568342DC-4A61-4A07-AAD6-12A143FE863C}"/>
              </a:ext>
            </a:extLst>
          </p:cNvPr>
          <p:cNvSpPr/>
          <p:nvPr/>
        </p:nvSpPr>
        <p:spPr>
          <a:xfrm>
            <a:off x="646826" y="969006"/>
            <a:ext cx="743271" cy="754581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CEAD0641-85E5-3C5D-8AC8-69447BDAA04A}"/>
              </a:ext>
            </a:extLst>
          </p:cNvPr>
          <p:cNvSpPr/>
          <p:nvPr/>
        </p:nvSpPr>
        <p:spPr>
          <a:xfrm>
            <a:off x="312549" y="196978"/>
            <a:ext cx="1434685" cy="7545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stále oslabeni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28797CC-EDCE-8C3A-510F-129C2621BFED}"/>
              </a:ext>
            </a:extLst>
          </p:cNvPr>
          <p:cNvSpPr/>
          <p:nvPr/>
        </p:nvSpPr>
        <p:spPr>
          <a:xfrm>
            <a:off x="66800" y="1778266"/>
            <a:ext cx="2090076" cy="7545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F. reorganizoval armádu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5923C202-5634-DC4A-CBEC-5E5578712658}"/>
              </a:ext>
            </a:extLst>
          </p:cNvPr>
          <p:cNvSpPr/>
          <p:nvPr/>
        </p:nvSpPr>
        <p:spPr>
          <a:xfrm>
            <a:off x="6101706" y="1415853"/>
            <a:ext cx="2990331" cy="7840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aby si vylepšil renomé, vyhlásil tažení proti Persii</a:t>
            </a:r>
          </a:p>
        </p:txBody>
      </p:sp>
      <p:sp>
        <p:nvSpPr>
          <p:cNvPr id="22" name="Násobení 9">
            <a:extLst>
              <a:ext uri="{FF2B5EF4-FFF2-40B4-BE49-F238E27FC236}">
                <a16:creationId xmlns:a16="http://schemas.microsoft.com/office/drawing/2014/main" id="{833A7355-EC6B-DC06-58D9-FE1635606BE3}"/>
              </a:ext>
            </a:extLst>
          </p:cNvPr>
          <p:cNvSpPr/>
          <p:nvPr/>
        </p:nvSpPr>
        <p:spPr>
          <a:xfrm>
            <a:off x="7141967" y="2178466"/>
            <a:ext cx="936104" cy="946014"/>
          </a:xfrm>
          <a:prstGeom prst="mathMultiply">
            <a:avLst>
              <a:gd name="adj1" fmla="val 1196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5578A95E-93FF-CBE4-809A-7F85FCF6F973}"/>
              </a:ext>
            </a:extLst>
          </p:cNvPr>
          <p:cNvSpPr/>
          <p:nvPr/>
        </p:nvSpPr>
        <p:spPr>
          <a:xfrm>
            <a:off x="6590419" y="3053252"/>
            <a:ext cx="2012904" cy="7840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 svatbě dcery zavražděn</a:t>
            </a:r>
          </a:p>
        </p:txBody>
      </p:sp>
    </p:spTree>
    <p:extLst>
      <p:ext uri="{BB962C8B-B14F-4D97-AF65-F5344CB8AC3E}">
        <p14:creationId xmlns:p14="http://schemas.microsoft.com/office/powerpoint/2010/main" val="467877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  <p:bldP spid="13" grpId="0" animBg="1"/>
      <p:bldP spid="3" grpId="0" animBg="1"/>
      <p:bldP spid="12" grpId="0" animBg="1"/>
      <p:bldP spid="14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16</a:t>
            </a:r>
          </a:p>
        </p:txBody>
      </p:sp>
      <p:sp>
        <p:nvSpPr>
          <p:cNvPr id="6" name="Popisek se šipkou dolů 5"/>
          <p:cNvSpPr/>
          <p:nvPr/>
        </p:nvSpPr>
        <p:spPr>
          <a:xfrm>
            <a:off x="536449" y="106266"/>
            <a:ext cx="2376264" cy="7107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Alexandr Makedonský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5652120" y="275479"/>
            <a:ext cx="3240360" cy="7381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jeho vychovatelem významný filosof Aristoteles</a:t>
            </a:r>
          </a:p>
        </p:txBody>
      </p:sp>
      <p:pic>
        <p:nvPicPr>
          <p:cNvPr id="8" name="Obrázek 7" descr="http://nielskoschoreck.de/wp-content/uploads/2016/01/Aristoteles-Handel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1108604"/>
            <a:ext cx="3024336" cy="245038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61289" y="2852835"/>
            <a:ext cx="2467779" cy="6707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nejprve do Malé Asie</a:t>
            </a:r>
          </a:p>
        </p:txBody>
      </p:sp>
      <p:pic>
        <p:nvPicPr>
          <p:cNvPr id="5124" name="Picture 4" descr="Výsledek obrázku pro alexander the gre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44" y="275479"/>
            <a:ext cx="2467782" cy="312232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Výsledek obrázku pro gordian kn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72" y="3800508"/>
            <a:ext cx="3450625" cy="259716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hnutý roh 6">
            <a:extLst>
              <a:ext uri="{FF2B5EF4-FFF2-40B4-BE49-F238E27FC236}">
                <a16:creationId xmlns:a16="http://schemas.microsoft.com/office/drawing/2014/main" id="{F8105640-7D79-20ED-D5E6-B2F69EECAA22}"/>
              </a:ext>
            </a:extLst>
          </p:cNvPr>
          <p:cNvSpPr/>
          <p:nvPr/>
        </p:nvSpPr>
        <p:spPr>
          <a:xfrm>
            <a:off x="738027" y="947960"/>
            <a:ext cx="1973108" cy="71079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věřilo se, že za smrtí Filipa je on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C6E86C79-6E32-1D5F-70BE-7A3E39B335E2}"/>
              </a:ext>
            </a:extLst>
          </p:cNvPr>
          <p:cNvSpPr/>
          <p:nvPr/>
        </p:nvSpPr>
        <p:spPr>
          <a:xfrm>
            <a:off x="570089" y="1789654"/>
            <a:ext cx="2284686" cy="9341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pokračuje v přípravách útoku na Persii</a:t>
            </a:r>
          </a:p>
        </p:txBody>
      </p:sp>
      <p:pic>
        <p:nvPicPr>
          <p:cNvPr id="19" name="Obrázek 18" descr="Obsah obrázku mapa, text, atlas&#10;&#10;Popis byl vytvořen automaticky">
            <a:extLst>
              <a:ext uri="{FF2B5EF4-FFF2-40B4-BE49-F238E27FC236}">
                <a16:creationId xmlns:a16="http://schemas.microsoft.com/office/drawing/2014/main" id="{1CCF0B72-7ADB-D0BF-0D11-4A4ADD0B2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" y="3629414"/>
            <a:ext cx="5036000" cy="312232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1EEE348F-8DD9-9969-06CE-43A6619AAC7D}"/>
              </a:ext>
            </a:extLst>
          </p:cNvPr>
          <p:cNvCxnSpPr/>
          <p:nvPr/>
        </p:nvCxnSpPr>
        <p:spPr>
          <a:xfrm flipV="1">
            <a:off x="2221843" y="4814628"/>
            <a:ext cx="716977" cy="3934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bdélník s odříznutým příčným rohem 11"/>
          <p:cNvSpPr/>
          <p:nvPr/>
        </p:nvSpPr>
        <p:spPr>
          <a:xfrm>
            <a:off x="1331640" y="6237412"/>
            <a:ext cx="6079468" cy="5898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„Kdo najde volné konce gordického uzlu, ovládne svět.“</a:t>
            </a:r>
          </a:p>
        </p:txBody>
      </p:sp>
    </p:spTree>
    <p:extLst>
      <p:ext uri="{BB962C8B-B14F-4D97-AF65-F5344CB8AC3E}">
        <p14:creationId xmlns:p14="http://schemas.microsoft.com/office/powerpoint/2010/main" val="1885001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0" grpId="0" animBg="1"/>
      <p:bldP spid="3" grpId="0" animBg="1"/>
      <p:bldP spid="14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ýsledek obrázku pro ancient macedoni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99" y="104389"/>
            <a:ext cx="6887651" cy="33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16</a:t>
            </a:r>
          </a:p>
        </p:txBody>
      </p:sp>
      <p:sp>
        <p:nvSpPr>
          <p:cNvPr id="2" name="Obdélník 1"/>
          <p:cNvSpPr/>
          <p:nvPr/>
        </p:nvSpPr>
        <p:spPr>
          <a:xfrm>
            <a:off x="2308662" y="5552728"/>
            <a:ext cx="2695386" cy="921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Alexandr umírá ve věku 32 let roku 323 př. n. l. v Babylonu</a:t>
            </a:r>
          </a:p>
        </p:txBody>
      </p:sp>
      <p:sp>
        <p:nvSpPr>
          <p:cNvPr id="7" name="Obdélník se zakulaceným příčným rohem 6"/>
          <p:cNvSpPr/>
          <p:nvPr/>
        </p:nvSpPr>
        <p:spPr>
          <a:xfrm>
            <a:off x="5228801" y="3693124"/>
            <a:ext cx="2380957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říše se pak rozpadá mezi jeho generály</a:t>
            </a:r>
          </a:p>
        </p:txBody>
      </p:sp>
      <p:sp>
        <p:nvSpPr>
          <p:cNvPr id="8" name="Obdélník s odříznutým rohem na stejné straně 7"/>
          <p:cNvSpPr/>
          <p:nvPr/>
        </p:nvSpPr>
        <p:spPr>
          <a:xfrm>
            <a:off x="6419280" y="4877424"/>
            <a:ext cx="2178026" cy="1109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roku 168 př. n. l.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Řecko dobyto Římem</a:t>
            </a:r>
          </a:p>
        </p:txBody>
      </p:sp>
      <p:cxnSp>
        <p:nvCxnSpPr>
          <p:cNvPr id="11" name="Přímá spojnice se šipkou 10"/>
          <p:cNvCxnSpPr>
            <a:cxnSpLocks/>
          </p:cNvCxnSpPr>
          <p:nvPr/>
        </p:nvCxnSpPr>
        <p:spPr>
          <a:xfrm flipV="1">
            <a:off x="3923928" y="5229200"/>
            <a:ext cx="0" cy="374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Jednoduché závorky 12"/>
          <p:cNvSpPr/>
          <p:nvPr/>
        </p:nvSpPr>
        <p:spPr>
          <a:xfrm>
            <a:off x="116350" y="2211859"/>
            <a:ext cx="1975353" cy="10132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vítán jako osvoboditel od perské nadvlády</a:t>
            </a:r>
          </a:p>
        </p:txBody>
      </p:sp>
      <p:sp>
        <p:nvSpPr>
          <p:cNvPr id="14" name="Obdélník se zakulaceným příčným rohem 6">
            <a:extLst>
              <a:ext uri="{FF2B5EF4-FFF2-40B4-BE49-F238E27FC236}">
                <a16:creationId xmlns:a16="http://schemas.microsoft.com/office/drawing/2014/main" id="{99CAF0F8-7413-1FE3-E539-186DE7BB02C8}"/>
              </a:ext>
            </a:extLst>
          </p:cNvPr>
          <p:cNvSpPr/>
          <p:nvPr/>
        </p:nvSpPr>
        <p:spPr>
          <a:xfrm>
            <a:off x="297211" y="511926"/>
            <a:ext cx="2380957" cy="8248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během tří let dobývá Persii…</a:t>
            </a:r>
          </a:p>
        </p:txBody>
      </p:sp>
      <p:sp>
        <p:nvSpPr>
          <p:cNvPr id="15" name="Obdélník se zakulaceným příčným rohem 6">
            <a:extLst>
              <a:ext uri="{FF2B5EF4-FFF2-40B4-BE49-F238E27FC236}">
                <a16:creationId xmlns:a16="http://schemas.microsoft.com/office/drawing/2014/main" id="{8B6B8DA2-121D-EFF0-68D0-DC3108667B0A}"/>
              </a:ext>
            </a:extLst>
          </p:cNvPr>
          <p:cNvSpPr/>
          <p:nvPr/>
        </p:nvSpPr>
        <p:spPr>
          <a:xfrm>
            <a:off x="297027" y="1496621"/>
            <a:ext cx="2076062" cy="575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…včetně Egypta</a:t>
            </a:r>
          </a:p>
        </p:txBody>
      </p:sp>
      <p:sp>
        <p:nvSpPr>
          <p:cNvPr id="16" name="Obdélník se zakulaceným příčným rohem 6">
            <a:extLst>
              <a:ext uri="{FF2B5EF4-FFF2-40B4-BE49-F238E27FC236}">
                <a16:creationId xmlns:a16="http://schemas.microsoft.com/office/drawing/2014/main" id="{B9AD0F52-C459-85EF-A474-16A534986091}"/>
              </a:ext>
            </a:extLst>
          </p:cNvPr>
          <p:cNvSpPr/>
          <p:nvPr/>
        </p:nvSpPr>
        <p:spPr>
          <a:xfrm>
            <a:off x="167811" y="3622428"/>
            <a:ext cx="2076062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pokračuje dál na východ až k řece Indus</a:t>
            </a:r>
          </a:p>
        </p:txBody>
      </p:sp>
      <p:sp>
        <p:nvSpPr>
          <p:cNvPr id="17" name="Násobení 9">
            <a:extLst>
              <a:ext uri="{FF2B5EF4-FFF2-40B4-BE49-F238E27FC236}">
                <a16:creationId xmlns:a16="http://schemas.microsoft.com/office/drawing/2014/main" id="{1C551B55-C514-98F8-A0D4-04FAEDE22DC6}"/>
              </a:ext>
            </a:extLst>
          </p:cNvPr>
          <p:cNvSpPr/>
          <p:nvPr/>
        </p:nvSpPr>
        <p:spPr>
          <a:xfrm>
            <a:off x="672236" y="4556966"/>
            <a:ext cx="936104" cy="946014"/>
          </a:xfrm>
          <a:prstGeom prst="mathMultiply">
            <a:avLst>
              <a:gd name="adj1" fmla="val 1196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E401908-8D92-5CD7-7F3E-D7777E4FC747}"/>
              </a:ext>
            </a:extLst>
          </p:cNvPr>
          <p:cNvSpPr/>
          <p:nvPr/>
        </p:nvSpPr>
        <p:spPr>
          <a:xfrm>
            <a:off x="120688" y="5431752"/>
            <a:ext cx="2012904" cy="7840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svými vojáky donucen se vrátit</a:t>
            </a:r>
          </a:p>
        </p:txBody>
      </p:sp>
      <p:sp>
        <p:nvSpPr>
          <p:cNvPr id="21" name="Jednoduché závorky 20">
            <a:extLst>
              <a:ext uri="{FF2B5EF4-FFF2-40B4-BE49-F238E27FC236}">
                <a16:creationId xmlns:a16="http://schemas.microsoft.com/office/drawing/2014/main" id="{255729F6-1788-7DE5-5126-FC2BF3525D9C}"/>
              </a:ext>
            </a:extLst>
          </p:cNvPr>
          <p:cNvSpPr/>
          <p:nvPr/>
        </p:nvSpPr>
        <p:spPr>
          <a:xfrm>
            <a:off x="5409037" y="6089078"/>
            <a:ext cx="3581064" cy="48555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Alexandrovým sídelním městem</a:t>
            </a:r>
          </a:p>
        </p:txBody>
      </p:sp>
      <p:cxnSp>
        <p:nvCxnSpPr>
          <p:cNvPr id="6" name="Přímá spojnice se šipkou 5"/>
          <p:cNvCxnSpPr>
            <a:cxnSpLocks/>
          </p:cNvCxnSpPr>
          <p:nvPr/>
        </p:nvCxnSpPr>
        <p:spPr>
          <a:xfrm>
            <a:off x="4248731" y="6309201"/>
            <a:ext cx="12517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Jednoduché závorky 23">
            <a:extLst>
              <a:ext uri="{FF2B5EF4-FFF2-40B4-BE49-F238E27FC236}">
                <a16:creationId xmlns:a16="http://schemas.microsoft.com/office/drawing/2014/main" id="{909698E9-DB3B-6EDE-1EAD-56486BBBEF9E}"/>
              </a:ext>
            </a:extLst>
          </p:cNvPr>
          <p:cNvSpPr/>
          <p:nvPr/>
        </p:nvSpPr>
        <p:spPr>
          <a:xfrm>
            <a:off x="2504412" y="4149956"/>
            <a:ext cx="2469463" cy="113734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otrava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X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recidiva nějaké předchozí nemoci</a:t>
            </a:r>
          </a:p>
        </p:txBody>
      </p:sp>
    </p:spTree>
    <p:extLst>
      <p:ext uri="{BB962C8B-B14F-4D97-AF65-F5344CB8AC3E}">
        <p14:creationId xmlns:p14="http://schemas.microsoft.com/office/powerpoint/2010/main" val="1885001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17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Řecké reálie</a:t>
            </a:r>
            <a:endParaRPr lang="cs-CZ" dirty="0"/>
          </a:p>
        </p:txBody>
      </p:sp>
      <p:sp>
        <p:nvSpPr>
          <p:cNvPr id="9" name="Ohnutý roh 6">
            <a:extLst>
              <a:ext uri="{FF2B5EF4-FFF2-40B4-BE49-F238E27FC236}">
                <a16:creationId xmlns:a16="http://schemas.microsoft.com/office/drawing/2014/main" id="{D2C3F407-AF7F-8216-FA91-FF66D1349928}"/>
              </a:ext>
            </a:extLst>
          </p:cNvPr>
          <p:cNvSpPr/>
          <p:nvPr/>
        </p:nvSpPr>
        <p:spPr>
          <a:xfrm>
            <a:off x="3239852" y="2852936"/>
            <a:ext cx="2448272" cy="111385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viz skupinový 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projekt</a:t>
            </a:r>
          </a:p>
        </p:txBody>
      </p:sp>
    </p:spTree>
    <p:extLst>
      <p:ext uri="{BB962C8B-B14F-4D97-AF65-F5344CB8AC3E}">
        <p14:creationId xmlns:p14="http://schemas.microsoft.com/office/powerpoint/2010/main" val="31103945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http://edtech2.boisestate.edu/woodj/images/Persian%20Empire%20circa%20500B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1" y="2581533"/>
            <a:ext cx="8815012" cy="4192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E55E138B-F528-82D2-FA13-6CD184477F5E}"/>
              </a:ext>
            </a:extLst>
          </p:cNvPr>
          <p:cNvSpPr/>
          <p:nvPr/>
        </p:nvSpPr>
        <p:spPr>
          <a:xfrm>
            <a:off x="7089442" y="2725105"/>
            <a:ext cx="1869459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Kambýses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14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Řecko-perské války</a:t>
            </a:r>
            <a:endParaRPr lang="cs-CZ" dirty="0"/>
          </a:p>
        </p:txBody>
      </p:sp>
      <p:sp>
        <p:nvSpPr>
          <p:cNvPr id="2" name="Výbuch 2 1"/>
          <p:cNvSpPr/>
          <p:nvPr/>
        </p:nvSpPr>
        <p:spPr>
          <a:xfrm>
            <a:off x="265702" y="1385236"/>
            <a:ext cx="2313354" cy="5743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Něco málo o Persii…</a:t>
            </a:r>
          </a:p>
        </p:txBody>
      </p:sp>
      <p:sp>
        <p:nvSpPr>
          <p:cNvPr id="3" name="Ohnutý roh 2"/>
          <p:cNvSpPr/>
          <p:nvPr/>
        </p:nvSpPr>
        <p:spPr>
          <a:xfrm>
            <a:off x="2811744" y="1375144"/>
            <a:ext cx="1800200" cy="8437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velice bojovný národ</a:t>
            </a:r>
          </a:p>
        </p:txBody>
      </p:sp>
      <p:sp>
        <p:nvSpPr>
          <p:cNvPr id="7" name="Jednoduché závorky 6"/>
          <p:cNvSpPr/>
          <p:nvPr/>
        </p:nvSpPr>
        <p:spPr>
          <a:xfrm>
            <a:off x="5364088" y="1491862"/>
            <a:ext cx="3168352" cy="91917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během několika desetiletí dobyl Babylonii, Egypt, Turecko</a:t>
            </a:r>
          </a:p>
        </p:txBody>
      </p:sp>
      <p:sp>
        <p:nvSpPr>
          <p:cNvPr id="10" name="Obdélník: se zakulacenými rohy 9"/>
          <p:cNvSpPr/>
          <p:nvPr/>
        </p:nvSpPr>
        <p:spPr>
          <a:xfrm>
            <a:off x="3781286" y="2502497"/>
            <a:ext cx="1869459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Kýros</a:t>
            </a:r>
            <a:r>
              <a:rPr lang="cs-CZ" dirty="0">
                <a:latin typeface="Book Antiqua" panose="02040602050305030304" pitchFamily="18" charset="0"/>
              </a:rPr>
              <a:t> Veliký</a:t>
            </a:r>
          </a:p>
        </p:txBody>
      </p:sp>
      <p:cxnSp>
        <p:nvCxnSpPr>
          <p:cNvPr id="13" name="Přímá spojnice se šipkou 12"/>
          <p:cNvCxnSpPr>
            <a:cxnSpLocks/>
          </p:cNvCxnSpPr>
          <p:nvPr/>
        </p:nvCxnSpPr>
        <p:spPr>
          <a:xfrm flipV="1">
            <a:off x="5455927" y="2113786"/>
            <a:ext cx="988281" cy="554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cxnSpLocks/>
          </p:cNvCxnSpPr>
          <p:nvPr/>
        </p:nvCxnSpPr>
        <p:spPr>
          <a:xfrm flipH="1" flipV="1">
            <a:off x="7740352" y="2113786"/>
            <a:ext cx="378497" cy="739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Jednoduché závorky 11">
            <a:extLst>
              <a:ext uri="{FF2B5EF4-FFF2-40B4-BE49-F238E27FC236}">
                <a16:creationId xmlns:a16="http://schemas.microsoft.com/office/drawing/2014/main" id="{24B69D5D-2172-CB71-A297-55CEB5919359}"/>
              </a:ext>
            </a:extLst>
          </p:cNvPr>
          <p:cNvSpPr/>
          <p:nvPr/>
        </p:nvSpPr>
        <p:spPr>
          <a:xfrm>
            <a:off x="179671" y="2113786"/>
            <a:ext cx="2322482" cy="57004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cca 550 – 330 př. n. l.</a:t>
            </a:r>
          </a:p>
        </p:txBody>
      </p:sp>
      <p:sp>
        <p:nvSpPr>
          <p:cNvPr id="14" name="Zaoblený obdélník 6">
            <a:extLst>
              <a:ext uri="{FF2B5EF4-FFF2-40B4-BE49-F238E27FC236}">
                <a16:creationId xmlns:a16="http://schemas.microsoft.com/office/drawing/2014/main" id="{EB1342DF-F7CC-2862-8BCC-3B85BBE25BCD}"/>
              </a:ext>
            </a:extLst>
          </p:cNvPr>
          <p:cNvSpPr/>
          <p:nvPr/>
        </p:nvSpPr>
        <p:spPr>
          <a:xfrm>
            <a:off x="1979712" y="5930000"/>
            <a:ext cx="2358008" cy="8437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jádro říše na území dnešního Íránu</a:t>
            </a:r>
          </a:p>
        </p:txBody>
      </p:sp>
      <p:sp>
        <p:nvSpPr>
          <p:cNvPr id="16" name="Násobení 5">
            <a:extLst>
              <a:ext uri="{FF2B5EF4-FFF2-40B4-BE49-F238E27FC236}">
                <a16:creationId xmlns:a16="http://schemas.microsoft.com/office/drawing/2014/main" id="{6762B65B-1CE0-8F34-BB85-5623BA5752C9}"/>
              </a:ext>
            </a:extLst>
          </p:cNvPr>
          <p:cNvSpPr/>
          <p:nvPr/>
        </p:nvSpPr>
        <p:spPr>
          <a:xfrm>
            <a:off x="4716016" y="1608014"/>
            <a:ext cx="648072" cy="38160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D099FC4C-C25F-975F-DDAA-25664F345075}"/>
              </a:ext>
            </a:extLst>
          </p:cNvPr>
          <p:cNvSpPr/>
          <p:nvPr/>
        </p:nvSpPr>
        <p:spPr>
          <a:xfrm>
            <a:off x="2792694" y="3395438"/>
            <a:ext cx="2408328" cy="233975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3" grpId="0" animBg="1"/>
      <p:bldP spid="7" grpId="0" animBg="1"/>
      <p:bldP spid="10" grpId="0" animBg="1"/>
      <p:bldP spid="12" grpId="0" animBg="1"/>
      <p:bldP spid="14" grpId="0" animBg="1"/>
      <p:bldP spid="16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14</a:t>
            </a:r>
          </a:p>
        </p:txBody>
      </p:sp>
      <p:pic>
        <p:nvPicPr>
          <p:cNvPr id="1028" name="Picture 4" descr="Výsledek obrázku pro greek coloniz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t="4585" r="94" b="3551"/>
          <a:stretch/>
        </p:blipFill>
        <p:spPr bwMode="auto">
          <a:xfrm>
            <a:off x="3268487" y="111337"/>
            <a:ext cx="5775193" cy="459705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00963" y="389249"/>
            <a:ext cx="2520280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 tureckém pobřeží řecká města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80628" y="1149723"/>
            <a:ext cx="1944216" cy="51906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viz kolonizace</a:t>
            </a:r>
          </a:p>
        </p:txBody>
      </p:sp>
      <p:sp>
        <p:nvSpPr>
          <p:cNvPr id="6" name="Násobení 5"/>
          <p:cNvSpPr/>
          <p:nvPr/>
        </p:nvSpPr>
        <p:spPr>
          <a:xfrm>
            <a:off x="2558434" y="5143013"/>
            <a:ext cx="864096" cy="864096"/>
          </a:xfrm>
          <a:prstGeom prst="mathMultiply">
            <a:avLst>
              <a:gd name="adj1" fmla="val 1555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86119" y="1932529"/>
            <a:ext cx="2358008" cy="8993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během svého rozpínání Persie ovládla i tato města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16987" y="5219564"/>
            <a:ext cx="2088232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vůdcem iónské město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Milétos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6523400" y="2566498"/>
            <a:ext cx="604805" cy="574471"/>
          </a:xfrm>
          <a:prstGeom prst="ellipse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6913251" y="3119718"/>
            <a:ext cx="302403" cy="864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Zaoblený obdélník 8">
            <a:extLst>
              <a:ext uri="{FF2B5EF4-FFF2-40B4-BE49-F238E27FC236}">
                <a16:creationId xmlns:a16="http://schemas.microsoft.com/office/drawing/2014/main" id="{56FB59FC-5110-D889-A146-693EAC93F6CF}"/>
              </a:ext>
            </a:extLst>
          </p:cNvPr>
          <p:cNvSpPr/>
          <p:nvPr/>
        </p:nvSpPr>
        <p:spPr>
          <a:xfrm>
            <a:off x="111710" y="3320281"/>
            <a:ext cx="2702663" cy="705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nechtějí být spravováni Persii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2251145" y="2788601"/>
            <a:ext cx="432048" cy="62309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8">
            <a:extLst>
              <a:ext uri="{FF2B5EF4-FFF2-40B4-BE49-F238E27FC236}">
                <a16:creationId xmlns:a16="http://schemas.microsoft.com/office/drawing/2014/main" id="{6A1AC2BE-ACB9-495F-F54A-CC6E0102481B}"/>
              </a:ext>
            </a:extLst>
          </p:cNvPr>
          <p:cNvSpPr/>
          <p:nvPr/>
        </p:nvSpPr>
        <p:spPr>
          <a:xfrm>
            <a:off x="145680" y="4409923"/>
            <a:ext cx="2702663" cy="705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ústí to až v ozbrojené povstání</a:t>
            </a:r>
          </a:p>
        </p:txBody>
      </p:sp>
      <p:sp>
        <p:nvSpPr>
          <p:cNvPr id="19" name="Šipka dolů 7">
            <a:extLst>
              <a:ext uri="{FF2B5EF4-FFF2-40B4-BE49-F238E27FC236}">
                <a16:creationId xmlns:a16="http://schemas.microsoft.com/office/drawing/2014/main" id="{87FA156E-A436-E1DB-A101-B1B1A35B66B8}"/>
              </a:ext>
            </a:extLst>
          </p:cNvPr>
          <p:cNvSpPr/>
          <p:nvPr/>
        </p:nvSpPr>
        <p:spPr>
          <a:xfrm>
            <a:off x="545879" y="3836591"/>
            <a:ext cx="432048" cy="62309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Jednoduché závorky 19">
            <a:extLst>
              <a:ext uri="{FF2B5EF4-FFF2-40B4-BE49-F238E27FC236}">
                <a16:creationId xmlns:a16="http://schemas.microsoft.com/office/drawing/2014/main" id="{4EFC96F6-EF1D-6F90-8C3F-DFAE206E903C}"/>
              </a:ext>
            </a:extLst>
          </p:cNvPr>
          <p:cNvSpPr/>
          <p:nvPr/>
        </p:nvSpPr>
        <p:spPr>
          <a:xfrm>
            <a:off x="488995" y="6014901"/>
            <a:ext cx="2808312" cy="51906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on ten </a:t>
            </a:r>
            <a:r>
              <a:rPr lang="cs-CZ" dirty="0" err="1">
                <a:latin typeface="Book Antiqua" panose="02040602050305030304" pitchFamily="18" charset="0"/>
              </a:rPr>
              <a:t>Aristagorás</a:t>
            </a:r>
            <a:r>
              <a:rPr lang="cs-CZ" dirty="0">
                <a:latin typeface="Book Antiqua" panose="02040602050305030304" pitchFamily="18" charset="0"/>
              </a:rPr>
              <a:t> nebyl zrovna nevinným pánem </a:t>
            </a:r>
          </a:p>
        </p:txBody>
      </p:sp>
      <p:sp>
        <p:nvSpPr>
          <p:cNvPr id="21" name="Tlačítko akce: Dokument 20">
            <a:hlinkClick r:id="rId3" highlightClick="1"/>
            <a:extLst>
              <a:ext uri="{FF2B5EF4-FFF2-40B4-BE49-F238E27FC236}">
                <a16:creationId xmlns:a16="http://schemas.microsoft.com/office/drawing/2014/main" id="{1182324C-D8C6-D0A9-B903-84FA21B5A472}"/>
              </a:ext>
            </a:extLst>
          </p:cNvPr>
          <p:cNvSpPr/>
          <p:nvPr/>
        </p:nvSpPr>
        <p:spPr>
          <a:xfrm>
            <a:off x="3422530" y="6182202"/>
            <a:ext cx="613059" cy="519063"/>
          </a:xfrm>
          <a:prstGeom prst="actionButton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8">
            <a:extLst>
              <a:ext uri="{FF2B5EF4-FFF2-40B4-BE49-F238E27FC236}">
                <a16:creationId xmlns:a16="http://schemas.microsoft.com/office/drawing/2014/main" id="{AFEBD55D-1249-A521-9405-386D4DD9A482}"/>
              </a:ext>
            </a:extLst>
          </p:cNvPr>
          <p:cNvSpPr/>
          <p:nvPr/>
        </p:nvSpPr>
        <p:spPr>
          <a:xfrm>
            <a:off x="3499064" y="5318670"/>
            <a:ext cx="1808556" cy="5190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Persie silnější</a:t>
            </a:r>
          </a:p>
        </p:txBody>
      </p:sp>
      <p:sp>
        <p:nvSpPr>
          <p:cNvPr id="23" name="Jednoduché závorky 22">
            <a:extLst>
              <a:ext uri="{FF2B5EF4-FFF2-40B4-BE49-F238E27FC236}">
                <a16:creationId xmlns:a16="http://schemas.microsoft.com/office/drawing/2014/main" id="{B5B4DA57-B475-30D3-0E76-1595C659944D}"/>
              </a:ext>
            </a:extLst>
          </p:cNvPr>
          <p:cNvSpPr/>
          <p:nvPr/>
        </p:nvSpPr>
        <p:spPr>
          <a:xfrm>
            <a:off x="5668966" y="4888639"/>
            <a:ext cx="3088320" cy="181262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povstalci žádají pevninské Řeky o pomoc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…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pro Spartu daleko,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Athény místo slíbených 20 pošlou jen 5 lodí</a:t>
            </a:r>
          </a:p>
        </p:txBody>
      </p:sp>
    </p:spTree>
    <p:extLst>
      <p:ext uri="{BB962C8B-B14F-4D97-AF65-F5344CB8AC3E}">
        <p14:creationId xmlns:p14="http://schemas.microsoft.com/office/powerpoint/2010/main" val="31028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1" grpId="0" animBg="1"/>
      <p:bldP spid="12" grpId="0" animBg="1"/>
      <p:bldP spid="17" grpId="0" animBg="1"/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35" descr="Obsah obrázku skica, kresba, ilustrace, umění&#10;&#10;Popis byl vytvořen automaticky">
            <a:extLst>
              <a:ext uri="{FF2B5EF4-FFF2-40B4-BE49-F238E27FC236}">
                <a16:creationId xmlns:a16="http://schemas.microsoft.com/office/drawing/2014/main" id="{A02C8A28-4573-7D11-6FF4-0B2E04F32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17" y="2924961"/>
            <a:ext cx="3851608" cy="285952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14</a:t>
            </a:r>
          </a:p>
        </p:txBody>
      </p:sp>
      <p:sp>
        <p:nvSpPr>
          <p:cNvPr id="2" name="Obdélník 1"/>
          <p:cNvSpPr/>
          <p:nvPr/>
        </p:nvSpPr>
        <p:spPr>
          <a:xfrm>
            <a:off x="5083371" y="202138"/>
            <a:ext cx="2664296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vzpoura iónských měst Peršany poražena</a:t>
            </a:r>
          </a:p>
        </p:txBody>
      </p:sp>
      <p:sp>
        <p:nvSpPr>
          <p:cNvPr id="8" name="Ohnutý roh 7"/>
          <p:cNvSpPr/>
          <p:nvPr/>
        </p:nvSpPr>
        <p:spPr>
          <a:xfrm>
            <a:off x="100437" y="3688039"/>
            <a:ext cx="3273659" cy="1270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perský král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Dareios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I. použije pomoc pevninských Řeků jako záminku k invazi na Peloponés</a:t>
            </a:r>
          </a:p>
        </p:txBody>
      </p:sp>
      <p:sp>
        <p:nvSpPr>
          <p:cNvPr id="11" name="Jednoduché závorky 10"/>
          <p:cNvSpPr/>
          <p:nvPr/>
        </p:nvSpPr>
        <p:spPr>
          <a:xfrm>
            <a:off x="4078585" y="1788012"/>
            <a:ext cx="4813895" cy="41282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 ostatními městy však zacházeno shovívavě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4002354" y="1010589"/>
            <a:ext cx="5034142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Milétos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vypleněn, chrámy zbořeny a obyvatelstvo nuceně přesídleno do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Mezop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13792" y="2997206"/>
            <a:ext cx="115212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ALE!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92818" y="5954164"/>
            <a:ext cx="2478982" cy="7378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většina měst přijímá perskou nadvládu</a:t>
            </a:r>
          </a:p>
        </p:txBody>
      </p:sp>
      <p:sp>
        <p:nvSpPr>
          <p:cNvPr id="9" name="Jednoduché závorky 8">
            <a:extLst>
              <a:ext uri="{FF2B5EF4-FFF2-40B4-BE49-F238E27FC236}">
                <a16:creationId xmlns:a16="http://schemas.microsoft.com/office/drawing/2014/main" id="{C3A77EE6-AA80-99A9-A041-47B457A8F18D}"/>
              </a:ext>
            </a:extLst>
          </p:cNvPr>
          <p:cNvSpPr/>
          <p:nvPr/>
        </p:nvSpPr>
        <p:spPr>
          <a:xfrm>
            <a:off x="5803319" y="2257701"/>
            <a:ext cx="3154607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sníženy daně, zavedeny demokratické režimy apod.</a:t>
            </a:r>
          </a:p>
        </p:txBody>
      </p:sp>
      <p:sp>
        <p:nvSpPr>
          <p:cNvPr id="23" name="Násobení 13">
            <a:extLst>
              <a:ext uri="{FF2B5EF4-FFF2-40B4-BE49-F238E27FC236}">
                <a16:creationId xmlns:a16="http://schemas.microsoft.com/office/drawing/2014/main" id="{C3BFC3F9-C3C0-C156-6B8A-910C6C39780E}"/>
              </a:ext>
            </a:extLst>
          </p:cNvPr>
          <p:cNvSpPr/>
          <p:nvPr/>
        </p:nvSpPr>
        <p:spPr>
          <a:xfrm>
            <a:off x="2778449" y="5860855"/>
            <a:ext cx="828092" cy="864096"/>
          </a:xfrm>
          <a:prstGeom prst="mathMultiply">
            <a:avLst>
              <a:gd name="adj1" fmla="val 1639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298C0AE5-F542-1076-4A80-09D79E3B2349}"/>
              </a:ext>
            </a:extLst>
          </p:cNvPr>
          <p:cNvSpPr/>
          <p:nvPr/>
        </p:nvSpPr>
        <p:spPr>
          <a:xfrm>
            <a:off x="292818" y="5123027"/>
            <a:ext cx="2880320" cy="7378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 řeckých měst vysláni perští emisaři</a:t>
            </a:r>
          </a:p>
        </p:txBody>
      </p:sp>
      <p:sp>
        <p:nvSpPr>
          <p:cNvPr id="20" name="Šipka dolů 19"/>
          <p:cNvSpPr/>
          <p:nvPr/>
        </p:nvSpPr>
        <p:spPr>
          <a:xfrm>
            <a:off x="2600343" y="4635210"/>
            <a:ext cx="432048" cy="54006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10383E14-1C43-A49F-530B-D2FF410D8A04}"/>
              </a:ext>
            </a:extLst>
          </p:cNvPr>
          <p:cNvSpPr/>
          <p:nvPr/>
        </p:nvSpPr>
        <p:spPr>
          <a:xfrm>
            <a:off x="3643211" y="5918034"/>
            <a:ext cx="2880320" cy="7378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nepřijímají Athény a Sparta</a:t>
            </a:r>
          </a:p>
        </p:txBody>
      </p:sp>
      <p:sp>
        <p:nvSpPr>
          <p:cNvPr id="29" name="Jednoduché závorky 28">
            <a:extLst>
              <a:ext uri="{FF2B5EF4-FFF2-40B4-BE49-F238E27FC236}">
                <a16:creationId xmlns:a16="http://schemas.microsoft.com/office/drawing/2014/main" id="{034E25ED-4F60-B3BA-C5C0-F69641329E81}"/>
              </a:ext>
            </a:extLst>
          </p:cNvPr>
          <p:cNvSpPr/>
          <p:nvPr/>
        </p:nvSpPr>
        <p:spPr>
          <a:xfrm>
            <a:off x="6598806" y="5904876"/>
            <a:ext cx="2304255" cy="72007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cs-CZ" dirty="0">
                <a:latin typeface="Book Antiqua" panose="02040602050305030304" pitchFamily="18" charset="0"/>
              </a:rPr>
              <a:t>svrženi do propasti</a:t>
            </a:r>
          </a:p>
          <a:p>
            <a:r>
              <a:rPr lang="cs-CZ" dirty="0">
                <a:latin typeface="Book Antiqua" panose="02040602050305030304" pitchFamily="18" charset="0"/>
              </a:rPr>
              <a:t>hozeni do studny</a:t>
            </a:r>
          </a:p>
        </p:txBody>
      </p:sp>
      <p:sp>
        <p:nvSpPr>
          <p:cNvPr id="30" name="Zaoblený obdélník 9">
            <a:extLst>
              <a:ext uri="{FF2B5EF4-FFF2-40B4-BE49-F238E27FC236}">
                <a16:creationId xmlns:a16="http://schemas.microsoft.com/office/drawing/2014/main" id="{F1990DD4-C980-A46A-3D8E-C7C019ABBA3C}"/>
              </a:ext>
            </a:extLst>
          </p:cNvPr>
          <p:cNvSpPr/>
          <p:nvPr/>
        </p:nvSpPr>
        <p:spPr>
          <a:xfrm>
            <a:off x="6882718" y="4057558"/>
            <a:ext cx="2075208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1. perské tažení</a:t>
            </a:r>
          </a:p>
        </p:txBody>
      </p:sp>
      <p:sp>
        <p:nvSpPr>
          <p:cNvPr id="31" name="Šipka dolů 19">
            <a:extLst>
              <a:ext uri="{FF2B5EF4-FFF2-40B4-BE49-F238E27FC236}">
                <a16:creationId xmlns:a16="http://schemas.microsoft.com/office/drawing/2014/main" id="{56958AE5-F0E4-2F94-0348-875C551EB785}"/>
              </a:ext>
            </a:extLst>
          </p:cNvPr>
          <p:cNvSpPr/>
          <p:nvPr/>
        </p:nvSpPr>
        <p:spPr>
          <a:xfrm rot="10800000">
            <a:off x="7406467" y="4797152"/>
            <a:ext cx="432048" cy="103171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3" name="Obrázek 32" descr="Obsah obrázku obraz, kresba, umění, kreslené&#10;&#10;Popis byl vytvořen automaticky">
            <a:extLst>
              <a:ext uri="{FF2B5EF4-FFF2-40B4-BE49-F238E27FC236}">
                <a16:creationId xmlns:a16="http://schemas.microsoft.com/office/drawing/2014/main" id="{43658FC4-2490-280A-1280-2EEB3B860E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7"/>
            <a:ext cx="4000500" cy="3409950"/>
          </a:xfrm>
          <a:prstGeom prst="rect">
            <a:avLst/>
          </a:prstGeom>
        </p:spPr>
      </p:pic>
      <p:sp>
        <p:nvSpPr>
          <p:cNvPr id="34" name="Tlačítko akce: Nápověda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EF3ED96-3368-5D08-7AC5-D0DC3F0D065A}"/>
              </a:ext>
            </a:extLst>
          </p:cNvPr>
          <p:cNvSpPr/>
          <p:nvPr/>
        </p:nvSpPr>
        <p:spPr>
          <a:xfrm>
            <a:off x="4795525" y="2156517"/>
            <a:ext cx="504056" cy="504056"/>
          </a:xfrm>
          <a:prstGeom prst="actionButtonHelp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Jednoduché závorky 36">
            <a:extLst>
              <a:ext uri="{FF2B5EF4-FFF2-40B4-BE49-F238E27FC236}">
                <a16:creationId xmlns:a16="http://schemas.microsoft.com/office/drawing/2014/main" id="{9CDEB50D-01BB-DF7C-8AF0-439E7130339B}"/>
              </a:ext>
            </a:extLst>
          </p:cNvPr>
          <p:cNvSpPr/>
          <p:nvPr/>
        </p:nvSpPr>
        <p:spPr>
          <a:xfrm>
            <a:off x="7889995" y="4939053"/>
            <a:ext cx="1138163" cy="89949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země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+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 voda</a:t>
            </a:r>
          </a:p>
        </p:txBody>
      </p:sp>
    </p:spTree>
    <p:extLst>
      <p:ext uri="{BB962C8B-B14F-4D97-AF65-F5344CB8AC3E}">
        <p14:creationId xmlns:p14="http://schemas.microsoft.com/office/powerpoint/2010/main" val="3118398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  <p:bldP spid="13" grpId="0" animBg="1"/>
      <p:bldP spid="15" grpId="0" animBg="1"/>
      <p:bldP spid="9" grpId="0" animBg="1"/>
      <p:bldP spid="23" grpId="0" animBg="1"/>
      <p:bldP spid="25" grpId="0" animBg="1"/>
      <p:bldP spid="20" grpId="0" animBg="1"/>
      <p:bldP spid="26" grpId="0" animBg="1"/>
      <p:bldP spid="29" grpId="0" animBg="1"/>
      <p:bldP spid="30" grpId="0" animBg="1"/>
      <p:bldP spid="31" grpId="0" animBg="1"/>
      <p:bldP spid="34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14</a:t>
            </a:r>
          </a:p>
        </p:txBody>
      </p:sp>
      <p:sp>
        <p:nvSpPr>
          <p:cNvPr id="2" name="Obdélník 1"/>
          <p:cNvSpPr/>
          <p:nvPr/>
        </p:nvSpPr>
        <p:spPr>
          <a:xfrm>
            <a:off x="6261341" y="3582206"/>
            <a:ext cx="2664296" cy="12149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velitelé Řeků nejsou schopni se domluvit, nakonec vše rozsekává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Miltiadés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Jednoduché závorky 10"/>
          <p:cNvSpPr/>
          <p:nvPr/>
        </p:nvSpPr>
        <p:spPr>
          <a:xfrm>
            <a:off x="1289858" y="1421644"/>
            <a:ext cx="1405784" cy="35322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490 př. n. l.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4136612" y="931638"/>
            <a:ext cx="1961796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20-60 000 mužů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18305" y="282766"/>
            <a:ext cx="3586980" cy="10327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 několika bitvách se perské a řecké vojsko střetává kousek od vesnice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Marathon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Jednoduché závorky 15"/>
          <p:cNvSpPr/>
          <p:nvPr/>
        </p:nvSpPr>
        <p:spPr>
          <a:xfrm>
            <a:off x="4135671" y="1726518"/>
            <a:ext cx="1961796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pravděpodobně 25 tis.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3115447" y="1022586"/>
            <a:ext cx="792088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C146F23-BF69-D364-712C-2B20327C80B6}"/>
              </a:ext>
            </a:extLst>
          </p:cNvPr>
          <p:cNvSpPr txBox="1"/>
          <p:nvPr/>
        </p:nvSpPr>
        <p:spPr>
          <a:xfrm>
            <a:off x="5024577" y="138499"/>
            <a:ext cx="44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P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0D8B246-54D0-B4A5-1030-255E8BC9D6C4}"/>
              </a:ext>
            </a:extLst>
          </p:cNvPr>
          <p:cNvSpPr txBox="1"/>
          <p:nvPr/>
        </p:nvSpPr>
        <p:spPr>
          <a:xfrm>
            <a:off x="7533993" y="138499"/>
            <a:ext cx="44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Ř</a:t>
            </a:r>
          </a:p>
        </p:txBody>
      </p:sp>
      <p:sp>
        <p:nvSpPr>
          <p:cNvPr id="24" name="Zaoblený obdélník 11">
            <a:extLst>
              <a:ext uri="{FF2B5EF4-FFF2-40B4-BE49-F238E27FC236}">
                <a16:creationId xmlns:a16="http://schemas.microsoft.com/office/drawing/2014/main" id="{67C0EDF3-7A02-03E1-4302-F6AF76A141FF}"/>
              </a:ext>
            </a:extLst>
          </p:cNvPr>
          <p:cNvSpPr/>
          <p:nvPr/>
        </p:nvSpPr>
        <p:spPr>
          <a:xfrm>
            <a:off x="6669809" y="931638"/>
            <a:ext cx="1961796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asi 10 000 mužů</a:t>
            </a:r>
          </a:p>
        </p:txBody>
      </p:sp>
      <p:sp>
        <p:nvSpPr>
          <p:cNvPr id="25" name="Jednoduché závorky 24">
            <a:extLst>
              <a:ext uri="{FF2B5EF4-FFF2-40B4-BE49-F238E27FC236}">
                <a16:creationId xmlns:a16="http://schemas.microsoft.com/office/drawing/2014/main" id="{7F33E01E-2D91-6EB8-E2E4-1F836D3B282F}"/>
              </a:ext>
            </a:extLst>
          </p:cNvPr>
          <p:cNvSpPr/>
          <p:nvPr/>
        </p:nvSpPr>
        <p:spPr>
          <a:xfrm>
            <a:off x="6556735" y="1695497"/>
            <a:ext cx="2356369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Athény + jeden dva spojenci</a:t>
            </a:r>
          </a:p>
        </p:txBody>
      </p:sp>
      <p:sp>
        <p:nvSpPr>
          <p:cNvPr id="26" name="Jednoduché závorky 25">
            <a:extLst>
              <a:ext uri="{FF2B5EF4-FFF2-40B4-BE49-F238E27FC236}">
                <a16:creationId xmlns:a16="http://schemas.microsoft.com/office/drawing/2014/main" id="{8F1F3866-DE7B-2028-E8B4-BD9408EB1373}"/>
              </a:ext>
            </a:extLst>
          </p:cNvPr>
          <p:cNvSpPr/>
          <p:nvPr/>
        </p:nvSpPr>
        <p:spPr>
          <a:xfrm>
            <a:off x="6495123" y="2448397"/>
            <a:ext cx="2421203" cy="87220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Sparta slíbila, ale kvůli svátku dorazili den po bitvě</a:t>
            </a:r>
          </a:p>
        </p:txBody>
      </p:sp>
      <p:sp>
        <p:nvSpPr>
          <p:cNvPr id="27" name="Jednoduché závorky 26">
            <a:extLst>
              <a:ext uri="{FF2B5EF4-FFF2-40B4-BE49-F238E27FC236}">
                <a16:creationId xmlns:a16="http://schemas.microsoft.com/office/drawing/2014/main" id="{6AB0B9E1-32D8-9432-5AB8-F947E4949E13}"/>
              </a:ext>
            </a:extLst>
          </p:cNvPr>
          <p:cNvSpPr/>
          <p:nvPr/>
        </p:nvSpPr>
        <p:spPr>
          <a:xfrm>
            <a:off x="6228185" y="4939599"/>
            <a:ext cx="2664296" cy="7200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oslabí střed, posílí křídla, útok na steč…</a:t>
            </a:r>
          </a:p>
        </p:txBody>
      </p:sp>
      <p:pic>
        <p:nvPicPr>
          <p:cNvPr id="21" name="Obrázek 20" descr="https://upload.wikimedia.org/wikipedia/commons/1/17/Battle_of_Marathon,_490_BC_-_Initial_situatio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2" y="2460776"/>
            <a:ext cx="5973044" cy="422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ázek 21" descr="http://www.mrmedico.info/Slide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r="1505"/>
          <a:stretch/>
        </p:blipFill>
        <p:spPr bwMode="auto">
          <a:xfrm>
            <a:off x="145170" y="2460776"/>
            <a:ext cx="6024085" cy="422706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Zaoblený obdélník 11">
            <a:extLst>
              <a:ext uri="{FF2B5EF4-FFF2-40B4-BE49-F238E27FC236}">
                <a16:creationId xmlns:a16="http://schemas.microsoft.com/office/drawing/2014/main" id="{DBCE007F-D4EB-65FF-B69E-B01254F5E77A}"/>
              </a:ext>
            </a:extLst>
          </p:cNvPr>
          <p:cNvSpPr/>
          <p:nvPr/>
        </p:nvSpPr>
        <p:spPr>
          <a:xfrm>
            <a:off x="6574561" y="5783761"/>
            <a:ext cx="1961796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Řekové vítězí</a:t>
            </a:r>
          </a:p>
        </p:txBody>
      </p:sp>
    </p:spTree>
    <p:extLst>
      <p:ext uri="{BB962C8B-B14F-4D97-AF65-F5344CB8AC3E}">
        <p14:creationId xmlns:p14="http://schemas.microsoft.com/office/powerpoint/2010/main" val="470602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6" grpId="0" animBg="1"/>
      <p:bldP spid="3" grpId="0" animBg="1"/>
      <p:bldP spid="9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https://annoyzview.files.wordpress.com/2012/02/plangroundtp8nt9mi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67" y="1411660"/>
            <a:ext cx="5393137" cy="4493887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14</a:t>
            </a:r>
          </a:p>
        </p:txBody>
      </p:sp>
      <p:sp>
        <p:nvSpPr>
          <p:cNvPr id="8" name="Jednoduché závorky 7"/>
          <p:cNvSpPr/>
          <p:nvPr/>
        </p:nvSpPr>
        <p:spPr>
          <a:xfrm>
            <a:off x="1026705" y="956381"/>
            <a:ext cx="1473966" cy="46515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480 př. n. l.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6330974" y="2720076"/>
            <a:ext cx="2376264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nejznámější bitva u Thermopyl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18094" y="3497244"/>
            <a:ext cx="2430016" cy="716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300 Sparťanů + 700 spojenců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11560" y="266040"/>
            <a:ext cx="230425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2. perské tažení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6788072" y="4852294"/>
            <a:ext cx="2107380" cy="15841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hájí úzkou thermopylskou soutěsku proti prý až 100násobné perské přesile</a:t>
            </a:r>
          </a:p>
        </p:txBody>
      </p:sp>
      <p:sp>
        <p:nvSpPr>
          <p:cNvPr id="14" name="Jednoduché závorky 13"/>
          <p:cNvSpPr/>
          <p:nvPr/>
        </p:nvSpPr>
        <p:spPr>
          <a:xfrm>
            <a:off x="321500" y="5901619"/>
            <a:ext cx="3024336" cy="7200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díky Sparťanům se stihli Athéňané evakuovat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30825" y="5356350"/>
            <a:ext cx="3187269" cy="9605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Peršané vítězí a vpadávají do Řecka, kde pustoší Athény a okolí</a:t>
            </a:r>
          </a:p>
        </p:txBody>
      </p:sp>
      <p:sp>
        <p:nvSpPr>
          <p:cNvPr id="6" name="Zaoblený obdélník 8">
            <a:extLst>
              <a:ext uri="{FF2B5EF4-FFF2-40B4-BE49-F238E27FC236}">
                <a16:creationId xmlns:a16="http://schemas.microsoft.com/office/drawing/2014/main" id="{3F6A5D47-E3E9-163D-CA35-30F2A8151781}"/>
              </a:ext>
            </a:extLst>
          </p:cNvPr>
          <p:cNvSpPr/>
          <p:nvPr/>
        </p:nvSpPr>
        <p:spPr>
          <a:xfrm>
            <a:off x="3176295" y="230832"/>
            <a:ext cx="2791409" cy="10090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Dareiův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syn Xerxes chce uskutečnit to, co se nepovedlo jeho otci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D391E67-2C03-705F-143E-3D23487CA292}"/>
              </a:ext>
            </a:extLst>
          </p:cNvPr>
          <p:cNvSpPr/>
          <p:nvPr/>
        </p:nvSpPr>
        <p:spPr>
          <a:xfrm>
            <a:off x="6225612" y="266039"/>
            <a:ext cx="2880320" cy="960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shromažďuje armádu ještě větší než při předchozí invazi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145F130-1507-D867-66DE-C24CA3DDAEC1}"/>
              </a:ext>
            </a:extLst>
          </p:cNvPr>
          <p:cNvSpPr/>
          <p:nvPr/>
        </p:nvSpPr>
        <p:spPr>
          <a:xfrm>
            <a:off x="6680458" y="1633165"/>
            <a:ext cx="2381299" cy="9578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Řekové okamžitě vytvářejí vojenský spolek</a:t>
            </a:r>
          </a:p>
        </p:txBody>
      </p:sp>
      <p:sp>
        <p:nvSpPr>
          <p:cNvPr id="18" name="Šipka dolů 19">
            <a:extLst>
              <a:ext uri="{FF2B5EF4-FFF2-40B4-BE49-F238E27FC236}">
                <a16:creationId xmlns:a16="http://schemas.microsoft.com/office/drawing/2014/main" id="{F67917A1-5B4B-7715-AE9F-5464AD6A8ADA}"/>
              </a:ext>
            </a:extLst>
          </p:cNvPr>
          <p:cNvSpPr/>
          <p:nvPr/>
        </p:nvSpPr>
        <p:spPr>
          <a:xfrm>
            <a:off x="8095551" y="1151510"/>
            <a:ext cx="432048" cy="54006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Jednoduché závorky 18">
            <a:extLst>
              <a:ext uri="{FF2B5EF4-FFF2-40B4-BE49-F238E27FC236}">
                <a16:creationId xmlns:a16="http://schemas.microsoft.com/office/drawing/2014/main" id="{846F244A-1E68-628C-257A-57860C81F429}"/>
              </a:ext>
            </a:extLst>
          </p:cNvPr>
          <p:cNvSpPr/>
          <p:nvPr/>
        </p:nvSpPr>
        <p:spPr>
          <a:xfrm>
            <a:off x="6943115" y="4274412"/>
            <a:ext cx="1779974" cy="48560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král Leonidas</a:t>
            </a:r>
          </a:p>
        </p:txBody>
      </p:sp>
    </p:spTree>
    <p:extLst>
      <p:ext uri="{BB962C8B-B14F-4D97-AF65-F5344CB8AC3E}">
        <p14:creationId xmlns:p14="http://schemas.microsoft.com/office/powerpoint/2010/main" val="845911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" grpId="0" animBg="1"/>
      <p:bldP spid="14" grpId="0" animBg="1"/>
      <p:bldP spid="16" grpId="0" animBg="1"/>
      <p:bldP spid="6" grpId="0" animBg="1"/>
      <p:bldP spid="7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11"/>
          <p:cNvSpPr/>
          <p:nvPr/>
        </p:nvSpPr>
        <p:spPr>
          <a:xfrm>
            <a:off x="5292080" y="5445224"/>
            <a:ext cx="3312368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479 – 449 př. n. l. se bojuje už jen na perském území, konec osvobozením tureckého pobřeží</a:t>
            </a: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14</a:t>
            </a:r>
          </a:p>
        </p:txBody>
      </p:sp>
      <p:sp>
        <p:nvSpPr>
          <p:cNvPr id="6" name="Obdélník 5"/>
          <p:cNvSpPr/>
          <p:nvPr/>
        </p:nvSpPr>
        <p:spPr>
          <a:xfrm>
            <a:off x="352271" y="325651"/>
            <a:ext cx="2448272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rozhodující bitva se však odehraje na moři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25245" y="356828"/>
            <a:ext cx="3020025" cy="8549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perské loďstvo vylákáno k ostrovu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Salamína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Ohnutý roh 7"/>
          <p:cNvSpPr/>
          <p:nvPr/>
        </p:nvSpPr>
        <p:spPr>
          <a:xfrm>
            <a:off x="5611248" y="915833"/>
            <a:ext cx="3110154" cy="9336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zde totálně zmasakrováno řeckým loďstvem</a:t>
            </a:r>
          </a:p>
        </p:txBody>
      </p:sp>
      <p:pic>
        <p:nvPicPr>
          <p:cNvPr id="9" name="Obrázek 8" descr="http://www.ancientgreekbattles.net/Pics/Maps/salamis_batt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29159"/>
            <a:ext cx="4536504" cy="21883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5269"/>
            <a:ext cx="4680520" cy="342075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Jednoduché závorky 9">
            <a:extLst>
              <a:ext uri="{FF2B5EF4-FFF2-40B4-BE49-F238E27FC236}">
                <a16:creationId xmlns:a16="http://schemas.microsoft.com/office/drawing/2014/main" id="{E8182538-C4C9-7B5C-F50B-F7210B0375F5}"/>
              </a:ext>
            </a:extLst>
          </p:cNvPr>
          <p:cNvSpPr/>
          <p:nvPr/>
        </p:nvSpPr>
        <p:spPr>
          <a:xfrm>
            <a:off x="6760401" y="366278"/>
            <a:ext cx="912032" cy="42742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ponor</a:t>
            </a:r>
          </a:p>
        </p:txBody>
      </p:sp>
      <p:pic>
        <p:nvPicPr>
          <p:cNvPr id="11" name="Obrázek 10" descr="http://s1.1zoom.net/big3/29/378497-alexfas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81" y="2066858"/>
            <a:ext cx="5805284" cy="32574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45911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Delian Lea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71" y="2839335"/>
            <a:ext cx="4183309" cy="372906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15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Peloponéská válka</a:t>
            </a:r>
            <a:endParaRPr lang="cs-CZ" dirty="0"/>
          </a:p>
        </p:txBody>
      </p:sp>
      <p:sp>
        <p:nvSpPr>
          <p:cNvPr id="2" name="Jednoduché závorky 1"/>
          <p:cNvSpPr/>
          <p:nvPr/>
        </p:nvSpPr>
        <p:spPr>
          <a:xfrm>
            <a:off x="4709171" y="1218487"/>
            <a:ext cx="3744416" cy="52381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také jako válka mezi spojenci</a:t>
            </a:r>
          </a:p>
        </p:txBody>
      </p:sp>
      <p:sp>
        <p:nvSpPr>
          <p:cNvPr id="3" name="Ohnutý roh 2"/>
          <p:cNvSpPr/>
          <p:nvPr/>
        </p:nvSpPr>
        <p:spPr>
          <a:xfrm>
            <a:off x="5076056" y="1759215"/>
            <a:ext cx="3096344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dříve A + S x P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nyní A x 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25528" y="1014932"/>
            <a:ext cx="264604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vzniká Athénský námořní spolek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17690" y="1835368"/>
            <a:ext cx="2790056" cy="6976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vojenský spolek, Athény v něm </a:t>
            </a:r>
            <a:r>
              <a:rPr lang="cs-CZ" b="1" dirty="0">
                <a:solidFill>
                  <a:schemeClr val="bg1"/>
                </a:solidFill>
                <a:latin typeface="Book Antiqua" panose="02040602050305030304" pitchFamily="18" charset="0"/>
              </a:rPr>
              <a:t>hegemonem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01060" y="3099653"/>
            <a:ext cx="2376264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rostoucí vliv Athén se nelíbí Spartě</a:t>
            </a:r>
          </a:p>
        </p:txBody>
      </p:sp>
      <p:sp>
        <p:nvSpPr>
          <p:cNvPr id="17" name="Šipka doprava 2"/>
          <p:cNvSpPr/>
          <p:nvPr/>
        </p:nvSpPr>
        <p:spPr>
          <a:xfrm rot="5400000">
            <a:off x="1825099" y="3678070"/>
            <a:ext cx="764390" cy="54006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5"/>
          <p:cNvSpPr/>
          <p:nvPr/>
        </p:nvSpPr>
        <p:spPr>
          <a:xfrm>
            <a:off x="319084" y="4442468"/>
            <a:ext cx="264604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vznik Peloponéského spolku</a:t>
            </a:r>
          </a:p>
        </p:txBody>
      </p:sp>
      <p:pic>
        <p:nvPicPr>
          <p:cNvPr id="3074" name="Picture 2" descr="Výsledek obrázku pro Peloponnesian Lea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389" y="2824195"/>
            <a:ext cx="4974439" cy="37442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Jednoduché závorky 19">
            <a:extLst>
              <a:ext uri="{FF2B5EF4-FFF2-40B4-BE49-F238E27FC236}">
                <a16:creationId xmlns:a16="http://schemas.microsoft.com/office/drawing/2014/main" id="{3FF34450-8E1C-2631-DDAD-1E44434B4F1C}"/>
              </a:ext>
            </a:extLst>
          </p:cNvPr>
          <p:cNvSpPr/>
          <p:nvPr/>
        </p:nvSpPr>
        <p:spPr>
          <a:xfrm>
            <a:off x="230843" y="2570353"/>
            <a:ext cx="3976903" cy="459537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poplatek za členství penězi/loděmi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73F39C1D-1129-F04D-84F0-0CEC70560851}"/>
              </a:ext>
            </a:extLst>
          </p:cNvPr>
          <p:cNvSpPr/>
          <p:nvPr/>
        </p:nvSpPr>
        <p:spPr>
          <a:xfrm>
            <a:off x="1398271" y="5296029"/>
            <a:ext cx="2790056" cy="6976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vojenský spolek, v něm </a:t>
            </a:r>
            <a:r>
              <a:rPr lang="cs-CZ" b="1" dirty="0">
                <a:solidFill>
                  <a:schemeClr val="bg1"/>
                </a:solidFill>
                <a:latin typeface="Book Antiqua" panose="02040602050305030304" pitchFamily="18" charset="0"/>
              </a:rPr>
              <a:t>hegemonem 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Sparta</a:t>
            </a:r>
          </a:p>
        </p:txBody>
      </p:sp>
      <p:sp>
        <p:nvSpPr>
          <p:cNvPr id="22" name="Jednoduché závorky 21">
            <a:extLst>
              <a:ext uri="{FF2B5EF4-FFF2-40B4-BE49-F238E27FC236}">
                <a16:creationId xmlns:a16="http://schemas.microsoft.com/office/drawing/2014/main" id="{4D4C6635-8D05-58C4-8CE7-B90D8749BF20}"/>
              </a:ext>
            </a:extLst>
          </p:cNvPr>
          <p:cNvSpPr/>
          <p:nvPr/>
        </p:nvSpPr>
        <p:spPr>
          <a:xfrm>
            <a:off x="974008" y="6081779"/>
            <a:ext cx="3001043" cy="459537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poplatek za členství vojáky</a:t>
            </a:r>
          </a:p>
        </p:txBody>
      </p:sp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ek 26" descr="Obsah obrázku obraz, mytologie, umění, Výtvarné umění&#10;&#10;Popis byl vytvořen automaticky">
            <a:extLst>
              <a:ext uri="{FF2B5EF4-FFF2-40B4-BE49-F238E27FC236}">
                <a16:creationId xmlns:a16="http://schemas.microsoft.com/office/drawing/2014/main" id="{CDC779C9-6D4F-EEA9-0A04-DA507FF22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4" y="1080185"/>
            <a:ext cx="5596114" cy="314781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15</a:t>
            </a:r>
          </a:p>
        </p:txBody>
      </p:sp>
      <p:sp>
        <p:nvSpPr>
          <p:cNvPr id="8" name="Ohnutý roh 7"/>
          <p:cNvSpPr/>
          <p:nvPr/>
        </p:nvSpPr>
        <p:spPr>
          <a:xfrm>
            <a:off x="432048" y="138682"/>
            <a:ext cx="1872208" cy="8632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propuká dlouhá vleklá válka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6490735" y="2492896"/>
            <a:ext cx="1821247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nakonec vítězí Sparta</a:t>
            </a:r>
          </a:p>
        </p:txBody>
      </p:sp>
      <p:sp>
        <p:nvSpPr>
          <p:cNvPr id="10" name="Násobení 9"/>
          <p:cNvSpPr/>
          <p:nvPr/>
        </p:nvSpPr>
        <p:spPr>
          <a:xfrm>
            <a:off x="3966476" y="120195"/>
            <a:ext cx="936104" cy="946014"/>
          </a:xfrm>
          <a:prstGeom prst="mathMultiply">
            <a:avLst>
              <a:gd name="adj1" fmla="val 1196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2771800" y="5589240"/>
            <a:ext cx="2952328" cy="9465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není nikdo, kdo by se mohl postavit </a:t>
            </a:r>
            <a:r>
              <a:rPr lang="cs-CZ" b="1" dirty="0">
                <a:solidFill>
                  <a:schemeClr val="bg1"/>
                </a:solidFill>
                <a:latin typeface="Book Antiqua" panose="02040602050305030304" pitchFamily="18" charset="0"/>
              </a:rPr>
              <a:t>Filipovi II. Makedonskému</a:t>
            </a:r>
          </a:p>
        </p:txBody>
      </p:sp>
      <p:sp>
        <p:nvSpPr>
          <p:cNvPr id="13" name="Ohnutý roh 7">
            <a:extLst>
              <a:ext uri="{FF2B5EF4-FFF2-40B4-BE49-F238E27FC236}">
                <a16:creationId xmlns:a16="http://schemas.microsoft.com/office/drawing/2014/main" id="{161A6106-82FA-B923-1936-9BBB6EE29769}"/>
              </a:ext>
            </a:extLst>
          </p:cNvPr>
          <p:cNvSpPr/>
          <p:nvPr/>
        </p:nvSpPr>
        <p:spPr>
          <a:xfrm>
            <a:off x="2568212" y="28440"/>
            <a:ext cx="1440160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vítězství střídaná a nestálá</a:t>
            </a:r>
          </a:p>
        </p:txBody>
      </p:sp>
      <p:sp>
        <p:nvSpPr>
          <p:cNvPr id="14" name="Jednoduché závorky 13">
            <a:extLst>
              <a:ext uri="{FF2B5EF4-FFF2-40B4-BE49-F238E27FC236}">
                <a16:creationId xmlns:a16="http://schemas.microsoft.com/office/drawing/2014/main" id="{20E4E5D7-B3D4-4C7B-D172-FA01D4CB3C37}"/>
              </a:ext>
            </a:extLst>
          </p:cNvPr>
          <p:cNvSpPr/>
          <p:nvPr/>
        </p:nvSpPr>
        <p:spPr>
          <a:xfrm>
            <a:off x="360040" y="995383"/>
            <a:ext cx="2016224" cy="49553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431 – 404 př. n. l.</a:t>
            </a:r>
          </a:p>
        </p:txBody>
      </p:sp>
      <p:sp>
        <p:nvSpPr>
          <p:cNvPr id="15" name="Ohnutý roh 7">
            <a:extLst>
              <a:ext uri="{FF2B5EF4-FFF2-40B4-BE49-F238E27FC236}">
                <a16:creationId xmlns:a16="http://schemas.microsoft.com/office/drawing/2014/main" id="{C5B4C402-6C21-69EF-18C3-A3DB1E28EEAE}"/>
              </a:ext>
            </a:extLst>
          </p:cNvPr>
          <p:cNvSpPr/>
          <p:nvPr/>
        </p:nvSpPr>
        <p:spPr>
          <a:xfrm>
            <a:off x="4950309" y="135041"/>
            <a:ext cx="1872208" cy="8632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 Athénách mor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(1/3 </a:t>
            </a:r>
            <a:r>
              <a:rPr lang="cs-CZ" b="1" dirty="0">
                <a:solidFill>
                  <a:schemeClr val="bg1"/>
                </a:solidFill>
                <a:latin typeface="Work Sans Black" pitchFamily="2" charset="-18"/>
              </a:rPr>
              <a:t>†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)</a:t>
            </a:r>
            <a:endParaRPr lang="cs-CZ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Ohnutý roh 7">
            <a:extLst>
              <a:ext uri="{FF2B5EF4-FFF2-40B4-BE49-F238E27FC236}">
                <a16:creationId xmlns:a16="http://schemas.microsoft.com/office/drawing/2014/main" id="{1ACD067F-DC3A-1B45-2058-8D0E079FBF6F}"/>
              </a:ext>
            </a:extLst>
          </p:cNvPr>
          <p:cNvSpPr/>
          <p:nvPr/>
        </p:nvSpPr>
        <p:spPr>
          <a:xfrm>
            <a:off x="6911752" y="1074786"/>
            <a:ext cx="1872208" cy="8632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finančně vyčerpány</a:t>
            </a:r>
          </a:p>
        </p:txBody>
      </p:sp>
      <p:sp>
        <p:nvSpPr>
          <p:cNvPr id="17" name="Násobení 9">
            <a:extLst>
              <a:ext uri="{FF2B5EF4-FFF2-40B4-BE49-F238E27FC236}">
                <a16:creationId xmlns:a16="http://schemas.microsoft.com/office/drawing/2014/main" id="{FCDE11A4-4241-01B5-BE36-4094DC076D7B}"/>
              </a:ext>
            </a:extLst>
          </p:cNvPr>
          <p:cNvSpPr/>
          <p:nvPr/>
        </p:nvSpPr>
        <p:spPr>
          <a:xfrm>
            <a:off x="6407698" y="518511"/>
            <a:ext cx="720080" cy="752669"/>
          </a:xfrm>
          <a:prstGeom prst="mathPlus">
            <a:avLst>
              <a:gd name="adj1" fmla="val 1532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A543B702-6E38-4C68-49AB-DFC9CF0CBDED}"/>
              </a:ext>
            </a:extLst>
          </p:cNvPr>
          <p:cNvSpPr/>
          <p:nvPr/>
        </p:nvSpPr>
        <p:spPr>
          <a:xfrm>
            <a:off x="6636697" y="1451120"/>
            <a:ext cx="491081" cy="111378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hnutý roh 7">
            <a:extLst>
              <a:ext uri="{FF2B5EF4-FFF2-40B4-BE49-F238E27FC236}">
                <a16:creationId xmlns:a16="http://schemas.microsoft.com/office/drawing/2014/main" id="{7C79BE98-972D-9277-F2B2-4AC15A5F6AB0}"/>
              </a:ext>
            </a:extLst>
          </p:cNvPr>
          <p:cNvSpPr/>
          <p:nvPr/>
        </p:nvSpPr>
        <p:spPr>
          <a:xfrm>
            <a:off x="5805891" y="3606680"/>
            <a:ext cx="3096344" cy="7526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pro Athény tvrdé podmínky kapitulace:</a:t>
            </a:r>
          </a:p>
        </p:txBody>
      </p:sp>
      <p:sp>
        <p:nvSpPr>
          <p:cNvPr id="21" name="Jednoduché závorky 20">
            <a:extLst>
              <a:ext uri="{FF2B5EF4-FFF2-40B4-BE49-F238E27FC236}">
                <a16:creationId xmlns:a16="http://schemas.microsoft.com/office/drawing/2014/main" id="{F6A3AC2B-0C9F-FFA5-9575-D558EEA79527}"/>
              </a:ext>
            </a:extLst>
          </p:cNvPr>
          <p:cNvSpPr/>
          <p:nvPr/>
        </p:nvSpPr>
        <p:spPr>
          <a:xfrm>
            <a:off x="5903640" y="4602062"/>
            <a:ext cx="2952328" cy="185127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cs-CZ" dirty="0">
                <a:latin typeface="Book Antiqua" panose="02040602050305030304" pitchFamily="18" charset="0"/>
              </a:rPr>
              <a:t>rozpuštění spolku</a:t>
            </a:r>
          </a:p>
          <a:p>
            <a:pPr marL="285750" indent="-285750" algn="ctr">
              <a:buFontTx/>
              <a:buChar char="-"/>
            </a:pPr>
            <a:r>
              <a:rPr lang="cs-CZ" dirty="0">
                <a:latin typeface="Book Antiqua" panose="02040602050305030304" pitchFamily="18" charset="0"/>
              </a:rPr>
              <a:t>vstoupení do PS</a:t>
            </a:r>
          </a:p>
          <a:p>
            <a:pPr marL="285750" indent="-285750" algn="ctr">
              <a:buFontTx/>
              <a:buChar char="-"/>
            </a:pPr>
            <a:r>
              <a:rPr lang="cs-CZ" dirty="0">
                <a:latin typeface="Book Antiqua" panose="02040602050305030304" pitchFamily="18" charset="0"/>
              </a:rPr>
              <a:t>zničení loďstva</a:t>
            </a:r>
          </a:p>
          <a:p>
            <a:pPr marL="285750" indent="-285750" algn="ctr">
              <a:buFontTx/>
              <a:buChar char="-"/>
            </a:pPr>
            <a:r>
              <a:rPr lang="cs-CZ" dirty="0">
                <a:latin typeface="Book Antiqua" panose="02040602050305030304" pitchFamily="18" charset="0"/>
              </a:rPr>
              <a:t>strhnutí hradeb</a:t>
            </a:r>
          </a:p>
          <a:p>
            <a:pPr marL="285750" indent="-285750" algn="ctr">
              <a:buFontTx/>
              <a:buChar char="-"/>
            </a:pPr>
            <a:r>
              <a:rPr lang="cs-CZ" dirty="0">
                <a:latin typeface="Book Antiqua" panose="02040602050305030304" pitchFamily="18" charset="0"/>
              </a:rPr>
              <a:t>ve městě dohlíží spartánská posádka</a:t>
            </a:r>
          </a:p>
        </p:txBody>
      </p:sp>
      <p:sp>
        <p:nvSpPr>
          <p:cNvPr id="23" name="Zaoblený obdélník 10">
            <a:extLst>
              <a:ext uri="{FF2B5EF4-FFF2-40B4-BE49-F238E27FC236}">
                <a16:creationId xmlns:a16="http://schemas.microsoft.com/office/drawing/2014/main" id="{AEEB2221-AB93-DEFD-656C-AB63BB0EBC8D}"/>
              </a:ext>
            </a:extLst>
          </p:cNvPr>
          <p:cNvSpPr/>
          <p:nvPr/>
        </p:nvSpPr>
        <p:spPr>
          <a:xfrm>
            <a:off x="3966476" y="4462426"/>
            <a:ext cx="1728192" cy="9465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samotná Sparta však oslabena</a:t>
            </a:r>
          </a:p>
        </p:txBody>
      </p:sp>
      <p:sp>
        <p:nvSpPr>
          <p:cNvPr id="22" name="Násobení 9">
            <a:extLst>
              <a:ext uri="{FF2B5EF4-FFF2-40B4-BE49-F238E27FC236}">
                <a16:creationId xmlns:a16="http://schemas.microsoft.com/office/drawing/2014/main" id="{E828913C-E236-334D-AA00-D897479AC3B6}"/>
              </a:ext>
            </a:extLst>
          </p:cNvPr>
          <p:cNvSpPr/>
          <p:nvPr/>
        </p:nvSpPr>
        <p:spPr>
          <a:xfrm>
            <a:off x="5263128" y="3868063"/>
            <a:ext cx="936104" cy="946014"/>
          </a:xfrm>
          <a:prstGeom prst="mathMultiply">
            <a:avLst>
              <a:gd name="adj1" fmla="val 1196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9" name="Obrázek 28" descr="Obsah obrázku muzeum, Artefakt, socha, umění&#10;&#10;Popis byl vytvořen automaticky">
            <a:extLst>
              <a:ext uri="{FF2B5EF4-FFF2-40B4-BE49-F238E27FC236}">
                <a16:creationId xmlns:a16="http://schemas.microsoft.com/office/drawing/2014/main" id="{9D24633D-6DBD-883C-AC19-C918ABCAC0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581117"/>
              </a:clrFrom>
              <a:clrTo>
                <a:srgbClr val="58111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7" y="4182920"/>
            <a:ext cx="2006824" cy="2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8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1271</TotalTime>
  <Words>838</Words>
  <Application>Microsoft Office PowerPoint</Application>
  <PresentationFormat>Předvádění na obrazovce (4:3)</PresentationFormat>
  <Paragraphs>175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Book Antiqua</vt:lpstr>
      <vt:lpstr>Calibri</vt:lpstr>
      <vt:lpstr>Rockwell</vt:lpstr>
      <vt:lpstr>Wingdings 2</vt:lpstr>
      <vt:lpstr>Work Sans Black</vt:lpstr>
      <vt:lpstr>Lití písma</vt:lpstr>
      <vt:lpstr>Řecko-perské války Peloponéská válka Makedonská vláda nad Řeckem Řecké reálie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Lukáš Lanč</cp:lastModifiedBy>
  <cp:revision>37</cp:revision>
  <dcterms:created xsi:type="dcterms:W3CDTF">2018-01-23T11:04:38Z</dcterms:created>
  <dcterms:modified xsi:type="dcterms:W3CDTF">2024-10-22T11:45:51Z</dcterms:modified>
</cp:coreProperties>
</file>