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5" r:id="rId6"/>
    <p:sldId id="264" r:id="rId7"/>
    <p:sldId id="259" r:id="rId8"/>
    <p:sldId id="260" r:id="rId9"/>
    <p:sldId id="266" r:id="rId10"/>
    <p:sldId id="267" r:id="rId11"/>
    <p:sldId id="269" r:id="rId12"/>
    <p:sldId id="261" r:id="rId13"/>
    <p:sldId id="270" r:id="rId14"/>
    <p:sldId id="262" r:id="rId15"/>
    <p:sldId id="271" r:id="rId16"/>
    <p:sldId id="272" r:id="rId17"/>
    <p:sldId id="273" r:id="rId18"/>
    <p:sldId id="268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6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381001"/>
            <a:ext cx="8514322" cy="2209800"/>
          </a:xfrm>
        </p:spPr>
        <p:txBody>
          <a:bodyPr>
            <a:noAutofit/>
          </a:bodyPr>
          <a:lstStyle/>
          <a:p>
            <a:r>
              <a:rPr lang="cs-CZ" sz="4300" b="1" dirty="0">
                <a:latin typeface="Book Antiqua" panose="02040602050305030304" pitchFamily="18" charset="0"/>
              </a:rPr>
              <a:t>Řím za císařů</a:t>
            </a:r>
            <a:br>
              <a:rPr lang="cs-CZ" sz="4300" b="1" dirty="0">
                <a:latin typeface="Book Antiqua" panose="02040602050305030304" pitchFamily="18" charset="0"/>
              </a:rPr>
            </a:br>
            <a:r>
              <a:rPr lang="cs-CZ" sz="4300" b="1" dirty="0">
                <a:latin typeface="Book Antiqua" panose="02040602050305030304" pitchFamily="18" charset="0"/>
              </a:rPr>
              <a:t>Zánik římské říše</a:t>
            </a:r>
            <a:br>
              <a:rPr lang="cs-CZ" sz="4300" b="1" dirty="0">
                <a:latin typeface="Book Antiqua" panose="02040602050305030304" pitchFamily="18" charset="0"/>
              </a:rPr>
            </a:br>
            <a:r>
              <a:rPr lang="cs-CZ" sz="4300" b="1" dirty="0">
                <a:latin typeface="Book Antiqua" panose="02040602050305030304" pitchFamily="18" charset="0"/>
              </a:rPr>
              <a:t>Reálie starověkého Říma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137823" y="5134775"/>
            <a:ext cx="6560234" cy="1752600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Book Antiqua" panose="02040602050305030304" pitchFamily="18" charset="0"/>
              </a:rPr>
              <a:t>V1D</a:t>
            </a:r>
          </a:p>
          <a:p>
            <a:r>
              <a:rPr lang="cs-CZ" sz="4800" dirty="0" smtClean="0">
                <a:latin typeface="Book Antiqua" panose="02040602050305030304" pitchFamily="18" charset="0"/>
              </a:rPr>
              <a:t>25 </a:t>
            </a:r>
            <a:r>
              <a:rPr lang="cs-CZ" sz="4800" dirty="0">
                <a:latin typeface="Book Antiqua" panose="02040602050305030304" pitchFamily="18" charset="0"/>
              </a:rPr>
              <a:t>- </a:t>
            </a:r>
            <a:r>
              <a:rPr lang="cs-CZ" sz="4800" dirty="0" smtClean="0">
                <a:latin typeface="Book Antiqua" panose="02040602050305030304" pitchFamily="18" charset="0"/>
              </a:rPr>
              <a:t>27</a:t>
            </a:r>
            <a:endParaRPr lang="cs-CZ" sz="4800" dirty="0">
              <a:latin typeface="Book Antiqua" panose="02040602050305030304" pitchFamily="18" charset="0"/>
            </a:endParaRPr>
          </a:p>
        </p:txBody>
      </p:sp>
      <p:sp>
        <p:nvSpPr>
          <p:cNvPr id="10" name="Šipka dolů 9">
            <a:hlinkClick r:id="rId2" action="ppaction://hlinksldjump"/>
          </p:cNvPr>
          <p:cNvSpPr/>
          <p:nvPr/>
        </p:nvSpPr>
        <p:spPr>
          <a:xfrm>
            <a:off x="3059832" y="4470788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26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1" name="Šipka dolů 10">
            <a:hlinkClick r:id="rId3" action="ppaction://hlinksldjump"/>
          </p:cNvPr>
          <p:cNvSpPr/>
          <p:nvPr/>
        </p:nvSpPr>
        <p:spPr>
          <a:xfrm>
            <a:off x="899592" y="2859464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25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103656" y="5181982"/>
            <a:ext cx="4082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latin typeface="Book Antiqua" panose="02040602050305030304" pitchFamily="18" charset="0"/>
              </a:defRPr>
            </a:lvl1pPr>
          </a:lstStyle>
          <a:p>
            <a:r>
              <a:rPr lang="cs-CZ" dirty="0"/>
              <a:t>→ 395 Ř </a:t>
            </a:r>
            <a:r>
              <a:rPr lang="cs-CZ" dirty="0">
                <a:sym typeface="Wingdings" panose="05000000000000000000" pitchFamily="2" charset="2"/>
              </a:rPr>
              <a:t></a:t>
            </a:r>
            <a:r>
              <a:rPr lang="cs-CZ" dirty="0"/>
              <a:t> ZŘ + VŘ</a:t>
            </a:r>
          </a:p>
          <a:p>
            <a:r>
              <a:rPr lang="cs-CZ" dirty="0" smtClean="0"/>
              <a:t>→ </a:t>
            </a:r>
            <a:r>
              <a:rPr lang="cs-CZ" dirty="0" err="1"/>
              <a:t>Flagellum</a:t>
            </a:r>
            <a:r>
              <a:rPr lang="cs-CZ" dirty="0"/>
              <a:t> Dei</a:t>
            </a:r>
          </a:p>
          <a:p>
            <a:r>
              <a:rPr lang="cs-CZ" dirty="0" smtClean="0"/>
              <a:t>→ </a:t>
            </a:r>
            <a:r>
              <a:rPr lang="cs-CZ" dirty="0" err="1"/>
              <a:t>Odoaker</a:t>
            </a:r>
            <a:r>
              <a:rPr lang="cs-CZ" dirty="0"/>
              <a:t> </a:t>
            </a:r>
            <a:r>
              <a:rPr lang="cs-CZ" dirty="0" smtClean="0"/>
              <a:t>králem</a:t>
            </a:r>
            <a:endParaRPr lang="cs-CZ" dirty="0"/>
          </a:p>
        </p:txBody>
      </p:sp>
      <p:sp>
        <p:nvSpPr>
          <p:cNvPr id="13" name="Šipka dolů 12">
            <a:hlinkClick r:id="rId2" action="ppaction://hlinksldjump"/>
          </p:cNvPr>
          <p:cNvSpPr/>
          <p:nvPr/>
        </p:nvSpPr>
        <p:spPr>
          <a:xfrm>
            <a:off x="5364088" y="3344105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27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788024" y="3988063"/>
            <a:ext cx="4082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latin typeface="Book Antiqua" panose="02040602050305030304" pitchFamily="18" charset="0"/>
              </a:defRPr>
            </a:lvl1pPr>
          </a:lstStyle>
          <a:p>
            <a:r>
              <a:rPr lang="cs-CZ" dirty="0"/>
              <a:t>→ Římské legie</a:t>
            </a:r>
          </a:p>
          <a:p>
            <a:r>
              <a:rPr lang="cs-CZ" dirty="0" smtClean="0"/>
              <a:t>→ </a:t>
            </a:r>
            <a:r>
              <a:rPr lang="cs-CZ" dirty="0"/>
              <a:t>Křesťanství ve starověkém Římu</a:t>
            </a:r>
          </a:p>
          <a:p>
            <a:r>
              <a:rPr lang="cs-CZ" dirty="0" smtClean="0"/>
              <a:t>→ </a:t>
            </a:r>
            <a:r>
              <a:rPr lang="cs-CZ" dirty="0"/>
              <a:t>Gladiátoři, celebrity </a:t>
            </a:r>
            <a:r>
              <a:rPr lang="cs-CZ" dirty="0" smtClean="0"/>
              <a:t>starověku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-18918" y="3570064"/>
            <a:ext cx="4082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latin typeface="Book Antiqua" panose="02040602050305030304" pitchFamily="18" charset="0"/>
              </a:defRPr>
            </a:lvl1pPr>
          </a:lstStyle>
          <a:p>
            <a:r>
              <a:rPr lang="cs-CZ" dirty="0"/>
              <a:t>→ G. I. C. O. A.</a:t>
            </a:r>
          </a:p>
          <a:p>
            <a:r>
              <a:rPr lang="cs-CZ" dirty="0" smtClean="0"/>
              <a:t>→ </a:t>
            </a:r>
            <a:r>
              <a:rPr lang="cs-CZ" dirty="0"/>
              <a:t>Blázni a podivíni na císařské židli</a:t>
            </a:r>
          </a:p>
          <a:p>
            <a:r>
              <a:rPr lang="cs-CZ" dirty="0" smtClean="0"/>
              <a:t>→ Pretoriáni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780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Výsledek obrázku pro barbarians attacking 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3" y="309914"/>
            <a:ext cx="4867275" cy="3362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ipka dolů 10"/>
          <p:cNvSpPr/>
          <p:nvPr/>
        </p:nvSpPr>
        <p:spPr>
          <a:xfrm>
            <a:off x="8388424" y="2485186"/>
            <a:ext cx="504056" cy="201579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26</a:t>
            </a:r>
          </a:p>
        </p:txBody>
      </p:sp>
      <p:sp>
        <p:nvSpPr>
          <p:cNvPr id="2" name="Ovál 1"/>
          <p:cNvSpPr/>
          <p:nvPr/>
        </p:nvSpPr>
        <p:spPr>
          <a:xfrm>
            <a:off x="4497571" y="230832"/>
            <a:ext cx="1637928" cy="7350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476 n. l.</a:t>
            </a:r>
          </a:p>
        </p:txBody>
      </p:sp>
      <p:sp>
        <p:nvSpPr>
          <p:cNvPr id="3" name="Obdélník 2"/>
          <p:cNvSpPr/>
          <p:nvPr/>
        </p:nvSpPr>
        <p:spPr>
          <a:xfrm>
            <a:off x="6768244" y="115415"/>
            <a:ext cx="2293513" cy="9659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oficiální konec Západořímské říše</a:t>
            </a:r>
          </a:p>
        </p:txBody>
      </p:sp>
      <p:sp>
        <p:nvSpPr>
          <p:cNvPr id="6" name="Je rovno 5"/>
          <p:cNvSpPr/>
          <p:nvPr/>
        </p:nvSpPr>
        <p:spPr>
          <a:xfrm>
            <a:off x="6192180" y="309914"/>
            <a:ext cx="576064" cy="576064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Ohnutý roh 6"/>
          <p:cNvSpPr/>
          <p:nvPr/>
        </p:nvSpPr>
        <p:spPr>
          <a:xfrm>
            <a:off x="5516419" y="1254161"/>
            <a:ext cx="3545338" cy="132596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město Řím je dobyto východogermánským kmenem a poslední římský císař je svržen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7092280" y="2220081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Jednoduché závorky 9"/>
          <p:cNvSpPr/>
          <p:nvPr/>
        </p:nvSpPr>
        <p:spPr>
          <a:xfrm>
            <a:off x="6480212" y="3046508"/>
            <a:ext cx="1825959" cy="72008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Romulus </a:t>
            </a:r>
            <a:r>
              <a:rPr lang="cs-CZ" dirty="0" err="1">
                <a:latin typeface="Book Antiqua" panose="02040602050305030304" pitchFamily="18" charset="0"/>
              </a:rPr>
              <a:t>Augustulus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630563" y="4568517"/>
            <a:ext cx="2088232" cy="15334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místo něj se za římského </a:t>
            </a:r>
            <a:r>
              <a:rPr lang="cs-CZ" b="1" dirty="0">
                <a:solidFill>
                  <a:schemeClr val="bg1"/>
                </a:solidFill>
                <a:latin typeface="Book Antiqua" panose="02040602050305030304" pitchFamily="18" charset="0"/>
              </a:rPr>
              <a:t>krále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prohlašuje germánský náčelník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Odoaker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9220" name="Picture 4" descr="Výsledek obrázku pro romulus augustul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9" y="3447148"/>
            <a:ext cx="3267075" cy="3362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Výsledek obrázku pro romulus augustulu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r="15031"/>
          <a:stretch/>
        </p:blipFill>
        <p:spPr bwMode="auto">
          <a:xfrm>
            <a:off x="3959414" y="3058941"/>
            <a:ext cx="2387027" cy="346335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77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6" grpId="0" animBg="1"/>
      <p:bldP spid="7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26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7519" y="880631"/>
            <a:ext cx="5174704" cy="5364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ve svém důsledku se pouze mění panovník</a:t>
            </a:r>
          </a:p>
        </p:txBody>
      </p:sp>
      <p:sp>
        <p:nvSpPr>
          <p:cNvPr id="3" name="Šipka doprava 2"/>
          <p:cNvSpPr/>
          <p:nvPr/>
        </p:nvSpPr>
        <p:spPr>
          <a:xfrm>
            <a:off x="5086642" y="933935"/>
            <a:ext cx="1312762" cy="42980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6" name="Jednoduché závorky 5"/>
          <p:cNvSpPr/>
          <p:nvPr/>
        </p:nvSpPr>
        <p:spPr>
          <a:xfrm>
            <a:off x="6156176" y="97594"/>
            <a:ext cx="2736304" cy="72814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zvláště v provinciích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6552220" y="792169"/>
            <a:ext cx="1944216" cy="7133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pořád platí daně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6568841" y="1871310"/>
            <a:ext cx="1944216" cy="7133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pořád řídí ti samí úředníci</a:t>
            </a:r>
          </a:p>
        </p:txBody>
      </p:sp>
      <p:sp>
        <p:nvSpPr>
          <p:cNvPr id="9" name="Jednoduché závorky 8"/>
          <p:cNvSpPr/>
          <p:nvPr/>
        </p:nvSpPr>
        <p:spPr>
          <a:xfrm>
            <a:off x="6304182" y="2648829"/>
            <a:ext cx="2473533" cy="71333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včetně guvernérů v provinciích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552220" y="3730972"/>
            <a:ext cx="1944216" cy="7133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pořád pokračuje římská kultura</a:t>
            </a:r>
          </a:p>
        </p:txBody>
      </p:sp>
      <p:sp>
        <p:nvSpPr>
          <p:cNvPr id="11" name="Jednoduché závorky 10"/>
          <p:cNvSpPr/>
          <p:nvPr/>
        </p:nvSpPr>
        <p:spPr>
          <a:xfrm>
            <a:off x="6388819" y="4581128"/>
            <a:ext cx="2304257" cy="93610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jazyk, umění, právo,…</a:t>
            </a:r>
          </a:p>
        </p:txBody>
      </p:sp>
      <p:sp>
        <p:nvSpPr>
          <p:cNvPr id="12" name="Vývojový diagram: postup 11"/>
          <p:cNvSpPr/>
          <p:nvPr/>
        </p:nvSpPr>
        <p:spPr>
          <a:xfrm>
            <a:off x="93805" y="6165304"/>
            <a:ext cx="8647964" cy="576064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konec Východořímské říše 1453, kdy Konstantinopol dobyt Osmany (Turky)</a:t>
            </a:r>
          </a:p>
        </p:txBody>
      </p:sp>
      <p:pic>
        <p:nvPicPr>
          <p:cNvPr id="10242" name="Picture 2" descr="Výsledek obrázku pro europe after 47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8465"/>
          <a:stretch/>
        </p:blipFill>
        <p:spPr bwMode="auto">
          <a:xfrm>
            <a:off x="93805" y="1661140"/>
            <a:ext cx="6094501" cy="431284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251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římský legioná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9003"/>
            <a:ext cx="2169737" cy="503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27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Reálie starověkého Říma</a:t>
            </a:r>
          </a:p>
        </p:txBody>
      </p:sp>
      <p:sp>
        <p:nvSpPr>
          <p:cNvPr id="2" name="Obdélník s odříznutým příčným rohem 1"/>
          <p:cNvSpPr/>
          <p:nvPr/>
        </p:nvSpPr>
        <p:spPr>
          <a:xfrm>
            <a:off x="179512" y="1484784"/>
            <a:ext cx="2736304" cy="72008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a) vojenství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051720" y="2697266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2103859" y="4148468"/>
            <a:ext cx="1512168" cy="5768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4355976" y="1925833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4862587" y="5427222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051720" y="6237312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4211960" y="4148468"/>
            <a:ext cx="1440160" cy="288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4617501" y="314096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7373372" y="4231549"/>
            <a:ext cx="1341275" cy="495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cingulum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430968" y="2449738"/>
            <a:ext cx="1208902" cy="4950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pilum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348247" y="4869160"/>
            <a:ext cx="1391526" cy="4738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gladius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892874" y="2607256"/>
            <a:ext cx="1157714" cy="533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7479632" y="3068960"/>
            <a:ext cx="1128754" cy="5024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galea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375003" y="6039396"/>
            <a:ext cx="1463534" cy="6300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lorica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segmentata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573670" y="5436223"/>
            <a:ext cx="1066200" cy="4950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scutum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491639" y="3653413"/>
            <a:ext cx="1104740" cy="4950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caligae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955776" y="4458491"/>
            <a:ext cx="1157714" cy="533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894006" y="5949623"/>
            <a:ext cx="1157714" cy="533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5495497" y="1633494"/>
            <a:ext cx="1157714" cy="533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5508104" y="2906312"/>
            <a:ext cx="1157714" cy="533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5638200" y="4168493"/>
            <a:ext cx="1157714" cy="533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5553605" y="5664422"/>
            <a:ext cx="1157714" cy="533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?</a:t>
            </a:r>
          </a:p>
        </p:txBody>
      </p:sp>
      <p:sp>
        <p:nvSpPr>
          <p:cNvPr id="8" name="Levá jednoduchá závorka 7"/>
          <p:cNvSpPr/>
          <p:nvPr/>
        </p:nvSpPr>
        <p:spPr>
          <a:xfrm rot="5400000">
            <a:off x="5645738" y="3586415"/>
            <a:ext cx="4796542" cy="1835417"/>
          </a:xfrm>
          <a:prstGeom prst="lef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opisek se šipkou dolů 8"/>
          <p:cNvSpPr/>
          <p:nvPr/>
        </p:nvSpPr>
        <p:spPr>
          <a:xfrm>
            <a:off x="6948265" y="749796"/>
            <a:ext cx="2195736" cy="1356056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Přiřaď správně legionáři jeho výzbroj</a:t>
            </a:r>
          </a:p>
        </p:txBody>
      </p:sp>
    </p:spTree>
    <p:extLst>
      <p:ext uri="{BB962C8B-B14F-4D97-AF65-F5344CB8AC3E}">
        <p14:creationId xmlns:p14="http://schemas.microsoft.com/office/powerpoint/2010/main" val="1006782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27</a:t>
            </a:r>
          </a:p>
        </p:txBody>
      </p:sp>
      <p:pic>
        <p:nvPicPr>
          <p:cNvPr id="1026" name="Picture 2" descr="Výsledek obrázku pro římský legioná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81" y="360857"/>
            <a:ext cx="2653694" cy="616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>
            <a:stCxn id="23" idx="3"/>
          </p:cNvCxnSpPr>
          <p:nvPr/>
        </p:nvCxnSpPr>
        <p:spPr>
          <a:xfrm flipV="1">
            <a:off x="2535394" y="1565170"/>
            <a:ext cx="1172510" cy="130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2726297" y="3212976"/>
            <a:ext cx="1512168" cy="8115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5342748" y="939595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29" idx="1"/>
          </p:cNvCxnSpPr>
          <p:nvPr/>
        </p:nvCxnSpPr>
        <p:spPr>
          <a:xfrm flipH="1" flipV="1">
            <a:off x="5945652" y="5273894"/>
            <a:ext cx="763212" cy="8734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699792" y="6237312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5148064" y="3447603"/>
            <a:ext cx="1347980" cy="288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5508104" y="2168017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Jednoduché závorky 21"/>
          <p:cNvSpPr/>
          <p:nvPr/>
        </p:nvSpPr>
        <p:spPr>
          <a:xfrm>
            <a:off x="6250089" y="4127893"/>
            <a:ext cx="2642390" cy="114600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cvočky na třásních  cinkaly a odháněly tak zlé duchy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663186" y="1299635"/>
            <a:ext cx="187220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pilum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(těžký vrhací oštěp)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39552" y="3565227"/>
            <a:ext cx="2186745" cy="9185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gladius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(asi 70 cm dlouhý meč)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233772" y="5640465"/>
            <a:ext cx="2682044" cy="8832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caligae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(kožené sandále, zespoda pobité hřebíky)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6496044" y="624560"/>
            <a:ext cx="2396436" cy="6300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galea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(helmice s lícnicemi)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6444208" y="1759314"/>
            <a:ext cx="1872208" cy="8910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lorica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segmentata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(plátová zbroj)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6708864" y="5751165"/>
            <a:ext cx="2183615" cy="7923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scutum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(štít vážící až 10 kg)</a:t>
            </a:r>
          </a:p>
        </p:txBody>
      </p:sp>
      <p:sp>
        <p:nvSpPr>
          <p:cNvPr id="20" name="Jednoduché závorky 19"/>
          <p:cNvSpPr/>
          <p:nvPr/>
        </p:nvSpPr>
        <p:spPr>
          <a:xfrm>
            <a:off x="233772" y="2204864"/>
            <a:ext cx="3059832" cy="79208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jeho násada se po dopadu ohnula, aby nebyl znovu použit nepřítelem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6494875" y="3344190"/>
            <a:ext cx="1935833" cy="7837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cingulum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(opasek)</a:t>
            </a:r>
          </a:p>
        </p:txBody>
      </p:sp>
    </p:spTree>
    <p:extLst>
      <p:ext uri="{BB962C8B-B14F-4D97-AF65-F5344CB8AC3E}">
        <p14:creationId xmlns:p14="http://schemas.microsoft.com/office/powerpoint/2010/main" val="1781626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20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27</a:t>
            </a:r>
          </a:p>
        </p:txBody>
      </p:sp>
      <p:sp>
        <p:nvSpPr>
          <p:cNvPr id="2" name="Vývojový diagram: postup 1"/>
          <p:cNvSpPr/>
          <p:nvPr/>
        </p:nvSpPr>
        <p:spPr>
          <a:xfrm>
            <a:off x="1073166" y="484998"/>
            <a:ext cx="2448272" cy="663079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známá formace želvy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04048" y="484998"/>
            <a:ext cx="324036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legionářská standarda</a:t>
            </a:r>
          </a:p>
        </p:txBody>
      </p:sp>
      <p:sp>
        <p:nvSpPr>
          <p:cNvPr id="7" name="Jednoduché závorky 6"/>
          <p:cNvSpPr/>
          <p:nvPr/>
        </p:nvSpPr>
        <p:spPr>
          <a:xfrm>
            <a:off x="4788024" y="5601922"/>
            <a:ext cx="3672408" cy="100811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senatus</a:t>
            </a:r>
            <a:r>
              <a:rPr lang="cs-CZ" dirty="0">
                <a:latin typeface="Book Antiqua" panose="0204060205030503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</a:rPr>
              <a:t>populusque</a:t>
            </a:r>
            <a:r>
              <a:rPr lang="cs-CZ" dirty="0">
                <a:latin typeface="Book Antiqua" panose="0204060205030503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</a:rPr>
              <a:t>romanus</a:t>
            </a:r>
            <a:endParaRPr lang="cs-CZ" dirty="0"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senát a lid římský</a:t>
            </a:r>
          </a:p>
        </p:txBody>
      </p:sp>
      <p:pic>
        <p:nvPicPr>
          <p:cNvPr id="11266" name="Picture 2" descr="Výsledek obrázku pro roman legion turtle 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" y="1556792"/>
            <a:ext cx="3006080" cy="221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ouvisející obr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r="11206"/>
          <a:stretch/>
        </p:blipFill>
        <p:spPr bwMode="auto">
          <a:xfrm>
            <a:off x="179512" y="4077072"/>
            <a:ext cx="4430112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58902"/>
            <a:ext cx="3096344" cy="433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77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27</a:t>
            </a:r>
          </a:p>
        </p:txBody>
      </p:sp>
      <p:sp>
        <p:nvSpPr>
          <p:cNvPr id="6" name="Obdélník s odříznutým příčným rohem 5"/>
          <p:cNvSpPr/>
          <p:nvPr/>
        </p:nvSpPr>
        <p:spPr>
          <a:xfrm>
            <a:off x="611560" y="328579"/>
            <a:ext cx="2736304" cy="72008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b) umění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6156176" y="328579"/>
            <a:ext cx="2736304" cy="7200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architektura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6372200" y="1048659"/>
            <a:ext cx="2304256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cihla a beton</a:t>
            </a:r>
          </a:p>
        </p:txBody>
      </p:sp>
      <p:sp>
        <p:nvSpPr>
          <p:cNvPr id="7" name="Obdélník 6"/>
          <p:cNvSpPr/>
          <p:nvPr/>
        </p:nvSpPr>
        <p:spPr>
          <a:xfrm>
            <a:off x="772522" y="3892489"/>
            <a:ext cx="216024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bazilika</a:t>
            </a:r>
          </a:p>
        </p:txBody>
      </p:sp>
      <p:sp>
        <p:nvSpPr>
          <p:cNvPr id="8" name="Jednoduché závorky 7"/>
          <p:cNvSpPr/>
          <p:nvPr/>
        </p:nvSpPr>
        <p:spPr>
          <a:xfrm>
            <a:off x="-2" y="4459060"/>
            <a:ext cx="3842169" cy="61125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veřejný prostor pro tržiště a soud</a:t>
            </a:r>
          </a:p>
        </p:txBody>
      </p:sp>
      <p:sp>
        <p:nvSpPr>
          <p:cNvPr id="9" name="Obdélník 8"/>
          <p:cNvSpPr/>
          <p:nvPr/>
        </p:nvSpPr>
        <p:spPr>
          <a:xfrm>
            <a:off x="3740969" y="3977697"/>
            <a:ext cx="201622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lázně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516216" y="4071667"/>
            <a:ext cx="201622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amfiteátr</a:t>
            </a:r>
          </a:p>
        </p:txBody>
      </p:sp>
      <p:sp>
        <p:nvSpPr>
          <p:cNvPr id="11" name="Jednoduché závorky 10"/>
          <p:cNvSpPr/>
          <p:nvPr/>
        </p:nvSpPr>
        <p:spPr>
          <a:xfrm>
            <a:off x="151986" y="5309216"/>
            <a:ext cx="1998591" cy="114008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+ silnice, </a:t>
            </a:r>
            <a:r>
              <a:rPr lang="cs-CZ" dirty="0" err="1">
                <a:latin typeface="Book Antiqua" panose="02040602050305030304" pitchFamily="18" charset="0"/>
              </a:rPr>
              <a:t>aquadukty</a:t>
            </a:r>
            <a:r>
              <a:rPr lang="cs-CZ" dirty="0">
                <a:latin typeface="Book Antiqua" panose="02040602050305030304" pitchFamily="18" charset="0"/>
              </a:rPr>
              <a:t>, kanály,…</a:t>
            </a:r>
          </a:p>
        </p:txBody>
      </p:sp>
      <p:pic>
        <p:nvPicPr>
          <p:cNvPr id="13" name="Picture 2" descr="Výsledek obrázku pro ancient rome basi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0" y="1372695"/>
            <a:ext cx="3504564" cy="233384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ýsledek obrázku pro ancient rome s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633" y="1520176"/>
            <a:ext cx="3404896" cy="233384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Výsledek obrázku pro ancient rome amphitheat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35" y="1693716"/>
            <a:ext cx="3364122" cy="225767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Výsledek obrázku pro ancient rome roa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9" y="5001925"/>
            <a:ext cx="2612429" cy="170145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Výsledek obrázku pro ancient rome aqueduc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34" y="4843908"/>
            <a:ext cx="2246802" cy="150212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Výsledek obrázku pro ancient rome cana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6"/>
          <a:stretch/>
        </p:blipFill>
        <p:spPr bwMode="auto">
          <a:xfrm>
            <a:off x="6732240" y="5144702"/>
            <a:ext cx="2160240" cy="168116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8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11" y="1135892"/>
            <a:ext cx="3739451" cy="25005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Výsledek obrázku pro ancient rome reli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29" y="3461818"/>
            <a:ext cx="4932647" cy="192493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27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6156176" y="328579"/>
            <a:ext cx="2736304" cy="7200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sochařství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827584" y="5685557"/>
            <a:ext cx="2213992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busty a podobizny</a:t>
            </a:r>
          </a:p>
        </p:txBody>
      </p:sp>
      <p:sp>
        <p:nvSpPr>
          <p:cNvPr id="7" name="Obdélník 6"/>
          <p:cNvSpPr/>
          <p:nvPr/>
        </p:nvSpPr>
        <p:spPr>
          <a:xfrm>
            <a:off x="4346860" y="5302111"/>
            <a:ext cx="2213992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reliéfy</a:t>
            </a:r>
          </a:p>
        </p:txBody>
      </p:sp>
      <p:sp>
        <p:nvSpPr>
          <p:cNvPr id="8" name="Jednoduché závorky 7"/>
          <p:cNvSpPr/>
          <p:nvPr/>
        </p:nvSpPr>
        <p:spPr>
          <a:xfrm>
            <a:off x="3851920" y="6045596"/>
            <a:ext cx="4536504" cy="51575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často propaganda vítězných tažení Říma</a:t>
            </a:r>
          </a:p>
        </p:txBody>
      </p:sp>
      <p:pic>
        <p:nvPicPr>
          <p:cNvPr id="13314" name="Picture 2" descr="Výsledek obrázku pro ancient rome sculp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1665"/>
            <a:ext cx="2213992" cy="219533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ýsledek obrázku pro ancient rome sculptu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79354"/>
            <a:ext cx="2151124" cy="233093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Výsledek obrázku pro ancient rome sculptu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9" y="2430672"/>
            <a:ext cx="1692171" cy="294254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Výsledek obrázku pro ancient rome sculptur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06" y="2931077"/>
            <a:ext cx="1771069" cy="244213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726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Výsledek obrázku pro ancient rome fresc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22" y="913299"/>
            <a:ext cx="4383542" cy="23916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56606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27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6156176" y="328579"/>
            <a:ext cx="2736304" cy="7200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malířství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803169" y="5941321"/>
            <a:ext cx="180020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mozaiky</a:t>
            </a:r>
          </a:p>
        </p:txBody>
      </p:sp>
      <p:sp>
        <p:nvSpPr>
          <p:cNvPr id="7" name="Obdélník 6"/>
          <p:cNvSpPr/>
          <p:nvPr/>
        </p:nvSpPr>
        <p:spPr>
          <a:xfrm>
            <a:off x="4932040" y="6151445"/>
            <a:ext cx="180020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fresky</a:t>
            </a:r>
          </a:p>
        </p:txBody>
      </p:sp>
      <p:pic>
        <p:nvPicPr>
          <p:cNvPr id="14338" name="Picture 2" descr="Výsledek obrázku pro ancient rome mosa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/>
          <a:stretch/>
        </p:blipFill>
        <p:spPr bwMode="auto">
          <a:xfrm>
            <a:off x="971600" y="175911"/>
            <a:ext cx="2891752" cy="208314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Výsledek obrázku pro ancient rome mosa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" y="2255425"/>
            <a:ext cx="3240360" cy="215820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Výsledek obrázku pro ancient rome mosai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8" b="12691"/>
          <a:stretch/>
        </p:blipFill>
        <p:spPr bwMode="auto">
          <a:xfrm>
            <a:off x="214081" y="4178740"/>
            <a:ext cx="3473441" cy="15471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Výsledek obrázku pro ancient rome fresco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22" y="3149256"/>
            <a:ext cx="3516960" cy="279614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Výsledek obrázku pro ancient rome fresco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038477"/>
            <a:ext cx="2095500" cy="319087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726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27</a:t>
            </a:r>
          </a:p>
        </p:txBody>
      </p:sp>
      <p:sp>
        <p:nvSpPr>
          <p:cNvPr id="6" name="Obdélník s odříznutým příčným rohem 5"/>
          <p:cNvSpPr/>
          <p:nvPr/>
        </p:nvSpPr>
        <p:spPr>
          <a:xfrm>
            <a:off x="413792" y="461665"/>
            <a:ext cx="2736304" cy="72008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c) náboženství</a:t>
            </a:r>
          </a:p>
        </p:txBody>
      </p:sp>
      <p:sp>
        <p:nvSpPr>
          <p:cNvPr id="2" name="Jednoduché závorky 1"/>
          <p:cNvSpPr/>
          <p:nvPr/>
        </p:nvSpPr>
        <p:spPr>
          <a:xfrm>
            <a:off x="3347864" y="526169"/>
            <a:ext cx="2520280" cy="59107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víceméně okopírované od Řeků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6228184" y="461665"/>
            <a:ext cx="2376264" cy="7200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Vytvoř správné trojice:</a:t>
            </a:r>
          </a:p>
        </p:txBody>
      </p:sp>
      <p:sp>
        <p:nvSpPr>
          <p:cNvPr id="7" name="Obdélník 6"/>
          <p:cNvSpPr/>
          <p:nvPr/>
        </p:nvSpPr>
        <p:spPr>
          <a:xfrm>
            <a:off x="449208" y="1837780"/>
            <a:ext cx="1781944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Zeus</a:t>
            </a:r>
          </a:p>
        </p:txBody>
      </p:sp>
      <p:sp>
        <p:nvSpPr>
          <p:cNvPr id="9" name="Obdélník 8"/>
          <p:cNvSpPr/>
          <p:nvPr/>
        </p:nvSpPr>
        <p:spPr>
          <a:xfrm>
            <a:off x="449208" y="2537098"/>
            <a:ext cx="1781944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Héra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49208" y="5438180"/>
            <a:ext cx="1781944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Afrodíté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27261" y="3998020"/>
            <a:ext cx="1781944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Hefaistos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13792" y="3279280"/>
            <a:ext cx="1781944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Hádés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13792" y="4718100"/>
            <a:ext cx="1781944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Áres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49208" y="6158260"/>
            <a:ext cx="1781944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Poseidón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603744" y="3998020"/>
            <a:ext cx="178194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Jupiter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603744" y="5438180"/>
            <a:ext cx="178194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Juno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595112" y="1837780"/>
            <a:ext cx="178194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Venuše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603744" y="2537098"/>
            <a:ext cx="178194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Vulcanus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595112" y="3277940"/>
            <a:ext cx="178194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Pluto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620636" y="6158260"/>
            <a:ext cx="178194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Mars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564136" y="4718100"/>
            <a:ext cx="178194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Neptun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6720824" y="6187604"/>
            <a:ext cx="178194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blesk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6720824" y="5438180"/>
            <a:ext cx="178194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páv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6695648" y="2537098"/>
            <a:ext cx="178194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delfín, labuť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6673701" y="3998020"/>
            <a:ext cx="178194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kovadlina, kladivo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6756369" y="4718100"/>
            <a:ext cx="178194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přilba, roh hojnosti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6720824" y="3279280"/>
            <a:ext cx="178194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zbraně a zbroj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6673701" y="1837780"/>
            <a:ext cx="178194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trojzubec</a:t>
            </a:r>
          </a:p>
        </p:txBody>
      </p:sp>
    </p:spTree>
    <p:extLst>
      <p:ext uri="{BB962C8B-B14F-4D97-AF65-F5344CB8AC3E}">
        <p14:creationId xmlns:p14="http://schemas.microsoft.com/office/powerpoint/2010/main" val="984355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Calibri" panose="020F0502020204030204" pitchFamily="34" charset="0"/>
              </a:rPr>
              <a:t>© Lukáš Lanč 2024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27</a:t>
            </a:r>
          </a:p>
        </p:txBody>
      </p:sp>
      <p:sp>
        <p:nvSpPr>
          <p:cNvPr id="6" name="Obdélník s odříznutým příčným rohem 5"/>
          <p:cNvSpPr/>
          <p:nvPr/>
        </p:nvSpPr>
        <p:spPr>
          <a:xfrm>
            <a:off x="413792" y="461665"/>
            <a:ext cx="2736304" cy="72008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c) náboženství</a:t>
            </a:r>
          </a:p>
        </p:txBody>
      </p:sp>
      <p:sp>
        <p:nvSpPr>
          <p:cNvPr id="2" name="Jednoduché závorky 1"/>
          <p:cNvSpPr/>
          <p:nvPr/>
        </p:nvSpPr>
        <p:spPr>
          <a:xfrm>
            <a:off x="3347864" y="526169"/>
            <a:ext cx="2520280" cy="59107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víceméně okopírované od Řeků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6228184" y="461665"/>
            <a:ext cx="2376264" cy="7200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Společná kontrola</a:t>
            </a:r>
          </a:p>
        </p:txBody>
      </p:sp>
      <p:sp>
        <p:nvSpPr>
          <p:cNvPr id="7" name="Obdélník 6"/>
          <p:cNvSpPr/>
          <p:nvPr/>
        </p:nvSpPr>
        <p:spPr>
          <a:xfrm>
            <a:off x="449208" y="1837780"/>
            <a:ext cx="1781944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Zeus</a:t>
            </a:r>
          </a:p>
        </p:txBody>
      </p:sp>
      <p:sp>
        <p:nvSpPr>
          <p:cNvPr id="9" name="Obdélník 8"/>
          <p:cNvSpPr/>
          <p:nvPr/>
        </p:nvSpPr>
        <p:spPr>
          <a:xfrm>
            <a:off x="449208" y="2537098"/>
            <a:ext cx="1781944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Héra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49208" y="5438180"/>
            <a:ext cx="1781944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Afrodíté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27261" y="3998020"/>
            <a:ext cx="1781944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Hefaistos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13792" y="3279280"/>
            <a:ext cx="1781944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Hádés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13792" y="4718100"/>
            <a:ext cx="1781944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Áres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49208" y="6158260"/>
            <a:ext cx="1781944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Poseidón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595112" y="1837780"/>
            <a:ext cx="178194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Jupiter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595112" y="2537098"/>
            <a:ext cx="178194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Juno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595112" y="5438180"/>
            <a:ext cx="178194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Venuše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573165" y="3998020"/>
            <a:ext cx="178194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Vulcanus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595112" y="3277940"/>
            <a:ext cx="178194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Pluto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564136" y="4718100"/>
            <a:ext cx="178194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Mars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595112" y="6158260"/>
            <a:ext cx="178194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Neptun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6695648" y="1837780"/>
            <a:ext cx="178194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blesk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6695648" y="2537098"/>
            <a:ext cx="178194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páv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6695648" y="5438180"/>
            <a:ext cx="178194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delfín, labuť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6673701" y="3998020"/>
            <a:ext cx="178194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kovadlina, kladivo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6695648" y="3277940"/>
            <a:ext cx="178194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přilba, roh hojnosti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6664672" y="4718100"/>
            <a:ext cx="178194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zbraně a zbroj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6695648" y="6158260"/>
            <a:ext cx="178194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trojzubec</a:t>
            </a:r>
          </a:p>
        </p:txBody>
      </p:sp>
      <p:cxnSp>
        <p:nvCxnSpPr>
          <p:cNvPr id="30" name="Přímá spojnice se šipkou 29"/>
          <p:cNvCxnSpPr>
            <a:stCxn id="7" idx="3"/>
            <a:endCxn id="16" idx="1"/>
          </p:cNvCxnSpPr>
          <p:nvPr/>
        </p:nvCxnSpPr>
        <p:spPr>
          <a:xfrm>
            <a:off x="2231152" y="2089808"/>
            <a:ext cx="13639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52" name="Přímá spojnice se šipkou 2051"/>
          <p:cNvCxnSpPr>
            <a:stCxn id="16" idx="3"/>
            <a:endCxn id="23" idx="1"/>
          </p:cNvCxnSpPr>
          <p:nvPr/>
        </p:nvCxnSpPr>
        <p:spPr>
          <a:xfrm>
            <a:off x="5377056" y="2089808"/>
            <a:ext cx="13185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57" name="Přímá spojnice se šipkou 2056"/>
          <p:cNvCxnSpPr>
            <a:stCxn id="9" idx="3"/>
            <a:endCxn id="17" idx="1"/>
          </p:cNvCxnSpPr>
          <p:nvPr/>
        </p:nvCxnSpPr>
        <p:spPr>
          <a:xfrm>
            <a:off x="2231152" y="2789126"/>
            <a:ext cx="13639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59" name="Přímá spojnice se šipkou 2058"/>
          <p:cNvCxnSpPr>
            <a:stCxn id="17" idx="3"/>
            <a:endCxn id="24" idx="1"/>
          </p:cNvCxnSpPr>
          <p:nvPr/>
        </p:nvCxnSpPr>
        <p:spPr>
          <a:xfrm>
            <a:off x="5377056" y="2789126"/>
            <a:ext cx="13185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62" name="Přímá spojnice se šipkou 2061"/>
          <p:cNvCxnSpPr>
            <a:stCxn id="13" idx="3"/>
            <a:endCxn id="20" idx="1"/>
          </p:cNvCxnSpPr>
          <p:nvPr/>
        </p:nvCxnSpPr>
        <p:spPr>
          <a:xfrm flipV="1">
            <a:off x="2195736" y="3529968"/>
            <a:ext cx="1399376" cy="1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64" name="Přímá spojnice se šipkou 2063"/>
          <p:cNvCxnSpPr>
            <a:stCxn id="20" idx="3"/>
            <a:endCxn id="27" idx="1"/>
          </p:cNvCxnSpPr>
          <p:nvPr/>
        </p:nvCxnSpPr>
        <p:spPr>
          <a:xfrm>
            <a:off x="5377056" y="3529968"/>
            <a:ext cx="13185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69" name="Přímá spojnice se šipkou 2068"/>
          <p:cNvCxnSpPr>
            <a:stCxn id="12" idx="3"/>
            <a:endCxn id="19" idx="1"/>
          </p:cNvCxnSpPr>
          <p:nvPr/>
        </p:nvCxnSpPr>
        <p:spPr>
          <a:xfrm>
            <a:off x="2209205" y="4250048"/>
            <a:ext cx="13639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71" name="Přímá spojnice se šipkou 2070"/>
          <p:cNvCxnSpPr>
            <a:stCxn id="19" idx="3"/>
            <a:endCxn id="26" idx="1"/>
          </p:cNvCxnSpPr>
          <p:nvPr/>
        </p:nvCxnSpPr>
        <p:spPr>
          <a:xfrm>
            <a:off x="5355109" y="4250048"/>
            <a:ext cx="13185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74" name="Přímá spojnice se šipkou 2073"/>
          <p:cNvCxnSpPr>
            <a:stCxn id="14" idx="3"/>
            <a:endCxn id="21" idx="1"/>
          </p:cNvCxnSpPr>
          <p:nvPr/>
        </p:nvCxnSpPr>
        <p:spPr>
          <a:xfrm>
            <a:off x="2195736" y="4970128"/>
            <a:ext cx="1368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76" name="Přímá spojnice se šipkou 2075"/>
          <p:cNvCxnSpPr>
            <a:stCxn id="21" idx="3"/>
            <a:endCxn id="28" idx="1"/>
          </p:cNvCxnSpPr>
          <p:nvPr/>
        </p:nvCxnSpPr>
        <p:spPr>
          <a:xfrm>
            <a:off x="5346080" y="4970128"/>
            <a:ext cx="13185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81" name="Přímá spojnice se šipkou 2080"/>
          <p:cNvCxnSpPr>
            <a:stCxn id="10" idx="3"/>
            <a:endCxn id="18" idx="1"/>
          </p:cNvCxnSpPr>
          <p:nvPr/>
        </p:nvCxnSpPr>
        <p:spPr>
          <a:xfrm>
            <a:off x="2231152" y="5690208"/>
            <a:ext cx="13639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83" name="Přímá spojnice se šipkou 2082"/>
          <p:cNvCxnSpPr>
            <a:stCxn id="18" idx="3"/>
            <a:endCxn id="25" idx="1"/>
          </p:cNvCxnSpPr>
          <p:nvPr/>
        </p:nvCxnSpPr>
        <p:spPr>
          <a:xfrm>
            <a:off x="5377056" y="5690208"/>
            <a:ext cx="13185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88" name="Přímá spojnice se šipkou 2087"/>
          <p:cNvCxnSpPr>
            <a:stCxn id="15" idx="3"/>
            <a:endCxn id="22" idx="1"/>
          </p:cNvCxnSpPr>
          <p:nvPr/>
        </p:nvCxnSpPr>
        <p:spPr>
          <a:xfrm>
            <a:off x="2231152" y="6410288"/>
            <a:ext cx="13639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90" name="Přímá spojnice se šipkou 2089"/>
          <p:cNvCxnSpPr>
            <a:stCxn id="22" idx="3"/>
            <a:endCxn id="29" idx="1"/>
          </p:cNvCxnSpPr>
          <p:nvPr/>
        </p:nvCxnSpPr>
        <p:spPr>
          <a:xfrm>
            <a:off x="5377056" y="6410288"/>
            <a:ext cx="13185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2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b="1868"/>
          <a:stretch/>
        </p:blipFill>
        <p:spPr bwMode="auto">
          <a:xfrm>
            <a:off x="2618275" y="2053533"/>
            <a:ext cx="6360940" cy="396775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Šipka ohnutá nahoru 12"/>
          <p:cNvSpPr/>
          <p:nvPr/>
        </p:nvSpPr>
        <p:spPr>
          <a:xfrm flipV="1">
            <a:off x="4788024" y="1549477"/>
            <a:ext cx="3884674" cy="3906180"/>
          </a:xfrm>
          <a:prstGeom prst="bentUpArrow">
            <a:avLst>
              <a:gd name="adj1" fmla="val 5737"/>
              <a:gd name="adj2" fmla="val 6175"/>
              <a:gd name="adj3" fmla="val 1230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25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Řím za císařů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98837" y="1441465"/>
            <a:ext cx="2213992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od nástupu Octaviana Augusta</a:t>
            </a:r>
          </a:p>
        </p:txBody>
      </p:sp>
      <p:sp>
        <p:nvSpPr>
          <p:cNvPr id="3" name="Je rovno 2"/>
          <p:cNvSpPr/>
          <p:nvPr/>
        </p:nvSpPr>
        <p:spPr>
          <a:xfrm>
            <a:off x="2412829" y="1549477"/>
            <a:ext cx="576064" cy="504056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011310" y="1441465"/>
            <a:ext cx="2088232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Římské císařství</a:t>
            </a:r>
          </a:p>
        </p:txBody>
      </p:sp>
      <p:sp>
        <p:nvSpPr>
          <p:cNvPr id="8" name="Jednoduché závorky 7"/>
          <p:cNvSpPr/>
          <p:nvPr/>
        </p:nvSpPr>
        <p:spPr>
          <a:xfrm>
            <a:off x="-1105" y="4321132"/>
            <a:ext cx="2701966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slovo „císař“ vychází právě ze jména Caesar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1907704" y="2145699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hnutý roh 10"/>
          <p:cNvSpPr/>
          <p:nvPr/>
        </p:nvSpPr>
        <p:spPr>
          <a:xfrm>
            <a:off x="107504" y="2793771"/>
            <a:ext cx="2304256" cy="1355309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celým jménem</a:t>
            </a:r>
          </a:p>
          <a:p>
            <a:pPr algn="ctr"/>
            <a:r>
              <a:rPr lang="cs-CZ" dirty="0" err="1">
                <a:latin typeface="Book Antiqua" panose="02040602050305030304" pitchFamily="18" charset="0"/>
              </a:rPr>
              <a:t>Gaius</a:t>
            </a:r>
            <a:r>
              <a:rPr lang="cs-CZ" dirty="0">
                <a:latin typeface="Book Antiqua" panose="02040602050305030304" pitchFamily="18" charset="0"/>
              </a:rPr>
              <a:t> Julius Caesar Octavianus Augustus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378802" y="5624065"/>
            <a:ext cx="2520280" cy="9455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 celou dobu císařství Řím rozšiřuje své území</a:t>
            </a:r>
          </a:p>
        </p:txBody>
      </p:sp>
      <p:sp>
        <p:nvSpPr>
          <p:cNvPr id="15" name="Šipka doleva 14"/>
          <p:cNvSpPr/>
          <p:nvPr/>
        </p:nvSpPr>
        <p:spPr>
          <a:xfrm>
            <a:off x="5643023" y="5808814"/>
            <a:ext cx="648072" cy="57606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222424" y="5808813"/>
            <a:ext cx="1417507" cy="5760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Germánie</a:t>
            </a:r>
          </a:p>
        </p:txBody>
      </p:sp>
      <p:sp>
        <p:nvSpPr>
          <p:cNvPr id="17" name="Násobení 16"/>
          <p:cNvSpPr/>
          <p:nvPr/>
        </p:nvSpPr>
        <p:spPr>
          <a:xfrm>
            <a:off x="3658549" y="5851254"/>
            <a:ext cx="576064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130504" y="5679513"/>
            <a:ext cx="1512168" cy="8901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Řím zde několikrát poražen</a:t>
            </a:r>
          </a:p>
        </p:txBody>
      </p:sp>
      <p:sp>
        <p:nvSpPr>
          <p:cNvPr id="19" name="Šipka doleva 18"/>
          <p:cNvSpPr/>
          <p:nvPr/>
        </p:nvSpPr>
        <p:spPr>
          <a:xfrm>
            <a:off x="1412776" y="5851254"/>
            <a:ext cx="648072" cy="57606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107504" y="5301208"/>
            <a:ext cx="1305272" cy="14401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zkouší to jinam…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Anglie, Asie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844F18A-2BAC-7FE3-F2D6-620E1E346427}"/>
              </a:ext>
            </a:extLst>
          </p:cNvPr>
          <p:cNvSpPr txBox="1"/>
          <p:nvPr/>
        </p:nvSpPr>
        <p:spPr>
          <a:xfrm>
            <a:off x="5282983" y="474011"/>
            <a:ext cx="20162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letem světem</a:t>
            </a:r>
          </a:p>
        </p:txBody>
      </p:sp>
    </p:spTree>
    <p:extLst>
      <p:ext uri="{BB962C8B-B14F-4D97-AF65-F5344CB8AC3E}">
        <p14:creationId xmlns:p14="http://schemas.microsoft.com/office/powerpoint/2010/main" val="64225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  <p:bldP spid="7" grpId="0" animBg="1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ýsledek obrázku pro marcus aureli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57765"/>
            <a:ext cx="2019764" cy="303394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Výsledek obrázku pro all roman empero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0" b="13308"/>
          <a:stretch/>
        </p:blipFill>
        <p:spPr bwMode="auto">
          <a:xfrm>
            <a:off x="5113619" y="296447"/>
            <a:ext cx="3948138" cy="204036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25</a:t>
            </a:r>
          </a:p>
        </p:txBody>
      </p:sp>
      <p:sp>
        <p:nvSpPr>
          <p:cNvPr id="2" name="Ovál 1"/>
          <p:cNvSpPr/>
          <p:nvPr/>
        </p:nvSpPr>
        <p:spPr>
          <a:xfrm>
            <a:off x="413792" y="332656"/>
            <a:ext cx="1781944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27 př. n. l.</a:t>
            </a:r>
          </a:p>
        </p:txBody>
      </p:sp>
      <p:sp>
        <p:nvSpPr>
          <p:cNvPr id="3" name="Obousměrná vodorovná šipka 2"/>
          <p:cNvSpPr/>
          <p:nvPr/>
        </p:nvSpPr>
        <p:spPr>
          <a:xfrm>
            <a:off x="2290606" y="397160"/>
            <a:ext cx="1512168" cy="519063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3923928" y="364907"/>
            <a:ext cx="1440160" cy="5835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476 n. l.</a:t>
            </a:r>
          </a:p>
        </p:txBody>
      </p:sp>
      <p:sp>
        <p:nvSpPr>
          <p:cNvPr id="8" name="Obdélník 7"/>
          <p:cNvSpPr/>
          <p:nvPr/>
        </p:nvSpPr>
        <p:spPr>
          <a:xfrm>
            <a:off x="305308" y="1299754"/>
            <a:ext cx="1967078" cy="493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nástup Octaviana</a:t>
            </a:r>
          </a:p>
        </p:txBody>
      </p:sp>
      <p:sp>
        <p:nvSpPr>
          <p:cNvPr id="9" name="Obdélník 8"/>
          <p:cNvSpPr/>
          <p:nvPr/>
        </p:nvSpPr>
        <p:spPr>
          <a:xfrm>
            <a:off x="3660469" y="1119556"/>
            <a:ext cx="1967078" cy="853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svržení posledního císaře Romula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08540" y="2050924"/>
            <a:ext cx="2909411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celkem 89 císařů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827584" y="2728054"/>
            <a:ext cx="504056" cy="74476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cxnSp>
        <p:nvCxnSpPr>
          <p:cNvPr id="14" name="Přímá spojnice se šipkou 13"/>
          <p:cNvCxnSpPr>
            <a:stCxn id="12" idx="3"/>
          </p:cNvCxnSpPr>
          <p:nvPr/>
        </p:nvCxnSpPr>
        <p:spPr>
          <a:xfrm flipV="1">
            <a:off x="2002292" y="3754917"/>
            <a:ext cx="84123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Zaoblený obdélník 14"/>
          <p:cNvSpPr/>
          <p:nvPr/>
        </p:nvSpPr>
        <p:spPr>
          <a:xfrm>
            <a:off x="2792591" y="3487331"/>
            <a:ext cx="2232248" cy="5899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např.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Marcus Aurelius</a:t>
            </a:r>
          </a:p>
        </p:txBody>
      </p:sp>
      <p:sp>
        <p:nvSpPr>
          <p:cNvPr id="16" name="Ohnutý roh 15"/>
          <p:cNvSpPr/>
          <p:nvPr/>
        </p:nvSpPr>
        <p:spPr>
          <a:xfrm>
            <a:off x="6829509" y="2852935"/>
            <a:ext cx="2232248" cy="189207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filosof a myslitel,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staral se i o lid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x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hodně válčil a zemi zadlužil</a:t>
            </a:r>
          </a:p>
        </p:txBody>
      </p:sp>
      <p:cxnSp>
        <p:nvCxnSpPr>
          <p:cNvPr id="19" name="Přímá spojnice se šipkou 18"/>
          <p:cNvCxnSpPr/>
          <p:nvPr/>
        </p:nvCxnSpPr>
        <p:spPr>
          <a:xfrm flipV="1">
            <a:off x="1055039" y="5456008"/>
            <a:ext cx="2605430" cy="12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3709674" y="5173907"/>
            <a:ext cx="2232248" cy="5899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např.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Konstantin I.</a:t>
            </a:r>
          </a:p>
        </p:txBody>
      </p:sp>
      <p:sp>
        <p:nvSpPr>
          <p:cNvPr id="21" name="Ohnutý roh 20"/>
          <p:cNvSpPr/>
          <p:nvPr/>
        </p:nvSpPr>
        <p:spPr>
          <a:xfrm>
            <a:off x="6084168" y="5173907"/>
            <a:ext cx="2808312" cy="158521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povolil křesťanství (edikt milánský),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založil Konstantinopol,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reformoval říši</a:t>
            </a:r>
          </a:p>
        </p:txBody>
      </p:sp>
      <p:cxnSp>
        <p:nvCxnSpPr>
          <p:cNvPr id="25" name="Přímá spojnice 24"/>
          <p:cNvCxnSpPr/>
          <p:nvPr/>
        </p:nvCxnSpPr>
        <p:spPr>
          <a:xfrm>
            <a:off x="1079612" y="4037018"/>
            <a:ext cx="0" cy="145094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Výsledek obrázku pro all roman empero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0" b="13308"/>
          <a:stretch/>
        </p:blipFill>
        <p:spPr bwMode="auto">
          <a:xfrm>
            <a:off x="1433356" y="2852935"/>
            <a:ext cx="6768753" cy="349803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251238" y="3472817"/>
            <a:ext cx="1751054" cy="5642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někteří jsou dobří</a:t>
            </a:r>
          </a:p>
        </p:txBody>
      </p:sp>
      <p:pic>
        <p:nvPicPr>
          <p:cNvPr id="2054" name="Picture 6" descr="Výsledek obrázku pro konstantin i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56" y="4149266"/>
            <a:ext cx="1714500" cy="260985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20" grpId="0" animBg="1"/>
      <p:bldP spid="2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se šipkou 7"/>
          <p:cNvCxnSpPr/>
          <p:nvPr/>
        </p:nvCxnSpPr>
        <p:spPr>
          <a:xfrm flipV="1">
            <a:off x="1935203" y="1127223"/>
            <a:ext cx="697567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Výsledek obrázku pro calig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28" y="204920"/>
            <a:ext cx="2198579" cy="300805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25</a:t>
            </a:r>
          </a:p>
        </p:txBody>
      </p:sp>
      <p:sp>
        <p:nvSpPr>
          <p:cNvPr id="6" name="Šipka dolů 5"/>
          <p:cNvSpPr/>
          <p:nvPr/>
        </p:nvSpPr>
        <p:spPr>
          <a:xfrm>
            <a:off x="1582214" y="185419"/>
            <a:ext cx="504056" cy="55249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13792" y="819331"/>
            <a:ext cx="1751054" cy="5642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někteří jsou špatní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2641867" y="832228"/>
            <a:ext cx="2232248" cy="5899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např. </a:t>
            </a:r>
          </a:p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Caligula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Ohnutý roh 9"/>
          <p:cNvSpPr/>
          <p:nvPr/>
        </p:nvSpPr>
        <p:spPr>
          <a:xfrm>
            <a:off x="2641867" y="1628800"/>
            <a:ext cx="3226277" cy="126682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krutý a zlý člověk,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jmenoval koně do senátu,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zabit </a:t>
            </a:r>
            <a:r>
              <a:rPr lang="cs-CZ" dirty="0" smtClean="0">
                <a:latin typeface="Book Antiqua" panose="02040602050305030304" pitchFamily="18" charset="0"/>
              </a:rPr>
              <a:t>vlastní osobní </a:t>
            </a:r>
            <a:r>
              <a:rPr lang="cs-CZ" dirty="0">
                <a:latin typeface="Book Antiqua" panose="02040602050305030304" pitchFamily="18" charset="0"/>
              </a:rPr>
              <a:t>gardou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1271063" y="3967040"/>
            <a:ext cx="1500737" cy="7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Zaoblený obdélník 11"/>
          <p:cNvSpPr/>
          <p:nvPr/>
        </p:nvSpPr>
        <p:spPr>
          <a:xfrm>
            <a:off x="2771800" y="3672044"/>
            <a:ext cx="2232248" cy="5899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např.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Nero</a:t>
            </a:r>
          </a:p>
        </p:txBody>
      </p:sp>
      <p:sp>
        <p:nvSpPr>
          <p:cNvPr id="13" name="Ohnutý roh 12"/>
          <p:cNvSpPr/>
          <p:nvPr/>
        </p:nvSpPr>
        <p:spPr>
          <a:xfrm>
            <a:off x="4572000" y="4437112"/>
            <a:ext cx="2232248" cy="216617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šílený a paranoidní,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popravil matku, bratra a </a:t>
            </a:r>
            <a:r>
              <a:rPr lang="cs-CZ" dirty="0" smtClean="0">
                <a:latin typeface="Book Antiqua" panose="02040602050305030304" pitchFamily="18" charset="0"/>
              </a:rPr>
              <a:t>ženu,</a:t>
            </a:r>
            <a:endParaRPr lang="cs-CZ" dirty="0"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psal špatné básně a divadelní hry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1271063" y="1408956"/>
            <a:ext cx="0" cy="25580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6" name="Picture 4" descr="Výsledek obrázku pro n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81" y="3689378"/>
            <a:ext cx="1942597" cy="268855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0" y="4581128"/>
            <a:ext cx="4308502" cy="20983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16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ancient rome praetori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944" y="1010409"/>
            <a:ext cx="3896255" cy="253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ipka ohnutá nahoru 10"/>
          <p:cNvSpPr/>
          <p:nvPr/>
        </p:nvSpPr>
        <p:spPr>
          <a:xfrm flipV="1">
            <a:off x="6218553" y="461665"/>
            <a:ext cx="1800200" cy="916486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25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818991" y="265259"/>
            <a:ext cx="2088232" cy="5910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pretoriáni</a:t>
            </a:r>
          </a:p>
        </p:txBody>
      </p:sp>
      <p:sp>
        <p:nvSpPr>
          <p:cNvPr id="3" name="Je rovno 2"/>
          <p:cNvSpPr/>
          <p:nvPr/>
        </p:nvSpPr>
        <p:spPr>
          <a:xfrm>
            <a:off x="3095836" y="363461"/>
            <a:ext cx="504056" cy="394665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779912" y="265259"/>
            <a:ext cx="2880320" cy="5910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císařova osobní garda</a:t>
            </a:r>
          </a:p>
        </p:txBody>
      </p:sp>
      <p:sp>
        <p:nvSpPr>
          <p:cNvPr id="9" name="Jednoduché závorky 8"/>
          <p:cNvSpPr/>
          <p:nvPr/>
        </p:nvSpPr>
        <p:spPr>
          <a:xfrm>
            <a:off x="818991" y="938845"/>
            <a:ext cx="2088232" cy="79208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název od </a:t>
            </a:r>
            <a:r>
              <a:rPr lang="cs-CZ" i="1" dirty="0" err="1">
                <a:latin typeface="Book Antiqua" panose="02040602050305030304" pitchFamily="18" charset="0"/>
              </a:rPr>
              <a:t>praetorium</a:t>
            </a:r>
            <a:endParaRPr lang="cs-CZ" i="1" dirty="0">
              <a:latin typeface="Book Antiqua" panose="02040602050305030304" pitchFamily="18" charset="0"/>
            </a:endParaRPr>
          </a:p>
        </p:txBody>
      </p:sp>
      <p:sp>
        <p:nvSpPr>
          <p:cNvPr id="10" name="Ohnutý roh 9"/>
          <p:cNvSpPr/>
          <p:nvPr/>
        </p:nvSpPr>
        <p:spPr>
          <a:xfrm>
            <a:off x="0" y="2106661"/>
            <a:ext cx="3164440" cy="1168080"/>
          </a:xfrm>
          <a:prstGeom prst="foldedCorner">
            <a:avLst>
              <a:gd name="adj" fmla="val 124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prostor kolem velitelského stanu, který byl hlídán vybranými elitními legionáři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6660232" y="1648418"/>
            <a:ext cx="2016224" cy="9164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poprvé je užívá Octavianus Augustus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25912" y="6093296"/>
            <a:ext cx="3038528" cy="6663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postupně získávají obrovský vliv na dění v Říši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369657" y="6104447"/>
            <a:ext cx="2232248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často i mocnější než císař</a:t>
            </a:r>
          </a:p>
        </p:txBody>
      </p:sp>
      <p:sp>
        <p:nvSpPr>
          <p:cNvPr id="15" name="Jednoduché závorky 14"/>
          <p:cNvSpPr/>
          <p:nvPr/>
        </p:nvSpPr>
        <p:spPr>
          <a:xfrm>
            <a:off x="5699929" y="6093296"/>
            <a:ext cx="3168353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několik císařů pretoriány svrženo či zabito</a:t>
            </a:r>
          </a:p>
        </p:txBody>
      </p:sp>
      <p:pic>
        <p:nvPicPr>
          <p:cNvPr id="4100" name="Picture 4" descr="Výsledek obrázku pro legionary ca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7"/>
          <a:stretch/>
        </p:blipFill>
        <p:spPr bwMode="auto">
          <a:xfrm>
            <a:off x="94692" y="3333077"/>
            <a:ext cx="3973251" cy="262965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Je rovno 17"/>
          <p:cNvSpPr/>
          <p:nvPr/>
        </p:nvSpPr>
        <p:spPr>
          <a:xfrm>
            <a:off x="1611079" y="1648418"/>
            <a:ext cx="504056" cy="394665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1766154" y="4365104"/>
            <a:ext cx="1141069" cy="72008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02" name="Picture 6" descr="Výsledek obrázku pro ancient rome praetori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74" y="2991481"/>
            <a:ext cx="3848116" cy="297125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41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spq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11" y="635124"/>
            <a:ext cx="7318593" cy="580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25</a:t>
            </a:r>
          </a:p>
        </p:txBody>
      </p:sp>
      <p:sp>
        <p:nvSpPr>
          <p:cNvPr id="6" name="Obdélník 5"/>
          <p:cNvSpPr/>
          <p:nvPr/>
        </p:nvSpPr>
        <p:spPr>
          <a:xfrm>
            <a:off x="539552" y="230832"/>
            <a:ext cx="4104456" cy="8070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DP – napiš si následující jména, pojmy a události…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5508104" y="230832"/>
            <a:ext cx="2592288" cy="8939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a) napiš k nim základní informace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508104" y="1368178"/>
            <a:ext cx="2592288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b) doplň každý pojem jednoduchou ilustrací</a:t>
            </a:r>
          </a:p>
        </p:txBody>
      </p:sp>
      <p:cxnSp>
        <p:nvCxnSpPr>
          <p:cNvPr id="9" name="Přímá spojnice se šipkou 8"/>
          <p:cNvCxnSpPr>
            <a:stCxn id="6" idx="3"/>
            <a:endCxn id="7" idx="1"/>
          </p:cNvCxnSpPr>
          <p:nvPr/>
        </p:nvCxnSpPr>
        <p:spPr>
          <a:xfrm>
            <a:off x="4644008" y="634380"/>
            <a:ext cx="864096" cy="434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6" idx="3"/>
            <a:endCxn id="8" idx="1"/>
          </p:cNvCxnSpPr>
          <p:nvPr/>
        </p:nvCxnSpPr>
        <p:spPr>
          <a:xfrm>
            <a:off x="4644008" y="634380"/>
            <a:ext cx="864096" cy="12378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bdélník s odříznutým příčným rohem 10"/>
          <p:cNvSpPr/>
          <p:nvPr/>
        </p:nvSpPr>
        <p:spPr>
          <a:xfrm>
            <a:off x="413792" y="1988840"/>
            <a:ext cx="2790056" cy="648072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romanizace</a:t>
            </a:r>
          </a:p>
        </p:txBody>
      </p:sp>
      <p:sp>
        <p:nvSpPr>
          <p:cNvPr id="14" name="Obdélník s odříznutým příčným rohem 13"/>
          <p:cNvSpPr/>
          <p:nvPr/>
        </p:nvSpPr>
        <p:spPr>
          <a:xfrm>
            <a:off x="413792" y="2922476"/>
            <a:ext cx="2790056" cy="648072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Romulus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Augustulus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Obdélník s odříznutým příčným rohem 14"/>
          <p:cNvSpPr/>
          <p:nvPr/>
        </p:nvSpPr>
        <p:spPr>
          <a:xfrm>
            <a:off x="5207901" y="5949280"/>
            <a:ext cx="2790056" cy="648072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Vandalové (kmen)</a:t>
            </a:r>
          </a:p>
        </p:txBody>
      </p:sp>
      <p:sp>
        <p:nvSpPr>
          <p:cNvPr id="16" name="Obdélník s odříznutým příčným rohem 15"/>
          <p:cNvSpPr/>
          <p:nvPr/>
        </p:nvSpPr>
        <p:spPr>
          <a:xfrm>
            <a:off x="5207901" y="4941168"/>
            <a:ext cx="2790056" cy="648072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Hadriánův val</a:t>
            </a:r>
          </a:p>
        </p:txBody>
      </p:sp>
      <p:sp>
        <p:nvSpPr>
          <p:cNvPr id="17" name="Obdélník s odříznutým příčným rohem 16"/>
          <p:cNvSpPr/>
          <p:nvPr/>
        </p:nvSpPr>
        <p:spPr>
          <a:xfrm>
            <a:off x="5187921" y="3933056"/>
            <a:ext cx="2790056" cy="648072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bitva v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Teutoburském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lese</a:t>
            </a:r>
          </a:p>
        </p:txBody>
      </p:sp>
      <p:sp>
        <p:nvSpPr>
          <p:cNvPr id="18" name="Obdélník s odříznutým příčným rohem 17"/>
          <p:cNvSpPr/>
          <p:nvPr/>
        </p:nvSpPr>
        <p:spPr>
          <a:xfrm>
            <a:off x="5207901" y="2922476"/>
            <a:ext cx="2790056" cy="648072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rozdělení na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Západo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a Východořímskou říši</a:t>
            </a:r>
          </a:p>
        </p:txBody>
      </p:sp>
      <p:sp>
        <p:nvSpPr>
          <p:cNvPr id="19" name="Obdélník s odříznutým příčným rohem 18"/>
          <p:cNvSpPr/>
          <p:nvPr/>
        </p:nvSpPr>
        <p:spPr>
          <a:xfrm>
            <a:off x="443849" y="4941168"/>
            <a:ext cx="2790056" cy="648072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edikt milánský</a:t>
            </a:r>
          </a:p>
        </p:txBody>
      </p:sp>
      <p:sp>
        <p:nvSpPr>
          <p:cNvPr id="20" name="Obdélník s odříznutým příčným rohem 19"/>
          <p:cNvSpPr/>
          <p:nvPr/>
        </p:nvSpPr>
        <p:spPr>
          <a:xfrm>
            <a:off x="413792" y="3933056"/>
            <a:ext cx="2790056" cy="648072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Judea (oblast)</a:t>
            </a:r>
          </a:p>
        </p:txBody>
      </p:sp>
    </p:spTree>
    <p:extLst>
      <p:ext uri="{BB962C8B-B14F-4D97-AF65-F5344CB8AC3E}">
        <p14:creationId xmlns:p14="http://schemas.microsoft.com/office/powerpoint/2010/main" val="1972529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ancient rome 350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0" b="10690"/>
          <a:stretch/>
        </p:blipFill>
        <p:spPr bwMode="auto">
          <a:xfrm>
            <a:off x="173749" y="2202962"/>
            <a:ext cx="4612342" cy="307633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barbarians attacking ancient rome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3508"/>
            <a:ext cx="4345741" cy="302573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doleva a nahoru 9"/>
          <p:cNvSpPr/>
          <p:nvPr/>
        </p:nvSpPr>
        <p:spPr>
          <a:xfrm>
            <a:off x="6896891" y="1808820"/>
            <a:ext cx="1008112" cy="2016224"/>
          </a:xfrm>
          <a:prstGeom prst="lef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26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Zánik římské říše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13792" y="1484784"/>
            <a:ext cx="149391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oficiální datum</a:t>
            </a:r>
          </a:p>
        </p:txBody>
      </p:sp>
      <p:sp>
        <p:nvSpPr>
          <p:cNvPr id="3" name="Ovál 2"/>
          <p:cNvSpPr/>
          <p:nvPr/>
        </p:nvSpPr>
        <p:spPr>
          <a:xfrm>
            <a:off x="2123728" y="1448780"/>
            <a:ext cx="1656184" cy="7200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476 n. l.</a:t>
            </a:r>
          </a:p>
        </p:txBody>
      </p:sp>
      <p:sp>
        <p:nvSpPr>
          <p:cNvPr id="7" name="Násobení 6"/>
          <p:cNvSpPr/>
          <p:nvPr/>
        </p:nvSpPr>
        <p:spPr>
          <a:xfrm>
            <a:off x="3832595" y="1466782"/>
            <a:ext cx="648072" cy="684076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716016" y="1448780"/>
            <a:ext cx="360040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rozpad říše dlouhodobým procesem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5580112" y="2420888"/>
            <a:ext cx="2736304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podobné příčiny jako u krize republiky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00319" y="3174795"/>
            <a:ext cx="2359585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neschopnost správy řídit tak velkou říši</a:t>
            </a:r>
          </a:p>
        </p:txBody>
      </p:sp>
      <p:sp>
        <p:nvSpPr>
          <p:cNvPr id="13" name="Plus 12"/>
          <p:cNvSpPr/>
          <p:nvPr/>
        </p:nvSpPr>
        <p:spPr>
          <a:xfrm>
            <a:off x="1331640" y="5597880"/>
            <a:ext cx="576064" cy="576064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096821" y="5444990"/>
            <a:ext cx="2359585" cy="8818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útoky barbarů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ze SV a V</a:t>
            </a:r>
          </a:p>
        </p:txBody>
      </p:sp>
    </p:spTree>
    <p:extLst>
      <p:ext uri="{BB962C8B-B14F-4D97-AF65-F5344CB8AC3E}">
        <p14:creationId xmlns:p14="http://schemas.microsoft.com/office/powerpoint/2010/main" val="278263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Výsledek obrázku pro barbarians attacking ancient r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15" y="155624"/>
            <a:ext cx="3126118" cy="209794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>
            <a:off x="683568" y="1204598"/>
            <a:ext cx="0" cy="4816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170" name="Picture 2" descr="Výsledek obrázku pro barbarians attacking ancient rome m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11300" r="13617" b="17097"/>
          <a:stretch/>
        </p:blipFill>
        <p:spPr bwMode="auto">
          <a:xfrm>
            <a:off x="4414173" y="2318060"/>
            <a:ext cx="4682660" cy="348540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ipka doleva a nahoru 7"/>
          <p:cNvSpPr/>
          <p:nvPr/>
        </p:nvSpPr>
        <p:spPr>
          <a:xfrm>
            <a:off x="4541845" y="686563"/>
            <a:ext cx="900100" cy="2598421"/>
          </a:xfrm>
          <a:prstGeom prst="lef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26</a:t>
            </a:r>
          </a:p>
        </p:txBody>
      </p:sp>
      <p:sp>
        <p:nvSpPr>
          <p:cNvPr id="6" name="Obdélník 5"/>
          <p:cNvSpPr/>
          <p:nvPr/>
        </p:nvSpPr>
        <p:spPr>
          <a:xfrm>
            <a:off x="485576" y="346149"/>
            <a:ext cx="2359585" cy="8818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útoky barbarů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ze SV a V</a:t>
            </a:r>
          </a:p>
        </p:txBody>
      </p:sp>
      <p:sp>
        <p:nvSpPr>
          <p:cNvPr id="2" name="Násobení 1"/>
          <p:cNvSpPr/>
          <p:nvPr/>
        </p:nvSpPr>
        <p:spPr>
          <a:xfrm>
            <a:off x="2987824" y="461665"/>
            <a:ext cx="576064" cy="650813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689902" y="297265"/>
            <a:ext cx="2394266" cy="9796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barbaři přicházejí na území Říše již několik století</a:t>
            </a:r>
          </a:p>
        </p:txBody>
      </p:sp>
      <p:sp>
        <p:nvSpPr>
          <p:cNvPr id="7" name="Jednoduché závorky 6"/>
          <p:cNvSpPr/>
          <p:nvPr/>
        </p:nvSpPr>
        <p:spPr>
          <a:xfrm>
            <a:off x="2411760" y="1448780"/>
            <a:ext cx="2376264" cy="72008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Řím sám je dokonce zve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2627784" y="2713383"/>
            <a:ext cx="1944216" cy="7920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hlavně Galie</a:t>
            </a:r>
          </a:p>
        </p:txBody>
      </p:sp>
      <p:sp>
        <p:nvSpPr>
          <p:cNvPr id="10" name="Je rovno 9"/>
          <p:cNvSpPr/>
          <p:nvPr/>
        </p:nvSpPr>
        <p:spPr>
          <a:xfrm>
            <a:off x="3365866" y="3573016"/>
            <a:ext cx="468052" cy="504056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627784" y="4167082"/>
            <a:ext cx="1944216" cy="828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Frankové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(proto Francie)</a:t>
            </a:r>
          </a:p>
        </p:txBody>
      </p:sp>
      <p:cxnSp>
        <p:nvCxnSpPr>
          <p:cNvPr id="13" name="Přímá spojnice se šipkou 12"/>
          <p:cNvCxnSpPr>
            <a:stCxn id="7" idx="1"/>
            <a:endCxn id="14" idx="0"/>
          </p:cNvCxnSpPr>
          <p:nvPr/>
        </p:nvCxnSpPr>
        <p:spPr>
          <a:xfrm flipH="1">
            <a:off x="1440357" y="1808820"/>
            <a:ext cx="97140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lačítko akce: Nápověda 13">
            <a:hlinkClick r:id="" action="ppaction://noaction" highlightClick="1"/>
          </p:cNvPr>
          <p:cNvSpPr/>
          <p:nvPr/>
        </p:nvSpPr>
        <p:spPr>
          <a:xfrm>
            <a:off x="860471" y="1556792"/>
            <a:ext cx="579886" cy="504056"/>
          </a:xfrm>
          <a:prstGeom prst="actionButtonHelp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51520" y="2352875"/>
            <a:ext cx="2016224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má z nich daně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251520" y="3505471"/>
            <a:ext cx="2016224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vstupují do legií a brání hranice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251520" y="4617132"/>
            <a:ext cx="2016224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přebírají římskou kulturu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251520" y="6021288"/>
            <a:ext cx="460851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až kolem cca 400 n. l. kmeny ničí a dobývají</a:t>
            </a:r>
          </a:p>
        </p:txBody>
      </p:sp>
      <p:sp>
        <p:nvSpPr>
          <p:cNvPr id="21" name="Jednoduché závorky 20"/>
          <p:cNvSpPr/>
          <p:nvPr/>
        </p:nvSpPr>
        <p:spPr>
          <a:xfrm>
            <a:off x="5133811" y="6014049"/>
            <a:ext cx="2270720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ti sami ale pod útokem Hunů 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7562800" y="5952661"/>
            <a:ext cx="1401687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viz V2D 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006782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2" grpId="0" animBg="1"/>
      <p:bldP spid="3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ýsledek obrázku pro ancient rome 3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95721"/>
            <a:ext cx="6972542" cy="48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ipka nahoru, doprava i doleva 7"/>
          <p:cNvSpPr/>
          <p:nvPr/>
        </p:nvSpPr>
        <p:spPr>
          <a:xfrm>
            <a:off x="3812133" y="759920"/>
            <a:ext cx="1231420" cy="1333237"/>
          </a:xfrm>
          <a:prstGeom prst="leftRigh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26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439656" y="109089"/>
            <a:ext cx="4204351" cy="5325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snaha vyřešit problém řízení země</a:t>
            </a:r>
          </a:p>
        </p:txBody>
      </p:sp>
      <p:sp>
        <p:nvSpPr>
          <p:cNvPr id="3" name="Je rovno 2"/>
          <p:cNvSpPr/>
          <p:nvPr/>
        </p:nvSpPr>
        <p:spPr>
          <a:xfrm>
            <a:off x="4788023" y="115855"/>
            <a:ext cx="576064" cy="519063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5508104" y="25845"/>
            <a:ext cx="1512168" cy="6990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395 n. l.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03848" y="724927"/>
            <a:ext cx="2304256" cy="699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rozdělení Římské říše</a:t>
            </a:r>
          </a:p>
        </p:txBody>
      </p:sp>
      <p:sp>
        <p:nvSpPr>
          <p:cNvPr id="9" name="Obdélník s odříznutým příčným rohem 8"/>
          <p:cNvSpPr/>
          <p:nvPr/>
        </p:nvSpPr>
        <p:spPr>
          <a:xfrm>
            <a:off x="1259632" y="1474614"/>
            <a:ext cx="2311540" cy="810635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Západořímská říše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(hl. m. Řím)</a:t>
            </a:r>
          </a:p>
        </p:txBody>
      </p:sp>
      <p:sp>
        <p:nvSpPr>
          <p:cNvPr id="10" name="Obdélník s odříznutým příčným rohem 9"/>
          <p:cNvSpPr/>
          <p:nvPr/>
        </p:nvSpPr>
        <p:spPr>
          <a:xfrm>
            <a:off x="5229378" y="1474613"/>
            <a:ext cx="2873036" cy="810635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Východořímská říše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(hl. m.  Konstantinopol)</a:t>
            </a:r>
          </a:p>
        </p:txBody>
      </p:sp>
      <p:sp>
        <p:nvSpPr>
          <p:cNvPr id="11" name="Jednoduché závorky 10"/>
          <p:cNvSpPr/>
          <p:nvPr/>
        </p:nvSpPr>
        <p:spPr>
          <a:xfrm>
            <a:off x="6524286" y="908720"/>
            <a:ext cx="2160240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budoucí Byzantská říše</a:t>
            </a:r>
          </a:p>
        </p:txBody>
      </p:sp>
    </p:spTree>
    <p:extLst>
      <p:ext uri="{BB962C8B-B14F-4D97-AF65-F5344CB8AC3E}">
        <p14:creationId xmlns:p14="http://schemas.microsoft.com/office/powerpoint/2010/main" val="2060835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700</TotalTime>
  <Words>822</Words>
  <Application>Microsoft Office PowerPoint</Application>
  <PresentationFormat>Předvádění na obrazovce (4:3)</PresentationFormat>
  <Paragraphs>254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Book Antiqua</vt:lpstr>
      <vt:lpstr>Calibri</vt:lpstr>
      <vt:lpstr>Rockwell</vt:lpstr>
      <vt:lpstr>Wingdings</vt:lpstr>
      <vt:lpstr>Wingdings 2</vt:lpstr>
      <vt:lpstr>Lití písma</vt:lpstr>
      <vt:lpstr>Řím za císařů Zánik římské říše Reálie starověkého Říma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dějepisu Pravěcí předchůdci člověka Členění dávné historie</dc:title>
  <dc:creator>Lukáš Lanč</dc:creator>
  <cp:lastModifiedBy>Lukáš Lanč</cp:lastModifiedBy>
  <cp:revision>45</cp:revision>
  <dcterms:created xsi:type="dcterms:W3CDTF">2018-01-23T11:04:38Z</dcterms:created>
  <dcterms:modified xsi:type="dcterms:W3CDTF">2024-12-07T22:17:14Z</dcterms:modified>
</cp:coreProperties>
</file>