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66" r:id="rId6"/>
    <p:sldId id="267" r:id="rId7"/>
    <p:sldId id="259" r:id="rId8"/>
    <p:sldId id="260" r:id="rId9"/>
    <p:sldId id="272" r:id="rId10"/>
    <p:sldId id="262" r:id="rId11"/>
    <p:sldId id="263" r:id="rId12"/>
    <p:sldId id="269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784976" cy="2209800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Book Antiqua" panose="02040602050305030304" pitchFamily="18" charset="0"/>
              </a:rPr>
              <a:t>Starověká Itálie, založení města Řím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Řím jako republika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Římská společnost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Sjednocování Itálie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10" name="Šipka dolů 9">
            <a:hlinkClick r:id="rId2" action="ppaction://hlinksldjump"/>
          </p:cNvPr>
          <p:cNvSpPr/>
          <p:nvPr/>
        </p:nvSpPr>
        <p:spPr>
          <a:xfrm>
            <a:off x="4505490" y="34161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latin typeface="Book Antiqua" panose="02040602050305030304" pitchFamily="18" charset="0"/>
              </a:rPr>
              <a:t>19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Šipka dolů 10">
            <a:hlinkClick r:id="rId3" action="ppaction://hlinksldjump"/>
          </p:cNvPr>
          <p:cNvSpPr/>
          <p:nvPr/>
        </p:nvSpPr>
        <p:spPr>
          <a:xfrm>
            <a:off x="975085" y="2928277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latin typeface="Book Antiqua" panose="02040602050305030304" pitchFamily="18" charset="0"/>
              </a:rPr>
              <a:t>18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TextovéPole 12"/>
          <p:cNvSpPr txBox="1"/>
          <p:nvPr/>
        </p:nvSpPr>
        <p:spPr>
          <a:xfrm>
            <a:off x="179512" y="3624797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Romulus, </a:t>
            </a:r>
            <a:r>
              <a:rPr lang="cs-CZ" dirty="0" smtClean="0"/>
              <a:t>Remus </a:t>
            </a:r>
            <a:r>
              <a:rPr lang="cs-CZ" dirty="0"/>
              <a:t>a vlčice</a:t>
            </a:r>
          </a:p>
          <a:p>
            <a:r>
              <a:rPr lang="cs-CZ" dirty="0" smtClean="0"/>
              <a:t>→ </a:t>
            </a:r>
            <a:r>
              <a:rPr lang="cs-CZ" dirty="0"/>
              <a:t>Etruská nekropole</a:t>
            </a:r>
          </a:p>
          <a:p>
            <a:pPr lvl="0"/>
            <a:r>
              <a:rPr lang="cs-CZ" dirty="0" smtClean="0"/>
              <a:t>→ </a:t>
            </a:r>
            <a:r>
              <a:rPr lang="cs-CZ" dirty="0"/>
              <a:t>Sedm vesniček a mokřina mezi nimi</a:t>
            </a:r>
          </a:p>
        </p:txBody>
      </p:sp>
      <p:sp>
        <p:nvSpPr>
          <p:cNvPr id="13" name="Šipka dolů 12">
            <a:hlinkClick r:id="rId2" action="ppaction://hlinksldjump"/>
          </p:cNvPr>
          <p:cNvSpPr/>
          <p:nvPr/>
        </p:nvSpPr>
        <p:spPr>
          <a:xfrm>
            <a:off x="6228184" y="3416055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latin typeface="Book Antiqua" panose="02040602050305030304" pitchFamily="18" charset="0"/>
              </a:rPr>
              <a:t>21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5" name="Šipka dolů 14">
            <a:hlinkClick r:id="rId2" action="ppaction://hlinksldjump"/>
          </p:cNvPr>
          <p:cNvSpPr/>
          <p:nvPr/>
        </p:nvSpPr>
        <p:spPr>
          <a:xfrm>
            <a:off x="5380664" y="341217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latin typeface="Book Antiqua" panose="02040602050305030304" pitchFamily="18" charset="0"/>
              </a:rPr>
              <a:t>-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Podnadpis 2"/>
          <p:cNvSpPr>
            <a:spLocks noGrp="1"/>
          </p:cNvSpPr>
          <p:nvPr>
            <p:ph type="subTitle" idx="1"/>
          </p:nvPr>
        </p:nvSpPr>
        <p:spPr>
          <a:xfrm>
            <a:off x="2220672" y="5040357"/>
            <a:ext cx="6560234" cy="17526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V1D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18 </a:t>
            </a:r>
            <a:r>
              <a:rPr lang="cs-CZ" sz="4800" dirty="0">
                <a:latin typeface="Book Antiqua" panose="02040602050305030304" pitchFamily="18" charset="0"/>
              </a:rPr>
              <a:t>- </a:t>
            </a:r>
            <a:r>
              <a:rPr lang="cs-CZ" sz="4800" dirty="0" smtClean="0">
                <a:latin typeface="Book Antiqua" panose="02040602050305030304" pitchFamily="18" charset="0"/>
              </a:rPr>
              <a:t>21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19" name="TextovéPole 12"/>
          <p:cNvSpPr txBox="1"/>
          <p:nvPr/>
        </p:nvSpPr>
        <p:spPr>
          <a:xfrm>
            <a:off x="3777788" y="4135901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Plebejské secese</a:t>
            </a:r>
          </a:p>
          <a:p>
            <a:r>
              <a:rPr lang="cs-CZ" dirty="0" smtClean="0"/>
              <a:t>→ </a:t>
            </a:r>
            <a:r>
              <a:rPr lang="cs-CZ" dirty="0"/>
              <a:t>Proč je husa ctěna a pes nenáviděn</a:t>
            </a:r>
          </a:p>
          <a:p>
            <a:r>
              <a:rPr lang="cs-CZ" dirty="0" smtClean="0"/>
              <a:t>→ </a:t>
            </a:r>
            <a:r>
              <a:rPr lang="cs-CZ" dirty="0"/>
              <a:t>Pyrrhos a jeho </a:t>
            </a:r>
            <a:r>
              <a:rPr lang="cs-CZ" dirty="0" smtClean="0"/>
              <a:t>sloni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 dolů 12"/>
          <p:cNvSpPr/>
          <p:nvPr/>
        </p:nvSpPr>
        <p:spPr>
          <a:xfrm rot="5400000" flipV="1">
            <a:off x="7440282" y="3106790"/>
            <a:ext cx="870535" cy="109798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4" name="Picture 2" descr="Výsledek obrázku pro roman patricians and plebe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67" y="819090"/>
            <a:ext cx="2460103" cy="161993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20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29209" y="249593"/>
            <a:ext cx="2016224" cy="634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patricijové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822105" y="249592"/>
            <a:ext cx="2016224" cy="634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plebejci</a:t>
            </a:r>
          </a:p>
        </p:txBody>
      </p:sp>
      <p:sp>
        <p:nvSpPr>
          <p:cNvPr id="2" name="Násobení 1"/>
          <p:cNvSpPr/>
          <p:nvPr/>
        </p:nvSpPr>
        <p:spPr>
          <a:xfrm>
            <a:off x="2145433" y="249593"/>
            <a:ext cx="676672" cy="634941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08431" y="296627"/>
            <a:ext cx="3470683" cy="6147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plebs chce více politických práv </a:t>
            </a:r>
          </a:p>
        </p:txBody>
      </p:sp>
      <p:sp>
        <p:nvSpPr>
          <p:cNvPr id="9" name="Je rovno 8"/>
          <p:cNvSpPr/>
          <p:nvPr/>
        </p:nvSpPr>
        <p:spPr>
          <a:xfrm>
            <a:off x="4849344" y="315034"/>
            <a:ext cx="648072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Jednoduché závorky 9"/>
          <p:cNvSpPr/>
          <p:nvPr/>
        </p:nvSpPr>
        <p:spPr>
          <a:xfrm>
            <a:off x="5081836" y="2150335"/>
            <a:ext cx="3624064" cy="428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odchody plebsu z Říma a hrozba, že si založí vlastní město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364088" y="2743565"/>
            <a:ext cx="3478087" cy="8705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město musí ale nějak fungovat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(daně, armáda, výroba,…)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094308" y="3510221"/>
            <a:ext cx="2232248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patricijové nátlaku ustupují</a:t>
            </a:r>
          </a:p>
        </p:txBody>
      </p:sp>
      <p:pic>
        <p:nvPicPr>
          <p:cNvPr id="8196" name="Picture 4" descr="Výsledek obrázku pro roman patricians and plebeians sec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2" y="1793509"/>
            <a:ext cx="4620039" cy="30184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52C7CFF-D8BE-CEEC-B4C7-678FDEBF9FE0}"/>
              </a:ext>
            </a:extLst>
          </p:cNvPr>
          <p:cNvSpPr/>
          <p:nvPr/>
        </p:nvSpPr>
        <p:spPr>
          <a:xfrm>
            <a:off x="5081836" y="1082230"/>
            <a:ext cx="3624064" cy="9253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dlouho trvající 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vnitropolitické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konflikty ústí v tzv. secese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9974" y="4133116"/>
            <a:ext cx="1745713" cy="501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secesí více</a:t>
            </a:r>
          </a:p>
        </p:txBody>
      </p:sp>
      <p:sp>
        <p:nvSpPr>
          <p:cNvPr id="20" name="Jednoduché závorky 19">
            <a:extLst>
              <a:ext uri="{FF2B5EF4-FFF2-40B4-BE49-F238E27FC236}">
                <a16:creationId xmlns:a16="http://schemas.microsoft.com/office/drawing/2014/main" id="{D3F56454-0C42-9F06-3F9E-B4DF949443F4}"/>
              </a:ext>
            </a:extLst>
          </p:cNvPr>
          <p:cNvSpPr/>
          <p:nvPr/>
        </p:nvSpPr>
        <p:spPr>
          <a:xfrm>
            <a:off x="29974" y="4794625"/>
            <a:ext cx="1595220" cy="428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tribun, veto</a:t>
            </a:r>
          </a:p>
        </p:txBody>
      </p:sp>
      <p:sp>
        <p:nvSpPr>
          <p:cNvPr id="21" name="Jednoduché závorky 20">
            <a:extLst>
              <a:ext uri="{FF2B5EF4-FFF2-40B4-BE49-F238E27FC236}">
                <a16:creationId xmlns:a16="http://schemas.microsoft.com/office/drawing/2014/main" id="{CD78B401-B6F0-E24E-22C6-D1A62953C1A0}"/>
              </a:ext>
            </a:extLst>
          </p:cNvPr>
          <p:cNvSpPr/>
          <p:nvPr/>
        </p:nvSpPr>
        <p:spPr>
          <a:xfrm>
            <a:off x="206108" y="5239333"/>
            <a:ext cx="1910355" cy="428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Dvanáct desek</a:t>
            </a:r>
          </a:p>
        </p:txBody>
      </p:sp>
      <p:sp>
        <p:nvSpPr>
          <p:cNvPr id="22" name="Jednoduché závorky 21">
            <a:extLst>
              <a:ext uri="{FF2B5EF4-FFF2-40B4-BE49-F238E27FC236}">
                <a16:creationId xmlns:a16="http://schemas.microsoft.com/office/drawing/2014/main" id="{D6F9C69D-C8C4-2183-C41D-F1C852F2424D}"/>
              </a:ext>
            </a:extLst>
          </p:cNvPr>
          <p:cNvSpPr/>
          <p:nvPr/>
        </p:nvSpPr>
        <p:spPr>
          <a:xfrm>
            <a:off x="123460" y="5763637"/>
            <a:ext cx="1414031" cy="428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plebiscit</a:t>
            </a:r>
          </a:p>
        </p:txBody>
      </p:sp>
      <p:sp>
        <p:nvSpPr>
          <p:cNvPr id="23" name="Jednoduché závorky 22">
            <a:extLst>
              <a:ext uri="{FF2B5EF4-FFF2-40B4-BE49-F238E27FC236}">
                <a16:creationId xmlns:a16="http://schemas.microsoft.com/office/drawing/2014/main" id="{A471A06A-C8AF-D6EC-9DB0-A2193B9D9D08}"/>
              </a:ext>
            </a:extLst>
          </p:cNvPr>
          <p:cNvSpPr/>
          <p:nvPr/>
        </p:nvSpPr>
        <p:spPr>
          <a:xfrm>
            <a:off x="211892" y="6287941"/>
            <a:ext cx="1898785" cy="428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zrovnoprávnění</a:t>
            </a:r>
          </a:p>
        </p:txBody>
      </p:sp>
      <p:pic>
        <p:nvPicPr>
          <p:cNvPr id="9220" name="Picture 4" descr="Výsledek obrázku pro roman twelve tab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65" y="4368611"/>
            <a:ext cx="2949775" cy="24103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Výsledek obrázku pro roman patricians and plebeians sece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33" y="4271256"/>
            <a:ext cx="3577133" cy="22629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7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2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 ohnutá nahoru 6">
            <a:extLst>
              <a:ext uri="{FF2B5EF4-FFF2-40B4-BE49-F238E27FC236}">
                <a16:creationId xmlns:a16="http://schemas.microsoft.com/office/drawing/2014/main" id="{5F8E0012-3D27-8AC0-109B-40AAA105FAED}"/>
              </a:ext>
            </a:extLst>
          </p:cNvPr>
          <p:cNvSpPr/>
          <p:nvPr/>
        </p:nvSpPr>
        <p:spPr>
          <a:xfrm rot="16200000" flipH="1">
            <a:off x="3386835" y="5331773"/>
            <a:ext cx="1272202" cy="108012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 descr="Výsledek obrázku pro celtic war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93" y="1223820"/>
            <a:ext cx="3106433" cy="19446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Sjednocování Itálie</a:t>
            </a:r>
            <a:endParaRPr lang="cs-CZ" dirty="0"/>
          </a:p>
        </p:txBody>
      </p:sp>
      <p:pic>
        <p:nvPicPr>
          <p:cNvPr id="7" name="Obrázek 6" descr="https://s-media-cache-ak0.pinimg.com/236x/c1/c1/ed/c1c1ed7f71164fed01fa9dd2b94f35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1" y="1949755"/>
            <a:ext cx="3099592" cy="392207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56937" y="1142660"/>
            <a:ext cx="3588403" cy="7271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Římané nejprve bojují s Etrusky a dalšími sousedními kmeny</a:t>
            </a:r>
          </a:p>
        </p:txBody>
      </p:sp>
      <p:pic>
        <p:nvPicPr>
          <p:cNvPr id="10" name="Obrázek 9" descr="http://www.sarahalbeebooks.com/wp-content/uploads/2015/06/Comic_History_of_Rome_p_093_The_Citadel_saved_by_the_cackling_of_the_Gees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99" y="3162835"/>
            <a:ext cx="3106434" cy="360855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F1E205D-4D96-C686-0596-9BCC6098DD25}"/>
              </a:ext>
            </a:extLst>
          </p:cNvPr>
          <p:cNvSpPr/>
          <p:nvPr/>
        </p:nvSpPr>
        <p:spPr>
          <a:xfrm>
            <a:off x="5943744" y="1091050"/>
            <a:ext cx="2948735" cy="7862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ze severu pronikají do Itálie Keltové</a:t>
            </a:r>
          </a:p>
        </p:txBody>
      </p:sp>
      <p:sp>
        <p:nvSpPr>
          <p:cNvPr id="12" name="Jednoduché závorky 11">
            <a:extLst>
              <a:ext uri="{FF2B5EF4-FFF2-40B4-BE49-F238E27FC236}">
                <a16:creationId xmlns:a16="http://schemas.microsoft.com/office/drawing/2014/main" id="{AC33B0BF-C594-8A94-A6C3-C427DAD0B13A}"/>
              </a:ext>
            </a:extLst>
          </p:cNvPr>
          <p:cNvSpPr/>
          <p:nvPr/>
        </p:nvSpPr>
        <p:spPr>
          <a:xfrm>
            <a:off x="6804248" y="1991606"/>
            <a:ext cx="1963430" cy="60213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Římané jim říkají Galové</a:t>
            </a:r>
          </a:p>
        </p:txBody>
      </p:sp>
      <p:sp>
        <p:nvSpPr>
          <p:cNvPr id="13" name="Jednoduché závorky 12">
            <a:extLst>
              <a:ext uri="{FF2B5EF4-FFF2-40B4-BE49-F238E27FC236}">
                <a16:creationId xmlns:a16="http://schemas.microsoft.com/office/drawing/2014/main" id="{C7C123FC-FE18-689C-D28C-28015C342FFF}"/>
              </a:ext>
            </a:extLst>
          </p:cNvPr>
          <p:cNvSpPr/>
          <p:nvPr/>
        </p:nvSpPr>
        <p:spPr>
          <a:xfrm>
            <a:off x="3398002" y="3318120"/>
            <a:ext cx="2232999" cy="74286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roku 387 př. n. l. dokonce plení Řím</a:t>
            </a:r>
          </a:p>
        </p:txBody>
      </p:sp>
      <p:sp>
        <p:nvSpPr>
          <p:cNvPr id="14" name="Jednoduché závorky 13">
            <a:extLst>
              <a:ext uri="{FF2B5EF4-FFF2-40B4-BE49-F238E27FC236}">
                <a16:creationId xmlns:a16="http://schemas.microsoft.com/office/drawing/2014/main" id="{08D67524-6343-0219-6A0F-5C6888DAB99D}"/>
              </a:ext>
            </a:extLst>
          </p:cNvPr>
          <p:cNvSpPr/>
          <p:nvPr/>
        </p:nvSpPr>
        <p:spPr>
          <a:xfrm>
            <a:off x="3594508" y="4144258"/>
            <a:ext cx="1887090" cy="43616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posvátné husy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CB6B478-7B72-AED0-61B4-64EE46AE333F}"/>
              </a:ext>
            </a:extLst>
          </p:cNvPr>
          <p:cNvSpPr/>
          <p:nvPr/>
        </p:nvSpPr>
        <p:spPr>
          <a:xfrm>
            <a:off x="2968852" y="5128965"/>
            <a:ext cx="2748198" cy="7428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se brzy vzpamatuje a dál dobývá nová území</a:t>
            </a:r>
          </a:p>
        </p:txBody>
      </p:sp>
      <p:sp>
        <p:nvSpPr>
          <p:cNvPr id="16" name="Násobení 1">
            <a:extLst>
              <a:ext uri="{FF2B5EF4-FFF2-40B4-BE49-F238E27FC236}">
                <a16:creationId xmlns:a16="http://schemas.microsoft.com/office/drawing/2014/main" id="{E1A13DE9-F768-0106-ED0C-9D75C53962A3}"/>
              </a:ext>
            </a:extLst>
          </p:cNvPr>
          <p:cNvSpPr/>
          <p:nvPr/>
        </p:nvSpPr>
        <p:spPr>
          <a:xfrm>
            <a:off x="4176165" y="4494024"/>
            <a:ext cx="676672" cy="634941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">
            <a:extLst>
              <a:ext uri="{FF2B5EF4-FFF2-40B4-BE49-F238E27FC236}">
                <a16:creationId xmlns:a16="http://schemas.microsoft.com/office/drawing/2014/main" id="{4E8300EF-B910-DB13-348F-8A9780F41CB7}"/>
              </a:ext>
            </a:extLst>
          </p:cNvPr>
          <p:cNvSpPr/>
          <p:nvPr/>
        </p:nvSpPr>
        <p:spPr>
          <a:xfrm>
            <a:off x="184229" y="5936231"/>
            <a:ext cx="3196582" cy="615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nakonec zůstávají pouze řecká města…</a:t>
            </a:r>
          </a:p>
        </p:txBody>
      </p:sp>
    </p:spTree>
    <p:extLst>
      <p:ext uri="{BB962C8B-B14F-4D97-AF65-F5344CB8AC3E}">
        <p14:creationId xmlns:p14="http://schemas.microsoft.com/office/powerpoint/2010/main" val="263711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p:pic>
        <p:nvPicPr>
          <p:cNvPr id="6" name="Obrázek 5" descr="http://www.madeinsouthitalytoday.com/assets/uploads/SouthernItaly/image680/a_MagnaGrecia6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39" y="64073"/>
            <a:ext cx="5634118" cy="33289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Jednoduché závorky 2"/>
          <p:cNvSpPr/>
          <p:nvPr/>
        </p:nvSpPr>
        <p:spPr>
          <a:xfrm>
            <a:off x="667910" y="1428230"/>
            <a:ext cx="2213992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velká řecká kolonizace</a:t>
            </a:r>
          </a:p>
        </p:txBody>
      </p:sp>
      <p:pic>
        <p:nvPicPr>
          <p:cNvPr id="7" name="Obrázek 6" descr="http://blogs-images.forbes.com/kristinakillgrove/files/2015/07/Magna_Graecia_ancient_colonies_and_dialects-en.svg_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8" y="2516179"/>
            <a:ext cx="3617044" cy="35283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Ovál 7"/>
          <p:cNvSpPr/>
          <p:nvPr/>
        </p:nvSpPr>
        <p:spPr>
          <a:xfrm>
            <a:off x="2627784" y="2780928"/>
            <a:ext cx="1152128" cy="122413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19874" y="3501009"/>
            <a:ext cx="720078" cy="389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3923928" y="3501009"/>
            <a:ext cx="2880320" cy="10081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hlavním centrem odporu proti Římu je město Tarent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968637" y="3659845"/>
            <a:ext cx="2105727" cy="690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hledají spojence, žádají o pomoc…</a:t>
            </a:r>
          </a:p>
        </p:txBody>
      </p:sp>
      <p:sp>
        <p:nvSpPr>
          <p:cNvPr id="15" name="Tlačítko akce: Nápověda 14">
            <a:hlinkClick r:id="" action="ppaction://noaction" highlightClick="1"/>
          </p:cNvPr>
          <p:cNvSpPr/>
          <p:nvPr/>
        </p:nvSpPr>
        <p:spPr>
          <a:xfrm rot="969263">
            <a:off x="7726723" y="4289503"/>
            <a:ext cx="548807" cy="57606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 descr="Výsledek obrázku pro italy gree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71" y="4617131"/>
            <a:ext cx="3774359" cy="22053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1">
            <a:extLst>
              <a:ext uri="{FF2B5EF4-FFF2-40B4-BE49-F238E27FC236}">
                <a16:creationId xmlns:a16="http://schemas.microsoft.com/office/drawing/2014/main" id="{97E11864-1DA7-C135-CC9F-855534CF951A}"/>
              </a:ext>
            </a:extLst>
          </p:cNvPr>
          <p:cNvSpPr/>
          <p:nvPr/>
        </p:nvSpPr>
        <p:spPr>
          <a:xfrm>
            <a:off x="539552" y="330370"/>
            <a:ext cx="2470709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nakonec zůstávají pouze řecká města…</a:t>
            </a:r>
          </a:p>
        </p:txBody>
      </p:sp>
      <p:sp>
        <p:nvSpPr>
          <p:cNvPr id="12" name="Tlačítko akce: Nápověda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6EBA2F-CA7A-5D30-36A7-15253BA2A4C9}"/>
              </a:ext>
            </a:extLst>
          </p:cNvPr>
          <p:cNvSpPr/>
          <p:nvPr/>
        </p:nvSpPr>
        <p:spPr>
          <a:xfrm rot="969263">
            <a:off x="2857437" y="733968"/>
            <a:ext cx="548807" cy="57606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452320" y="5085184"/>
            <a:ext cx="1440160" cy="6658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Řecko</a:t>
            </a:r>
          </a:p>
        </p:txBody>
      </p:sp>
    </p:spTree>
    <p:extLst>
      <p:ext uri="{BB962C8B-B14F-4D97-AF65-F5344CB8AC3E}">
        <p14:creationId xmlns:p14="http://schemas.microsoft.com/office/powerpoint/2010/main" val="437844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4" grpId="0" animBg="1"/>
      <p:bldP spid="15" grpId="0" animBg="1"/>
      <p:bldP spid="9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Šipka dolů 5">
            <a:extLst>
              <a:ext uri="{FF2B5EF4-FFF2-40B4-BE49-F238E27FC236}">
                <a16:creationId xmlns:a16="http://schemas.microsoft.com/office/drawing/2014/main" id="{8DD56945-C2D6-E146-227A-7EB435802AE5}"/>
              </a:ext>
            </a:extLst>
          </p:cNvPr>
          <p:cNvSpPr/>
          <p:nvPr/>
        </p:nvSpPr>
        <p:spPr>
          <a:xfrm>
            <a:off x="1505300" y="2509500"/>
            <a:ext cx="588783" cy="5823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03035" y="4142803"/>
            <a:ext cx="2736304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proti kapitulaci však  nejvíce vystupuje starý senátor Appius Claudius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C224B45-81C6-2E0A-683D-EDBFE5E418CD}"/>
              </a:ext>
            </a:extLst>
          </p:cNvPr>
          <p:cNvSpPr/>
          <p:nvPr/>
        </p:nvSpPr>
        <p:spPr>
          <a:xfrm>
            <a:off x="512514" y="3191587"/>
            <a:ext cx="2520280" cy="8219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římské vojsko není zprvu úspěšné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p:pic>
        <p:nvPicPr>
          <p:cNvPr id="6" name="Obrázek 5" descr="https://upload.wikimedia.org/wikipedia/commons/thumb/c/c5/Pyrrhic_War_Italy_en.svg/2000px-Pyrrhic_War_Italy_en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8619"/>
            <a:ext cx="3068955" cy="24104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539552" y="271977"/>
            <a:ext cx="2520280" cy="8219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pomoc připlouvá řecký král Pyrrhos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683568" y="1273748"/>
            <a:ext cx="2232248" cy="1347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má sebou 20 tisíc elitních válečníků a přes dvacet válečných slonů</a:t>
            </a:r>
          </a:p>
        </p:txBody>
      </p:sp>
      <p:sp>
        <p:nvSpPr>
          <p:cNvPr id="9" name="Ohnutý roh 8"/>
          <p:cNvSpPr/>
          <p:nvPr/>
        </p:nvSpPr>
        <p:spPr>
          <a:xfrm>
            <a:off x="388071" y="5372622"/>
            <a:ext cx="2736304" cy="128421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zasloužil se o velký rozvoj Říma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cesta Via Appia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akvadukt </a:t>
            </a:r>
            <a:r>
              <a:rPr lang="cs-CZ" dirty="0" err="1">
                <a:solidFill>
                  <a:schemeClr val="tx1"/>
                </a:solidFill>
                <a:latin typeface="Book Antiqua" panose="02040602050305030304" pitchFamily="18" charset="0"/>
              </a:rPr>
              <a:t>Aqua</a:t>
            </a:r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 Appia</a:t>
            </a:r>
          </a:p>
        </p:txBody>
      </p:sp>
      <p:pic>
        <p:nvPicPr>
          <p:cNvPr id="13314" name="Picture 2" descr="Výsledek obrázku pro pyrrh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30" y="272186"/>
            <a:ext cx="2114550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 descr="http://www.canaldelmisterio.com/wp-content/uploads/2015/07/aq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3257132" cy="221330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Obrázek 14" descr="http://3.bp.blogspot.com/-q255JIOsMRE/U76U1xgXdvI/AAAAAAAAGvo/phvXAwtfxf0/s1600/The_Appian_Way_ritebook.in_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02" y="4206201"/>
            <a:ext cx="2886816" cy="21070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6" name="Obrázek 15" descr="https://upload.wikimedia.org/wikipedia/commons/2/20/Via_Appia_map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49" y="2734280"/>
            <a:ext cx="2795311" cy="194858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Obrázek 9" descr="http://3.bp.blogspot.com/-q255JIOsMRE/U76U1xgXdvI/AAAAAAAAGvo/phvXAwtfxf0/s1600/The_Appian_Way_ritebook.in_00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3" y="187694"/>
            <a:ext cx="7400614" cy="509317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Obrázek 10" descr="https://upload.wikimedia.org/wikipedia/commons/2/20/Via_Appia_map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0" y="682929"/>
            <a:ext cx="8352928" cy="54270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2" name="Obrázek 11" descr="http://www.canaldelmisterio.com/wp-content/uploads/2015/07/aq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0" y="682929"/>
            <a:ext cx="8764467" cy="58041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7844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2" grpId="0" animBg="1"/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http://cdn.thinglink.me/api/image/508753771266834432/1024/10/scaletowid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46" y="3177448"/>
            <a:ext cx="2320221" cy="368055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3" name="Obdélník s odříznutým příčným rohem 12"/>
          <p:cNvSpPr/>
          <p:nvPr/>
        </p:nvSpPr>
        <p:spPr>
          <a:xfrm>
            <a:off x="3725070" y="4908107"/>
            <a:ext cx="1872208" cy="9183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Řím ovládá celou Itálii</a:t>
            </a:r>
          </a:p>
        </p:txBody>
      </p:sp>
      <p:sp>
        <p:nvSpPr>
          <p:cNvPr id="12" name="Šipka ohnutá nahoru 11"/>
          <p:cNvSpPr/>
          <p:nvPr/>
        </p:nvSpPr>
        <p:spPr>
          <a:xfrm rot="10800000" flipH="1">
            <a:off x="2764876" y="3808942"/>
            <a:ext cx="1610210" cy="1008112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p:sp>
        <p:nvSpPr>
          <p:cNvPr id="2" name="Obdélník 1"/>
          <p:cNvSpPr/>
          <p:nvPr/>
        </p:nvSpPr>
        <p:spPr>
          <a:xfrm>
            <a:off x="634993" y="151131"/>
            <a:ext cx="3024336" cy="10951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úspěch Říma nakonec zajistily paradoxně prohry římského vojska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724340" y="1487206"/>
            <a:ext cx="2845641" cy="17715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sice Pyrrhos vítězí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 cenu vysokých ztrát, které nestíhá doplňovat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62172" y="3495556"/>
            <a:ext cx="3024336" cy="10081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nakonec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Pyrhoss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kapituluje a vrací se zpět na východ</a:t>
            </a:r>
          </a:p>
        </p:txBody>
      </p:sp>
      <p:pic>
        <p:nvPicPr>
          <p:cNvPr id="14338" name="Picture 2" descr="Výsledek obrázku pro battle of ausc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16" y="151131"/>
            <a:ext cx="4914900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3E5A7C0-3E41-01A3-E4CD-4DD9B7E5AECA}"/>
              </a:ext>
            </a:extLst>
          </p:cNvPr>
          <p:cNvCxnSpPr/>
          <p:nvPr/>
        </p:nvCxnSpPr>
        <p:spPr>
          <a:xfrm>
            <a:off x="3159582" y="980728"/>
            <a:ext cx="0" cy="7574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Jednoduché závorky 16">
            <a:extLst>
              <a:ext uri="{FF2B5EF4-FFF2-40B4-BE49-F238E27FC236}">
                <a16:creationId xmlns:a16="http://schemas.microsoft.com/office/drawing/2014/main" id="{6B690956-FB7A-2A06-7D03-DF0BE46E97D3}"/>
              </a:ext>
            </a:extLst>
          </p:cNvPr>
          <p:cNvSpPr/>
          <p:nvPr/>
        </p:nvSpPr>
        <p:spPr>
          <a:xfrm>
            <a:off x="3868982" y="5917516"/>
            <a:ext cx="1584384" cy="36625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265 př. n. l.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359625" y="4968515"/>
            <a:ext cx="2574032" cy="129782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„Pyrrhovo vítězství“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vítězství, které vlastně není vítězství</a:t>
            </a:r>
          </a:p>
        </p:txBody>
      </p:sp>
    </p:spTree>
    <p:extLst>
      <p:ext uri="{BB962C8B-B14F-4D97-AF65-F5344CB8AC3E}">
        <p14:creationId xmlns:p14="http://schemas.microsoft.com/office/powerpoint/2010/main" val="437844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 animBg="1"/>
      <p:bldP spid="8" grpId="0" animBg="1"/>
      <p:bldP spid="10" grpId="0" animBg="1"/>
      <p:bldP spid="1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21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259632" y="461665"/>
            <a:ext cx="1728192" cy="5910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Řím</a:t>
            </a:r>
          </a:p>
        </p:txBody>
      </p:sp>
      <p:sp>
        <p:nvSpPr>
          <p:cNvPr id="3" name="Násobení 2"/>
          <p:cNvSpPr/>
          <p:nvPr/>
        </p:nvSpPr>
        <p:spPr>
          <a:xfrm>
            <a:off x="3455876" y="346248"/>
            <a:ext cx="936104" cy="82190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4716016" y="230832"/>
            <a:ext cx="1656184" cy="576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868416" y="660593"/>
            <a:ext cx="1656184" cy="576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037253" y="1168152"/>
            <a:ext cx="1656184" cy="576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6218675" y="346248"/>
            <a:ext cx="1656184" cy="576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892026" y="716922"/>
            <a:ext cx="1656184" cy="576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50995" y="953035"/>
            <a:ext cx="1656184" cy="576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5164759" y="537628"/>
            <a:ext cx="1882007" cy="6305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ostatní kmeny/národy</a:t>
            </a:r>
          </a:p>
        </p:txBody>
      </p:sp>
      <p:sp>
        <p:nvSpPr>
          <p:cNvPr id="16" name="Ohnutý roh 15"/>
          <p:cNvSpPr/>
          <p:nvPr/>
        </p:nvSpPr>
        <p:spPr>
          <a:xfrm>
            <a:off x="519168" y="2384176"/>
            <a:ext cx="2304256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má lepší vojsko a jedno centrum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kmeny nejednotné</a:t>
            </a:r>
          </a:p>
        </p:txBody>
      </p:sp>
      <p:sp>
        <p:nvSpPr>
          <p:cNvPr id="17" name="Ohnutý roh 16"/>
          <p:cNvSpPr/>
          <p:nvPr/>
        </p:nvSpPr>
        <p:spPr>
          <a:xfrm>
            <a:off x="3778601" y="2452345"/>
            <a:ext cx="2304256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užívá strategii „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Divide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Impera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!“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(Rozděl a panuj!)</a:t>
            </a:r>
          </a:p>
        </p:txBody>
      </p:sp>
      <p:sp>
        <p:nvSpPr>
          <p:cNvPr id="18" name="Je rovno 17"/>
          <p:cNvSpPr/>
          <p:nvPr/>
        </p:nvSpPr>
        <p:spPr>
          <a:xfrm>
            <a:off x="5006441" y="3980311"/>
            <a:ext cx="576064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" name="Picture 2" descr="Výsledek obrázku pro ancient italy map trib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82" y="1837982"/>
            <a:ext cx="2771775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ýsledek obrázku pro roman l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9" y="4065437"/>
            <a:ext cx="4766274" cy="27049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4626114" y="4581128"/>
            <a:ext cx="2420652" cy="8143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zamezuje sjednocení nepřátel</a:t>
            </a:r>
          </a:p>
        </p:txBody>
      </p:sp>
      <p:sp>
        <p:nvSpPr>
          <p:cNvPr id="15" name="Jednoduché závorky 14">
            <a:extLst>
              <a:ext uri="{FF2B5EF4-FFF2-40B4-BE49-F238E27FC236}">
                <a16:creationId xmlns:a16="http://schemas.microsoft.com/office/drawing/2014/main" id="{8EA69D85-DC86-1078-0BB8-A7C90093311D}"/>
              </a:ext>
            </a:extLst>
          </p:cNvPr>
          <p:cNvSpPr/>
          <p:nvPr/>
        </p:nvSpPr>
        <p:spPr>
          <a:xfrm>
            <a:off x="5107787" y="5538676"/>
            <a:ext cx="3606702" cy="12048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nepřítel mého nepřítele…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vyplácení  neutrality…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tomu více práv, tomu přesně naopak…</a:t>
            </a:r>
          </a:p>
        </p:txBody>
      </p:sp>
      <p:sp>
        <p:nvSpPr>
          <p:cNvPr id="22" name="Násobení 2">
            <a:extLst>
              <a:ext uri="{FF2B5EF4-FFF2-40B4-BE49-F238E27FC236}">
                <a16:creationId xmlns:a16="http://schemas.microsoft.com/office/drawing/2014/main" id="{0702D7C1-B647-DB9A-574C-35E2D64FE9CB}"/>
              </a:ext>
            </a:extLst>
          </p:cNvPr>
          <p:cNvSpPr/>
          <p:nvPr/>
        </p:nvSpPr>
        <p:spPr>
          <a:xfrm>
            <a:off x="2934705" y="2776208"/>
            <a:ext cx="775819" cy="676749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ohnutá nahoru 12"/>
          <p:cNvSpPr/>
          <p:nvPr/>
        </p:nvSpPr>
        <p:spPr>
          <a:xfrm rot="10800000" flipH="1" flipV="1">
            <a:off x="3657951" y="1237426"/>
            <a:ext cx="1995390" cy="809207"/>
          </a:xfrm>
          <a:prstGeom prst="bentUpArrow">
            <a:avLst>
              <a:gd name="adj1" fmla="val 35293"/>
              <a:gd name="adj2" fmla="val 37352"/>
              <a:gd name="adj3" fmla="val 3323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970420" y="1512235"/>
            <a:ext cx="2664296" cy="6514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je jich sice víc, ale:</a:t>
            </a:r>
          </a:p>
        </p:txBody>
      </p:sp>
    </p:spTree>
    <p:extLst>
      <p:ext uri="{BB962C8B-B14F-4D97-AF65-F5344CB8AC3E}">
        <p14:creationId xmlns:p14="http://schemas.microsoft.com/office/powerpoint/2010/main" val="241513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15" grpId="0" animBg="1"/>
      <p:bldP spid="2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Starověká Itálie</a:t>
            </a:r>
          </a:p>
          <a:p>
            <a:pPr algn="ctr"/>
            <a:r>
              <a:rPr lang="cs-CZ" b="1" dirty="0">
                <a:latin typeface="Book Antiqua" panose="02040602050305030304" pitchFamily="18" charset="0"/>
              </a:rPr>
              <a:t>Založení města Řím</a:t>
            </a:r>
            <a:endParaRPr lang="cs-CZ" dirty="0"/>
          </a:p>
        </p:txBody>
      </p:sp>
      <p:pic>
        <p:nvPicPr>
          <p:cNvPr id="3076" name="Picture 4" descr="Výsledek obrázku pro ancient roman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31" y="2586626"/>
            <a:ext cx="3713236" cy="251640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latin languag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69" y="129831"/>
            <a:ext cx="3675216" cy="24069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18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23528" y="749796"/>
            <a:ext cx="2577752" cy="879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Co naše doba zdědila po starověkém Římu?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495545" y="392285"/>
            <a:ext cx="1005899" cy="466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jazyk</a:t>
            </a:r>
          </a:p>
        </p:txBody>
      </p:sp>
      <p:pic>
        <p:nvPicPr>
          <p:cNvPr id="3080" name="Picture 8" descr="Výsledek obrázku pro ancient roman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3861653"/>
            <a:ext cx="3837247" cy="282786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ancient roman scien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2" b="13962"/>
          <a:stretch/>
        </p:blipFill>
        <p:spPr bwMode="auto">
          <a:xfrm>
            <a:off x="4050925" y="4846864"/>
            <a:ext cx="4235415" cy="18813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07AB7822-D882-F689-439D-CFEE29B56B46}"/>
              </a:ext>
            </a:extLst>
          </p:cNvPr>
          <p:cNvSpPr/>
          <p:nvPr/>
        </p:nvSpPr>
        <p:spPr>
          <a:xfrm>
            <a:off x="7222555" y="5749157"/>
            <a:ext cx="174515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 hromadu dalšího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08616" y="4006200"/>
            <a:ext cx="1803368" cy="4793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kulturu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 vědy</a:t>
            </a:r>
          </a:p>
        </p:txBody>
      </p:sp>
      <p:pic>
        <p:nvPicPr>
          <p:cNvPr id="3074" name="Picture 2" descr="Výsledek obrázku pro roman 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" y="1661000"/>
            <a:ext cx="5055501" cy="20406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432157" y="1902252"/>
            <a:ext cx="1043499" cy="446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2" grpId="0" animBg="1"/>
      <p:bldP spid="1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18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6581835" y="50532"/>
            <a:ext cx="2252925" cy="1116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hornatá země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úrodné nížiny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málo členité pobřeží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6528548" y="1340768"/>
            <a:ext cx="2359497" cy="3600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vhodné pro přístavy</a:t>
            </a:r>
          </a:p>
        </p:txBody>
      </p:sp>
      <p:pic>
        <p:nvPicPr>
          <p:cNvPr id="1028" name="Picture 4" descr="Europe Physical Random 2 Geography O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30884" r="51532"/>
          <a:stretch/>
        </p:blipFill>
        <p:spPr bwMode="auto">
          <a:xfrm>
            <a:off x="18562" y="85978"/>
            <a:ext cx="3359731" cy="388230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itálie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167195"/>
            <a:ext cx="3359731" cy="42815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35896" y="84447"/>
            <a:ext cx="243001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Apeninský poloostrov</a:t>
            </a:r>
          </a:p>
        </p:txBody>
      </p:sp>
      <p:sp>
        <p:nvSpPr>
          <p:cNvPr id="3" name="Obdélník s odříznutým příčným rohem 9">
            <a:extLst>
              <a:ext uri="{FF2B5EF4-FFF2-40B4-BE49-F238E27FC236}">
                <a16:creationId xmlns:a16="http://schemas.microsoft.com/office/drawing/2014/main" id="{F6E2E393-57A6-734C-2EA6-881F8EFADE10}"/>
              </a:ext>
            </a:extLst>
          </p:cNvPr>
          <p:cNvSpPr/>
          <p:nvPr/>
        </p:nvSpPr>
        <p:spPr>
          <a:xfrm>
            <a:off x="6848278" y="4285021"/>
            <a:ext cx="2136429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ale nevíme odkud</a:t>
            </a:r>
          </a:p>
        </p:txBody>
      </p:sp>
      <p:sp>
        <p:nvSpPr>
          <p:cNvPr id="7" name="Popisek se šipkou dolů 11">
            <a:extLst>
              <a:ext uri="{FF2B5EF4-FFF2-40B4-BE49-F238E27FC236}">
                <a16:creationId xmlns:a16="http://schemas.microsoft.com/office/drawing/2014/main" id="{7E722A2E-B60E-1F79-4A73-2E1B79F381BC}"/>
              </a:ext>
            </a:extLst>
          </p:cNvPr>
          <p:cNvSpPr/>
          <p:nvPr/>
        </p:nvSpPr>
        <p:spPr>
          <a:xfrm>
            <a:off x="5173306" y="2718314"/>
            <a:ext cx="3349944" cy="6456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dlouhou dobu nejsilnějším 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kmenem </a:t>
            </a:r>
            <a:r>
              <a:rPr lang="cs-CZ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Etruskové</a:t>
            </a:r>
            <a:endParaRPr lang="cs-CZ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2" descr="Výsledek obrázku pro ancient italy map tribes">
            <a:extLst>
              <a:ext uri="{FF2B5EF4-FFF2-40B4-BE49-F238E27FC236}">
                <a16:creationId xmlns:a16="http://schemas.microsoft.com/office/drawing/2014/main" id="{0B8BF1AB-70F4-FF12-0755-F8EBE606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3" y="1890135"/>
            <a:ext cx="3426295" cy="41562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pisek se šipkou dolů 11">
            <a:extLst>
              <a:ext uri="{FF2B5EF4-FFF2-40B4-BE49-F238E27FC236}">
                <a16:creationId xmlns:a16="http://schemas.microsoft.com/office/drawing/2014/main" id="{C599C53F-1A3D-0378-680C-692BC017E251}"/>
              </a:ext>
            </a:extLst>
          </p:cNvPr>
          <p:cNvSpPr/>
          <p:nvPr/>
        </p:nvSpPr>
        <p:spPr>
          <a:xfrm>
            <a:off x="3904570" y="1405428"/>
            <a:ext cx="1964565" cy="5114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celá řada kmenů</a:t>
            </a:r>
          </a:p>
        </p:txBody>
      </p:sp>
      <p:sp>
        <p:nvSpPr>
          <p:cNvPr id="12" name="Obdélník s odříznutým příčným rohem 9">
            <a:extLst>
              <a:ext uri="{FF2B5EF4-FFF2-40B4-BE49-F238E27FC236}">
                <a16:creationId xmlns:a16="http://schemas.microsoft.com/office/drawing/2014/main" id="{260D0A3C-69BB-A279-63CD-CCF9C0D1D6E7}"/>
              </a:ext>
            </a:extLst>
          </p:cNvPr>
          <p:cNvSpPr/>
          <p:nvPr/>
        </p:nvSpPr>
        <p:spPr>
          <a:xfrm>
            <a:off x="4577529" y="2126297"/>
            <a:ext cx="2410961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souhrnně </a:t>
            </a:r>
            <a:r>
              <a:rPr lang="cs-CZ" dirty="0" err="1">
                <a:solidFill>
                  <a:schemeClr val="tx1"/>
                </a:solidFill>
                <a:latin typeface="Book Antiqua" panose="02040602050305030304" pitchFamily="18" charset="0"/>
              </a:rPr>
              <a:t>Italikové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Ohnutý roh 12">
            <a:extLst>
              <a:ext uri="{FF2B5EF4-FFF2-40B4-BE49-F238E27FC236}">
                <a16:creationId xmlns:a16="http://schemas.microsoft.com/office/drawing/2014/main" id="{ACC1D05F-8547-D6A7-5763-B883D227DA41}"/>
              </a:ext>
            </a:extLst>
          </p:cNvPr>
          <p:cNvSpPr/>
          <p:nvPr/>
        </p:nvSpPr>
        <p:spPr>
          <a:xfrm>
            <a:off x="4595476" y="3562737"/>
            <a:ext cx="3611349" cy="5433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 Itálie v 10./9. stol. př. n. l.</a:t>
            </a:r>
          </a:p>
        </p:txBody>
      </p:sp>
      <p:sp>
        <p:nvSpPr>
          <p:cNvPr id="23" name="Ohnutý roh 12">
            <a:extLst>
              <a:ext uri="{FF2B5EF4-FFF2-40B4-BE49-F238E27FC236}">
                <a16:creationId xmlns:a16="http://schemas.microsoft.com/office/drawing/2014/main" id="{7F21C7F4-1085-B39C-E303-EB7B0878AC09}"/>
              </a:ext>
            </a:extLst>
          </p:cNvPr>
          <p:cNvSpPr/>
          <p:nvPr/>
        </p:nvSpPr>
        <p:spPr>
          <a:xfrm>
            <a:off x="4124868" y="4710539"/>
            <a:ext cx="2304256" cy="793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zpracovávali nejen bronz, ale i železo</a:t>
            </a:r>
          </a:p>
        </p:txBody>
      </p:sp>
      <p:sp>
        <p:nvSpPr>
          <p:cNvPr id="25" name="Ohnutý roh 12">
            <a:extLst>
              <a:ext uri="{FF2B5EF4-FFF2-40B4-BE49-F238E27FC236}">
                <a16:creationId xmlns:a16="http://schemas.microsoft.com/office/drawing/2014/main" id="{1D73F59C-D8C1-FD04-ACBF-BAE8CECDD94F}"/>
              </a:ext>
            </a:extLst>
          </p:cNvPr>
          <p:cNvSpPr/>
          <p:nvPr/>
        </p:nvSpPr>
        <p:spPr>
          <a:xfrm>
            <a:off x="6854801" y="5107328"/>
            <a:ext cx="2289199" cy="920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vyspělé i zemědělství a stavitelství</a:t>
            </a:r>
          </a:p>
        </p:txBody>
      </p:sp>
      <p:sp>
        <p:nvSpPr>
          <p:cNvPr id="26" name="Obdélník s odříznutým příčným rohem 9">
            <a:extLst>
              <a:ext uri="{FF2B5EF4-FFF2-40B4-BE49-F238E27FC236}">
                <a16:creationId xmlns:a16="http://schemas.microsoft.com/office/drawing/2014/main" id="{4B098116-2ACF-A891-466F-AEF596248289}"/>
              </a:ext>
            </a:extLst>
          </p:cNvPr>
          <p:cNvSpPr/>
          <p:nvPr/>
        </p:nvSpPr>
        <p:spPr>
          <a:xfrm>
            <a:off x="7307262" y="6132871"/>
            <a:ext cx="1126234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klenba</a:t>
            </a:r>
          </a:p>
        </p:txBody>
      </p:sp>
      <p:sp>
        <p:nvSpPr>
          <p:cNvPr id="27" name="Obdélník s odříznutým příčným rohem 9">
            <a:extLst>
              <a:ext uri="{FF2B5EF4-FFF2-40B4-BE49-F238E27FC236}">
                <a16:creationId xmlns:a16="http://schemas.microsoft.com/office/drawing/2014/main" id="{D9DD2E21-054C-D5DD-7C89-1C0BA4E7AB6F}"/>
              </a:ext>
            </a:extLst>
          </p:cNvPr>
          <p:cNvSpPr/>
          <p:nvPr/>
        </p:nvSpPr>
        <p:spPr>
          <a:xfrm>
            <a:off x="1889108" y="6136283"/>
            <a:ext cx="4959170" cy="47920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některé jejich mosty slouží i dnes svému účelu</a:t>
            </a:r>
          </a:p>
        </p:txBody>
      </p:sp>
    </p:spTree>
    <p:extLst>
      <p:ext uri="{BB962C8B-B14F-4D97-AF65-F5344CB8AC3E}">
        <p14:creationId xmlns:p14="http://schemas.microsoft.com/office/powerpoint/2010/main" val="384451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  <p:bldP spid="3" grpId="0" animBg="1"/>
      <p:bldP spid="7" grpId="0" animBg="1"/>
      <p:bldP spid="9" grpId="0" animBg="1"/>
      <p:bldP spid="12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18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710928" y="2681798"/>
            <a:ext cx="2160240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„město“ z hrobek</a:t>
            </a:r>
          </a:p>
        </p:txBody>
      </p:sp>
      <p:pic>
        <p:nvPicPr>
          <p:cNvPr id="20" name="Picture 8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89" y="1786453"/>
            <a:ext cx="4782027" cy="317901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pisek se šipkou dolů 11">
            <a:extLst>
              <a:ext uri="{FF2B5EF4-FFF2-40B4-BE49-F238E27FC236}">
                <a16:creationId xmlns:a16="http://schemas.microsoft.com/office/drawing/2014/main" id="{036E03A6-B98F-86EA-3CB2-2A70AF334F26}"/>
              </a:ext>
            </a:extLst>
          </p:cNvPr>
          <p:cNvSpPr/>
          <p:nvPr/>
        </p:nvSpPr>
        <p:spPr>
          <a:xfrm>
            <a:off x="282937" y="364711"/>
            <a:ext cx="3593421" cy="10855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jedním z nejvýznamnějších zdrojů informací o Etruscích jsou jejich hrobky</a:t>
            </a:r>
          </a:p>
        </p:txBody>
      </p:sp>
      <p:sp>
        <p:nvSpPr>
          <p:cNvPr id="17" name="Ohnutý roh 12">
            <a:extLst>
              <a:ext uri="{FF2B5EF4-FFF2-40B4-BE49-F238E27FC236}">
                <a16:creationId xmlns:a16="http://schemas.microsoft.com/office/drawing/2014/main" id="{7A15351F-2F95-F9CE-0B6F-45E99031DCBE}"/>
              </a:ext>
            </a:extLst>
          </p:cNvPr>
          <p:cNvSpPr/>
          <p:nvPr/>
        </p:nvSpPr>
        <p:spPr>
          <a:xfrm>
            <a:off x="4115516" y="162173"/>
            <a:ext cx="2304256" cy="793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zdobené barevnými freskami</a:t>
            </a:r>
          </a:p>
        </p:txBody>
      </p:sp>
      <p:sp>
        <p:nvSpPr>
          <p:cNvPr id="18" name="Ohnutý roh 12">
            <a:extLst>
              <a:ext uri="{FF2B5EF4-FFF2-40B4-BE49-F238E27FC236}">
                <a16:creationId xmlns:a16="http://schemas.microsoft.com/office/drawing/2014/main" id="{5C2C825C-0C8F-473A-B7F9-474DE9B16B4E}"/>
              </a:ext>
            </a:extLst>
          </p:cNvPr>
          <p:cNvSpPr/>
          <p:nvPr/>
        </p:nvSpPr>
        <p:spPr>
          <a:xfrm>
            <a:off x="6565703" y="558962"/>
            <a:ext cx="2304256" cy="793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 výbavou na další život</a:t>
            </a:r>
          </a:p>
        </p:txBody>
      </p:sp>
      <p:sp>
        <p:nvSpPr>
          <p:cNvPr id="19" name="Ohnutý roh 12">
            <a:extLst>
              <a:ext uri="{FF2B5EF4-FFF2-40B4-BE49-F238E27FC236}">
                <a16:creationId xmlns:a16="http://schemas.microsoft.com/office/drawing/2014/main" id="{58768BFA-2E1C-C572-94DB-8FAF5290F9FF}"/>
              </a:ext>
            </a:extLst>
          </p:cNvPr>
          <p:cNvSpPr/>
          <p:nvPr/>
        </p:nvSpPr>
        <p:spPr>
          <a:xfrm>
            <a:off x="4009268" y="1130284"/>
            <a:ext cx="2304256" cy="7935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sarkofágy s podobiznami</a:t>
            </a:r>
          </a:p>
        </p:txBody>
      </p:sp>
      <p:sp>
        <p:nvSpPr>
          <p:cNvPr id="24" name="Ohnutý roh 12">
            <a:extLst>
              <a:ext uri="{FF2B5EF4-FFF2-40B4-BE49-F238E27FC236}">
                <a16:creationId xmlns:a16="http://schemas.microsoft.com/office/drawing/2014/main" id="{CFF07305-AA7B-1D3D-0E8D-401F827F969E}"/>
              </a:ext>
            </a:extLst>
          </p:cNvPr>
          <p:cNvSpPr/>
          <p:nvPr/>
        </p:nvSpPr>
        <p:spPr>
          <a:xfrm>
            <a:off x="1259632" y="1624850"/>
            <a:ext cx="2527427" cy="10120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stavěny blízko u sebe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nekropole</a:t>
            </a:r>
          </a:p>
        </p:txBody>
      </p:sp>
      <p:pic>
        <p:nvPicPr>
          <p:cNvPr id="21" name="Picture 4" descr="Výsledek obrázku pro etru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17" y="4236325"/>
            <a:ext cx="5814723" cy="24034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Výsledek obrázku pro etruscan necropol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3432282"/>
            <a:ext cx="5653433" cy="317780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s odříznutým příčným rohem 9"/>
          <p:cNvSpPr/>
          <p:nvPr/>
        </p:nvSpPr>
        <p:spPr>
          <a:xfrm>
            <a:off x="6929326" y="1462417"/>
            <a:ext cx="161645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někdy jen nakreslená</a:t>
            </a:r>
          </a:p>
        </p:txBody>
      </p: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7" grpId="0" animBg="1"/>
      <p:bldP spid="18" grpId="0" animBg="1"/>
      <p:bldP spid="19" grpId="0" animBg="1"/>
      <p:bldP spid="2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Šipka: doleva a nahoru 39">
            <a:extLst>
              <a:ext uri="{FF2B5EF4-FFF2-40B4-BE49-F238E27FC236}">
                <a16:creationId xmlns:a16="http://schemas.microsoft.com/office/drawing/2014/main" id="{892671A4-8886-07C6-AA1A-F7101EDE877E}"/>
              </a:ext>
            </a:extLst>
          </p:cNvPr>
          <p:cNvSpPr/>
          <p:nvPr/>
        </p:nvSpPr>
        <p:spPr>
          <a:xfrm>
            <a:off x="7424725" y="5422842"/>
            <a:ext cx="1101905" cy="1062164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1771237" y="4430266"/>
            <a:ext cx="2852990" cy="827247"/>
          </a:xfrm>
          <a:custGeom>
            <a:avLst/>
            <a:gdLst>
              <a:gd name="connsiteX0" fmla="*/ 1986875 w 2852990"/>
              <a:gd name="connsiteY0" fmla="*/ 4619 h 827247"/>
              <a:gd name="connsiteX1" fmla="*/ 130366 w 2852990"/>
              <a:gd name="connsiteY1" fmla="*/ 129309 h 827247"/>
              <a:gd name="connsiteX2" fmla="*/ 393603 w 2852990"/>
              <a:gd name="connsiteY2" fmla="*/ 822037 h 827247"/>
              <a:gd name="connsiteX3" fmla="*/ 2305530 w 2852990"/>
              <a:gd name="connsiteY3" fmla="*/ 434109 h 827247"/>
              <a:gd name="connsiteX4" fmla="*/ 2845857 w 2852990"/>
              <a:gd name="connsiteY4" fmla="*/ 198582 h 827247"/>
              <a:gd name="connsiteX5" fmla="*/ 1986875 w 2852990"/>
              <a:gd name="connsiteY5" fmla="*/ 4619 h 82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990" h="827247">
                <a:moveTo>
                  <a:pt x="1986875" y="4619"/>
                </a:moveTo>
                <a:cubicBezTo>
                  <a:pt x="1534293" y="-6926"/>
                  <a:pt x="395911" y="-6927"/>
                  <a:pt x="130366" y="129309"/>
                </a:cubicBezTo>
                <a:cubicBezTo>
                  <a:pt x="-135179" y="265545"/>
                  <a:pt x="31076" y="771237"/>
                  <a:pt x="393603" y="822037"/>
                </a:cubicBezTo>
                <a:cubicBezTo>
                  <a:pt x="756130" y="872837"/>
                  <a:pt x="1896821" y="538018"/>
                  <a:pt x="2305530" y="434109"/>
                </a:cubicBezTo>
                <a:cubicBezTo>
                  <a:pt x="2714239" y="330200"/>
                  <a:pt x="2892039" y="270164"/>
                  <a:pt x="2845857" y="198582"/>
                </a:cubicBezTo>
                <a:cubicBezTo>
                  <a:pt x="2799675" y="127000"/>
                  <a:pt x="2439457" y="16164"/>
                  <a:pt x="1986875" y="46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1640238" y="3929490"/>
            <a:ext cx="2850221" cy="1731744"/>
          </a:xfrm>
          <a:prstGeom prst="roundRect">
            <a:avLst/>
          </a:prstGeom>
          <a:scene3d>
            <a:camera prst="isometricOffAxis1Top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ohnutá nahoru 5"/>
          <p:cNvSpPr/>
          <p:nvPr/>
        </p:nvSpPr>
        <p:spPr>
          <a:xfrm rot="5400000">
            <a:off x="1423368" y="1291376"/>
            <a:ext cx="2187015" cy="108012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ohnutá nahoru 2"/>
          <p:cNvSpPr/>
          <p:nvPr/>
        </p:nvSpPr>
        <p:spPr>
          <a:xfrm>
            <a:off x="2578698" y="333260"/>
            <a:ext cx="1420042" cy="53786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18</a:t>
            </a:r>
          </a:p>
        </p:txBody>
      </p:sp>
      <p:sp>
        <p:nvSpPr>
          <p:cNvPr id="2" name="Obdélník s odříznutým příčným rohem 1"/>
          <p:cNvSpPr/>
          <p:nvPr/>
        </p:nvSpPr>
        <p:spPr>
          <a:xfrm>
            <a:off x="515335" y="274476"/>
            <a:ext cx="2592288" cy="59107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založení města Řím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75956" y="282489"/>
            <a:ext cx="1800200" cy="63940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mýtický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6156178" y="2309235"/>
            <a:ext cx="2733500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Romulus, Remus, vlčice, bratrovražda…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266557" y="2348431"/>
            <a:ext cx="1800200" cy="63940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historický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724128" y="2999216"/>
            <a:ext cx="3024336" cy="495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město původně etruské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026207" y="3101615"/>
            <a:ext cx="3024336" cy="7309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sedmi pahorcích sedm vesniček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85219" y="4313085"/>
            <a:ext cx="3024336" cy="495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uprostřed bažina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93933" y="5029943"/>
            <a:ext cx="3024336" cy="6936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ta vysušena a vesnice spojeny do města</a:t>
            </a:r>
          </a:p>
        </p:txBody>
      </p:sp>
      <p:pic>
        <p:nvPicPr>
          <p:cNvPr id="4098" name="Picture 2" descr="Výsledek obrázku pro romulus a rem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80" y="95701"/>
            <a:ext cx="2733500" cy="20486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Volný tvar 17"/>
          <p:cNvSpPr/>
          <p:nvPr/>
        </p:nvSpPr>
        <p:spPr>
          <a:xfrm>
            <a:off x="4014037" y="3952182"/>
            <a:ext cx="915140" cy="444365"/>
          </a:xfrm>
          <a:custGeom>
            <a:avLst/>
            <a:gdLst>
              <a:gd name="connsiteX0" fmla="*/ 0 w 1830281"/>
              <a:gd name="connsiteY0" fmla="*/ 790897 h 888730"/>
              <a:gd name="connsiteX1" fmla="*/ 1814945 w 1830281"/>
              <a:gd name="connsiteY1" fmla="*/ 818606 h 888730"/>
              <a:gd name="connsiteX2" fmla="*/ 831273 w 1830281"/>
              <a:gd name="connsiteY2" fmla="*/ 1188 h 888730"/>
              <a:gd name="connsiteX3" fmla="*/ 110836 w 1830281"/>
              <a:gd name="connsiteY3" fmla="*/ 638497 h 888730"/>
              <a:gd name="connsiteX4" fmla="*/ 277091 w 1830281"/>
              <a:gd name="connsiteY4" fmla="*/ 721624 h 8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281" h="888730">
                <a:moveTo>
                  <a:pt x="0" y="790897"/>
                </a:moveTo>
                <a:cubicBezTo>
                  <a:pt x="838200" y="870560"/>
                  <a:pt x="1676400" y="950224"/>
                  <a:pt x="1814945" y="818606"/>
                </a:cubicBezTo>
                <a:cubicBezTo>
                  <a:pt x="1953490" y="686988"/>
                  <a:pt x="1115291" y="31206"/>
                  <a:pt x="831273" y="1188"/>
                </a:cubicBezTo>
                <a:cubicBezTo>
                  <a:pt x="547255" y="-28830"/>
                  <a:pt x="203200" y="518424"/>
                  <a:pt x="110836" y="638497"/>
                </a:cubicBezTo>
                <a:cubicBezTo>
                  <a:pt x="18472" y="758570"/>
                  <a:pt x="147781" y="740097"/>
                  <a:pt x="277091" y="72162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976802" y="4636502"/>
            <a:ext cx="915140" cy="444365"/>
          </a:xfrm>
          <a:custGeom>
            <a:avLst/>
            <a:gdLst>
              <a:gd name="connsiteX0" fmla="*/ 0 w 1830281"/>
              <a:gd name="connsiteY0" fmla="*/ 790897 h 888730"/>
              <a:gd name="connsiteX1" fmla="*/ 1814945 w 1830281"/>
              <a:gd name="connsiteY1" fmla="*/ 818606 h 888730"/>
              <a:gd name="connsiteX2" fmla="*/ 831273 w 1830281"/>
              <a:gd name="connsiteY2" fmla="*/ 1188 h 888730"/>
              <a:gd name="connsiteX3" fmla="*/ 110836 w 1830281"/>
              <a:gd name="connsiteY3" fmla="*/ 638497 h 888730"/>
              <a:gd name="connsiteX4" fmla="*/ 277091 w 1830281"/>
              <a:gd name="connsiteY4" fmla="*/ 721624 h 8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281" h="888730">
                <a:moveTo>
                  <a:pt x="0" y="790897"/>
                </a:moveTo>
                <a:cubicBezTo>
                  <a:pt x="838200" y="870560"/>
                  <a:pt x="1676400" y="950224"/>
                  <a:pt x="1814945" y="818606"/>
                </a:cubicBezTo>
                <a:cubicBezTo>
                  <a:pt x="1953490" y="686988"/>
                  <a:pt x="1115291" y="31206"/>
                  <a:pt x="831273" y="1188"/>
                </a:cubicBezTo>
                <a:cubicBezTo>
                  <a:pt x="547255" y="-28830"/>
                  <a:pt x="203200" y="518424"/>
                  <a:pt x="110836" y="638497"/>
                </a:cubicBezTo>
                <a:cubicBezTo>
                  <a:pt x="18472" y="758570"/>
                  <a:pt x="147781" y="740097"/>
                  <a:pt x="277091" y="72162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1863492" y="5080867"/>
            <a:ext cx="915140" cy="444365"/>
          </a:xfrm>
          <a:custGeom>
            <a:avLst/>
            <a:gdLst>
              <a:gd name="connsiteX0" fmla="*/ 0 w 1830281"/>
              <a:gd name="connsiteY0" fmla="*/ 790897 h 888730"/>
              <a:gd name="connsiteX1" fmla="*/ 1814945 w 1830281"/>
              <a:gd name="connsiteY1" fmla="*/ 818606 h 888730"/>
              <a:gd name="connsiteX2" fmla="*/ 831273 w 1830281"/>
              <a:gd name="connsiteY2" fmla="*/ 1188 h 888730"/>
              <a:gd name="connsiteX3" fmla="*/ 110836 w 1830281"/>
              <a:gd name="connsiteY3" fmla="*/ 638497 h 888730"/>
              <a:gd name="connsiteX4" fmla="*/ 277091 w 1830281"/>
              <a:gd name="connsiteY4" fmla="*/ 721624 h 8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281" h="888730">
                <a:moveTo>
                  <a:pt x="0" y="790897"/>
                </a:moveTo>
                <a:cubicBezTo>
                  <a:pt x="838200" y="870560"/>
                  <a:pt x="1676400" y="950224"/>
                  <a:pt x="1814945" y="818606"/>
                </a:cubicBezTo>
                <a:cubicBezTo>
                  <a:pt x="1953490" y="686988"/>
                  <a:pt x="1115291" y="31206"/>
                  <a:pt x="831273" y="1188"/>
                </a:cubicBezTo>
                <a:cubicBezTo>
                  <a:pt x="547255" y="-28830"/>
                  <a:pt x="203200" y="518424"/>
                  <a:pt x="110836" y="638497"/>
                </a:cubicBezTo>
                <a:cubicBezTo>
                  <a:pt x="18472" y="758570"/>
                  <a:pt x="147781" y="740097"/>
                  <a:pt x="277091" y="72162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3350925" y="4978476"/>
            <a:ext cx="915140" cy="444365"/>
          </a:xfrm>
          <a:custGeom>
            <a:avLst/>
            <a:gdLst>
              <a:gd name="connsiteX0" fmla="*/ 0 w 1830281"/>
              <a:gd name="connsiteY0" fmla="*/ 790897 h 888730"/>
              <a:gd name="connsiteX1" fmla="*/ 1814945 w 1830281"/>
              <a:gd name="connsiteY1" fmla="*/ 818606 h 888730"/>
              <a:gd name="connsiteX2" fmla="*/ 831273 w 1830281"/>
              <a:gd name="connsiteY2" fmla="*/ 1188 h 888730"/>
              <a:gd name="connsiteX3" fmla="*/ 110836 w 1830281"/>
              <a:gd name="connsiteY3" fmla="*/ 638497 h 888730"/>
              <a:gd name="connsiteX4" fmla="*/ 277091 w 1830281"/>
              <a:gd name="connsiteY4" fmla="*/ 721624 h 8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281" h="888730">
                <a:moveTo>
                  <a:pt x="0" y="790897"/>
                </a:moveTo>
                <a:cubicBezTo>
                  <a:pt x="838200" y="870560"/>
                  <a:pt x="1676400" y="950224"/>
                  <a:pt x="1814945" y="818606"/>
                </a:cubicBezTo>
                <a:cubicBezTo>
                  <a:pt x="1953490" y="686988"/>
                  <a:pt x="1115291" y="31206"/>
                  <a:pt x="831273" y="1188"/>
                </a:cubicBezTo>
                <a:cubicBezTo>
                  <a:pt x="547255" y="-28830"/>
                  <a:pt x="203200" y="518424"/>
                  <a:pt x="110836" y="638497"/>
                </a:cubicBezTo>
                <a:cubicBezTo>
                  <a:pt x="18472" y="758570"/>
                  <a:pt x="147781" y="740097"/>
                  <a:pt x="277091" y="72162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4166657" y="4499603"/>
            <a:ext cx="915140" cy="444365"/>
          </a:xfrm>
          <a:custGeom>
            <a:avLst/>
            <a:gdLst>
              <a:gd name="connsiteX0" fmla="*/ 0 w 1830281"/>
              <a:gd name="connsiteY0" fmla="*/ 790897 h 888730"/>
              <a:gd name="connsiteX1" fmla="*/ 1814945 w 1830281"/>
              <a:gd name="connsiteY1" fmla="*/ 818606 h 888730"/>
              <a:gd name="connsiteX2" fmla="*/ 831273 w 1830281"/>
              <a:gd name="connsiteY2" fmla="*/ 1188 h 888730"/>
              <a:gd name="connsiteX3" fmla="*/ 110836 w 1830281"/>
              <a:gd name="connsiteY3" fmla="*/ 638497 h 888730"/>
              <a:gd name="connsiteX4" fmla="*/ 277091 w 1830281"/>
              <a:gd name="connsiteY4" fmla="*/ 721624 h 8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281" h="888730">
                <a:moveTo>
                  <a:pt x="0" y="790897"/>
                </a:moveTo>
                <a:cubicBezTo>
                  <a:pt x="838200" y="870560"/>
                  <a:pt x="1676400" y="950224"/>
                  <a:pt x="1814945" y="818606"/>
                </a:cubicBezTo>
                <a:cubicBezTo>
                  <a:pt x="1953490" y="686988"/>
                  <a:pt x="1115291" y="31206"/>
                  <a:pt x="831273" y="1188"/>
                </a:cubicBezTo>
                <a:cubicBezTo>
                  <a:pt x="547255" y="-28830"/>
                  <a:pt x="203200" y="518424"/>
                  <a:pt x="110836" y="638497"/>
                </a:cubicBezTo>
                <a:cubicBezTo>
                  <a:pt x="18472" y="758570"/>
                  <a:pt x="147781" y="740097"/>
                  <a:pt x="277091" y="72162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2908395" y="4012107"/>
            <a:ext cx="915140" cy="444365"/>
          </a:xfrm>
          <a:custGeom>
            <a:avLst/>
            <a:gdLst>
              <a:gd name="connsiteX0" fmla="*/ 0 w 1830281"/>
              <a:gd name="connsiteY0" fmla="*/ 790897 h 888730"/>
              <a:gd name="connsiteX1" fmla="*/ 1814945 w 1830281"/>
              <a:gd name="connsiteY1" fmla="*/ 818606 h 888730"/>
              <a:gd name="connsiteX2" fmla="*/ 831273 w 1830281"/>
              <a:gd name="connsiteY2" fmla="*/ 1188 h 888730"/>
              <a:gd name="connsiteX3" fmla="*/ 110836 w 1830281"/>
              <a:gd name="connsiteY3" fmla="*/ 638497 h 888730"/>
              <a:gd name="connsiteX4" fmla="*/ 277091 w 1830281"/>
              <a:gd name="connsiteY4" fmla="*/ 721624 h 8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281" h="888730">
                <a:moveTo>
                  <a:pt x="0" y="790897"/>
                </a:moveTo>
                <a:cubicBezTo>
                  <a:pt x="838200" y="870560"/>
                  <a:pt x="1676400" y="950224"/>
                  <a:pt x="1814945" y="818606"/>
                </a:cubicBezTo>
                <a:cubicBezTo>
                  <a:pt x="1953490" y="686988"/>
                  <a:pt x="1115291" y="31206"/>
                  <a:pt x="831273" y="1188"/>
                </a:cubicBezTo>
                <a:cubicBezTo>
                  <a:pt x="547255" y="-28830"/>
                  <a:pt x="203200" y="518424"/>
                  <a:pt x="110836" y="638497"/>
                </a:cubicBezTo>
                <a:cubicBezTo>
                  <a:pt x="18472" y="758570"/>
                  <a:pt x="147781" y="740097"/>
                  <a:pt x="277091" y="72162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1531724" y="3952182"/>
            <a:ext cx="915140" cy="444365"/>
          </a:xfrm>
          <a:custGeom>
            <a:avLst/>
            <a:gdLst>
              <a:gd name="connsiteX0" fmla="*/ 0 w 1830281"/>
              <a:gd name="connsiteY0" fmla="*/ 790897 h 888730"/>
              <a:gd name="connsiteX1" fmla="*/ 1814945 w 1830281"/>
              <a:gd name="connsiteY1" fmla="*/ 818606 h 888730"/>
              <a:gd name="connsiteX2" fmla="*/ 831273 w 1830281"/>
              <a:gd name="connsiteY2" fmla="*/ 1188 h 888730"/>
              <a:gd name="connsiteX3" fmla="*/ 110836 w 1830281"/>
              <a:gd name="connsiteY3" fmla="*/ 638497 h 888730"/>
              <a:gd name="connsiteX4" fmla="*/ 277091 w 1830281"/>
              <a:gd name="connsiteY4" fmla="*/ 721624 h 88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281" h="888730">
                <a:moveTo>
                  <a:pt x="0" y="790897"/>
                </a:moveTo>
                <a:cubicBezTo>
                  <a:pt x="838200" y="870560"/>
                  <a:pt x="1676400" y="950224"/>
                  <a:pt x="1814945" y="818606"/>
                </a:cubicBezTo>
                <a:cubicBezTo>
                  <a:pt x="1953490" y="686988"/>
                  <a:pt x="1115291" y="31206"/>
                  <a:pt x="831273" y="1188"/>
                </a:cubicBezTo>
                <a:cubicBezTo>
                  <a:pt x="547255" y="-28830"/>
                  <a:pt x="203200" y="518424"/>
                  <a:pt x="110836" y="638497"/>
                </a:cubicBezTo>
                <a:cubicBezTo>
                  <a:pt x="18472" y="758570"/>
                  <a:pt x="147781" y="740097"/>
                  <a:pt x="277091" y="72162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1847060" y="3921209"/>
            <a:ext cx="152400" cy="1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274725" y="3986652"/>
            <a:ext cx="152400" cy="1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395407" y="3886738"/>
            <a:ext cx="152400" cy="1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206911" y="5047308"/>
            <a:ext cx="152400" cy="1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1323166" y="4571058"/>
            <a:ext cx="152400" cy="1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667446" y="4929597"/>
            <a:ext cx="152400" cy="1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4471607" y="4473646"/>
            <a:ext cx="152400" cy="1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846446" y="3724259"/>
            <a:ext cx="4404068" cy="1999346"/>
          </a:xfrm>
          <a:custGeom>
            <a:avLst/>
            <a:gdLst>
              <a:gd name="connsiteX0" fmla="*/ 4023481 w 4404068"/>
              <a:gd name="connsiteY0" fmla="*/ 374750 h 1999346"/>
              <a:gd name="connsiteX1" fmla="*/ 3344608 w 4404068"/>
              <a:gd name="connsiteY1" fmla="*/ 677 h 1999346"/>
              <a:gd name="connsiteX2" fmla="*/ 3344608 w 4404068"/>
              <a:gd name="connsiteY2" fmla="*/ 677 h 1999346"/>
              <a:gd name="connsiteX3" fmla="*/ 1931445 w 4404068"/>
              <a:gd name="connsiteY3" fmla="*/ 444022 h 1999346"/>
              <a:gd name="connsiteX4" fmla="*/ 933918 w 4404068"/>
              <a:gd name="connsiteY4" fmla="*/ 677 h 1999346"/>
              <a:gd name="connsiteX5" fmla="*/ 352027 w 4404068"/>
              <a:gd name="connsiteY5" fmla="*/ 568713 h 1999346"/>
              <a:gd name="connsiteX6" fmla="*/ 33372 w 4404068"/>
              <a:gd name="connsiteY6" fmla="*/ 1496968 h 1999346"/>
              <a:gd name="connsiteX7" fmla="*/ 1155590 w 4404068"/>
              <a:gd name="connsiteY7" fmla="*/ 1995732 h 1999346"/>
              <a:gd name="connsiteX8" fmla="*/ 2444063 w 4404068"/>
              <a:gd name="connsiteY8" fmla="*/ 1732495 h 1999346"/>
              <a:gd name="connsiteX9" fmla="*/ 3677118 w 4404068"/>
              <a:gd name="connsiteY9" fmla="*/ 1940313 h 1999346"/>
              <a:gd name="connsiteX10" fmla="*/ 4217445 w 4404068"/>
              <a:gd name="connsiteY10" fmla="*/ 1455404 h 1999346"/>
              <a:gd name="connsiteX11" fmla="*/ 4397554 w 4404068"/>
              <a:gd name="connsiteY11" fmla="*/ 651841 h 1999346"/>
              <a:gd name="connsiteX12" fmla="*/ 4023481 w 4404068"/>
              <a:gd name="connsiteY12" fmla="*/ 374750 h 19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04068" h="1999346">
                <a:moveTo>
                  <a:pt x="4023481" y="374750"/>
                </a:moveTo>
                <a:lnTo>
                  <a:pt x="3344608" y="677"/>
                </a:lnTo>
                <a:lnTo>
                  <a:pt x="3344608" y="677"/>
                </a:lnTo>
                <a:cubicBezTo>
                  <a:pt x="3109081" y="74568"/>
                  <a:pt x="2333227" y="444022"/>
                  <a:pt x="1931445" y="444022"/>
                </a:cubicBezTo>
                <a:cubicBezTo>
                  <a:pt x="1529663" y="444022"/>
                  <a:pt x="1197154" y="-20105"/>
                  <a:pt x="933918" y="677"/>
                </a:cubicBezTo>
                <a:cubicBezTo>
                  <a:pt x="670682" y="21459"/>
                  <a:pt x="502118" y="319331"/>
                  <a:pt x="352027" y="568713"/>
                </a:cubicBezTo>
                <a:cubicBezTo>
                  <a:pt x="201936" y="818095"/>
                  <a:pt x="-100555" y="1259132"/>
                  <a:pt x="33372" y="1496968"/>
                </a:cubicBezTo>
                <a:cubicBezTo>
                  <a:pt x="167299" y="1734804"/>
                  <a:pt x="753808" y="1956478"/>
                  <a:pt x="1155590" y="1995732"/>
                </a:cubicBezTo>
                <a:cubicBezTo>
                  <a:pt x="1557372" y="2034987"/>
                  <a:pt x="2023808" y="1741731"/>
                  <a:pt x="2444063" y="1732495"/>
                </a:cubicBezTo>
                <a:cubicBezTo>
                  <a:pt x="2864318" y="1723259"/>
                  <a:pt x="3381554" y="1986495"/>
                  <a:pt x="3677118" y="1940313"/>
                </a:cubicBezTo>
                <a:cubicBezTo>
                  <a:pt x="3972682" y="1894131"/>
                  <a:pt x="4097372" y="1670149"/>
                  <a:pt x="4217445" y="1455404"/>
                </a:cubicBezTo>
                <a:cubicBezTo>
                  <a:pt x="4337518" y="1240659"/>
                  <a:pt x="4429881" y="831950"/>
                  <a:pt x="4397554" y="651841"/>
                </a:cubicBezTo>
                <a:cubicBezTo>
                  <a:pt x="4365227" y="471732"/>
                  <a:pt x="4194354" y="423241"/>
                  <a:pt x="4023481" y="37475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640238" y="3151485"/>
            <a:ext cx="806626" cy="1570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Jednoduché závorky 34"/>
          <p:cNvSpPr/>
          <p:nvPr/>
        </p:nvSpPr>
        <p:spPr>
          <a:xfrm>
            <a:off x="279421" y="2698295"/>
            <a:ext cx="1457053" cy="68841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Forum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Romanum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Jednoduché závorky 15">
            <a:extLst>
              <a:ext uri="{FF2B5EF4-FFF2-40B4-BE49-F238E27FC236}">
                <a16:creationId xmlns:a16="http://schemas.microsoft.com/office/drawing/2014/main" id="{E676CA37-923C-05A1-1EE0-C875A544910D}"/>
              </a:ext>
            </a:extLst>
          </p:cNvPr>
          <p:cNvSpPr/>
          <p:nvPr/>
        </p:nvSpPr>
        <p:spPr>
          <a:xfrm>
            <a:off x="4169747" y="1077502"/>
            <a:ext cx="1800201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prý 753 př. n. l.</a:t>
            </a:r>
          </a:p>
        </p:txBody>
      </p:sp>
      <p:sp>
        <p:nvSpPr>
          <p:cNvPr id="27" name="Jednoduché závorky 26">
            <a:extLst>
              <a:ext uri="{FF2B5EF4-FFF2-40B4-BE49-F238E27FC236}">
                <a16:creationId xmlns:a16="http://schemas.microsoft.com/office/drawing/2014/main" id="{41168B01-80A3-5BB4-FEAB-CF4530CF283D}"/>
              </a:ext>
            </a:extLst>
          </p:cNvPr>
          <p:cNvSpPr/>
          <p:nvPr/>
        </p:nvSpPr>
        <p:spPr>
          <a:xfrm>
            <a:off x="4185572" y="1637466"/>
            <a:ext cx="1800201" cy="63940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umělé římské datum </a:t>
            </a:r>
          </a:p>
        </p:txBody>
      </p:sp>
      <p:sp>
        <p:nvSpPr>
          <p:cNvPr id="36" name="Jednoduché závorky 35">
            <a:extLst>
              <a:ext uri="{FF2B5EF4-FFF2-40B4-BE49-F238E27FC236}">
                <a16:creationId xmlns:a16="http://schemas.microsoft.com/office/drawing/2014/main" id="{77AD2357-90D3-2EB8-A44F-E0C496A64CE0}"/>
              </a:ext>
            </a:extLst>
          </p:cNvPr>
          <p:cNvSpPr/>
          <p:nvPr/>
        </p:nvSpPr>
        <p:spPr>
          <a:xfrm>
            <a:off x="390007" y="1298180"/>
            <a:ext cx="3328379" cy="63940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Řekové jako počátek 1. </a:t>
            </a:r>
            <a:r>
              <a:rPr lang="cs-CZ" dirty="0" err="1">
                <a:latin typeface="Book Antiqua" panose="02040602050305030304" pitchFamily="18" charset="0"/>
              </a:rPr>
              <a:t>olym</a:t>
            </a:r>
            <a:r>
              <a:rPr lang="cs-CZ" dirty="0">
                <a:latin typeface="Book Antiqua" panose="02040602050305030304" pitchFamily="18" charset="0"/>
              </a:rPr>
              <a:t>. hry 776 př. n. l.</a:t>
            </a:r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27E0C6B3-5506-FD41-1A8B-679BB76923DD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3337016" y="1752068"/>
            <a:ext cx="848556" cy="205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Jednoduché závorky 38">
            <a:extLst>
              <a:ext uri="{FF2B5EF4-FFF2-40B4-BE49-F238E27FC236}">
                <a16:creationId xmlns:a16="http://schemas.microsoft.com/office/drawing/2014/main" id="{83F834AF-2585-D994-1144-D456BE3C8E45}"/>
              </a:ext>
            </a:extLst>
          </p:cNvPr>
          <p:cNvSpPr/>
          <p:nvPr/>
        </p:nvSpPr>
        <p:spPr>
          <a:xfrm>
            <a:off x="5778036" y="3627059"/>
            <a:ext cx="2733500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už v 10./9. století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F7433769-F33B-0395-3A20-0E3C21672E8F}"/>
              </a:ext>
            </a:extLst>
          </p:cNvPr>
          <p:cNvSpPr/>
          <p:nvPr/>
        </p:nvSpPr>
        <p:spPr>
          <a:xfrm>
            <a:off x="912953" y="6048686"/>
            <a:ext cx="6328847" cy="4953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kromě Etrusků zde Latinové, další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Italikové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a i Řekové</a:t>
            </a:r>
          </a:p>
        </p:txBody>
      </p:sp>
    </p:spTree>
    <p:extLst>
      <p:ext uri="{BB962C8B-B14F-4D97-AF65-F5344CB8AC3E}">
        <p14:creationId xmlns:p14="http://schemas.microsoft.com/office/powerpoint/2010/main" val="416115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 animBg="1"/>
      <p:bldP spid="19" grpId="1" animBg="1"/>
      <p:bldP spid="17" grpId="0" animBg="1"/>
      <p:bldP spid="6" grpId="0" animBg="1"/>
      <p:bldP spid="3" grpId="0" animBg="1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 animBg="1"/>
      <p:bldP spid="35" grpId="0" animBg="1"/>
      <p:bldP spid="16" grpId="0" animBg="1"/>
      <p:bldP spid="27" grpId="0" animBg="1"/>
      <p:bldP spid="36" grpId="0" animBg="1"/>
      <p:bldP spid="3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3627" b="12365"/>
          <a:stretch/>
        </p:blipFill>
        <p:spPr bwMode="auto">
          <a:xfrm>
            <a:off x="169654" y="4158434"/>
            <a:ext cx="4432694" cy="237599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Šipka ohnutá nahoru 5">
            <a:extLst>
              <a:ext uri="{FF2B5EF4-FFF2-40B4-BE49-F238E27FC236}">
                <a16:creationId xmlns:a16="http://schemas.microsoft.com/office/drawing/2014/main" id="{9A18E2BF-C0A3-840B-705A-B2FA97119FE4}"/>
              </a:ext>
            </a:extLst>
          </p:cNvPr>
          <p:cNvSpPr/>
          <p:nvPr/>
        </p:nvSpPr>
        <p:spPr>
          <a:xfrm rot="5400000">
            <a:off x="5849836" y="1783766"/>
            <a:ext cx="1256413" cy="108012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18</a:t>
            </a:r>
          </a:p>
        </p:txBody>
      </p:sp>
      <p:sp>
        <p:nvSpPr>
          <p:cNvPr id="2" name="Obdélník 1"/>
          <p:cNvSpPr/>
          <p:nvPr/>
        </p:nvSpPr>
        <p:spPr>
          <a:xfrm>
            <a:off x="413792" y="348223"/>
            <a:ext cx="2448272" cy="5823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v době královské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5256266" y="3708572"/>
            <a:ext cx="385477" cy="5823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856067" y="4366483"/>
            <a:ext cx="2448272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vyhnán z Říma roku 510 př. n. l.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6551645" y="3165786"/>
            <a:ext cx="2491059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Tarquinius</a:t>
            </a:r>
            <a:r>
              <a:rPr lang="cs-CZ" dirty="0">
                <a:latin typeface="Book Antiqua" panose="02040602050305030304" pitchFamily="18" charset="0"/>
              </a:rPr>
              <a:t> </a:t>
            </a:r>
            <a:r>
              <a:rPr lang="cs-CZ" dirty="0" err="1">
                <a:latin typeface="Book Antiqua" panose="02040602050305030304" pitchFamily="18" charset="0"/>
              </a:rPr>
              <a:t>Superbus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(= Zpupný)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81406" y="3091195"/>
            <a:ext cx="183620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krutý a neoblíbený</a:t>
            </a:r>
          </a:p>
        </p:txBody>
      </p:sp>
      <p:pic>
        <p:nvPicPr>
          <p:cNvPr id="5124" name="Picture 4" descr="Výsledek obrázku pro tarquinius superb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4"/>
          <a:stretch/>
        </p:blipFill>
        <p:spPr bwMode="auto">
          <a:xfrm>
            <a:off x="6295661" y="4085920"/>
            <a:ext cx="2596819" cy="248198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3B28FFF-C6F4-319C-74FF-1AFFA621BD1E}"/>
              </a:ext>
            </a:extLst>
          </p:cNvPr>
          <p:cNvSpPr/>
          <p:nvPr/>
        </p:nvSpPr>
        <p:spPr>
          <a:xfrm>
            <a:off x="5332269" y="243349"/>
            <a:ext cx="2088232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Etruskové vládnoucí vrstvou</a:t>
            </a:r>
          </a:p>
        </p:txBody>
      </p:sp>
      <p:sp>
        <p:nvSpPr>
          <p:cNvPr id="9" name="Jednoduché závorky 8">
            <a:extLst>
              <a:ext uri="{FF2B5EF4-FFF2-40B4-BE49-F238E27FC236}">
                <a16:creationId xmlns:a16="http://schemas.microsoft.com/office/drawing/2014/main" id="{B1F58DB3-C834-B3E4-ACCB-BA7F9EE1DF9C}"/>
              </a:ext>
            </a:extLst>
          </p:cNvPr>
          <p:cNvSpPr/>
          <p:nvPr/>
        </p:nvSpPr>
        <p:spPr>
          <a:xfrm>
            <a:off x="3059832" y="260529"/>
            <a:ext cx="2074669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od vzniku po rok 510 př. n. l.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D4B9017-4F83-5445-E575-FFBFF41C6A54}"/>
              </a:ext>
            </a:extLst>
          </p:cNvPr>
          <p:cNvSpPr/>
          <p:nvPr/>
        </p:nvSpPr>
        <p:spPr>
          <a:xfrm>
            <a:off x="7654383" y="341020"/>
            <a:ext cx="1262166" cy="5450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čele král</a:t>
            </a:r>
          </a:p>
        </p:txBody>
      </p:sp>
      <p:sp>
        <p:nvSpPr>
          <p:cNvPr id="14" name="Jednoduché závorky 13">
            <a:extLst>
              <a:ext uri="{FF2B5EF4-FFF2-40B4-BE49-F238E27FC236}">
                <a16:creationId xmlns:a16="http://schemas.microsoft.com/office/drawing/2014/main" id="{3101807C-7C7C-E2A2-92C9-211546C91752}"/>
              </a:ext>
            </a:extLst>
          </p:cNvPr>
          <p:cNvSpPr/>
          <p:nvPr/>
        </p:nvSpPr>
        <p:spPr>
          <a:xfrm>
            <a:off x="6551646" y="1333399"/>
            <a:ext cx="2491058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volen/potvrzován lidovým sněmem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641EE4C-6EF2-F5E6-162C-4FC38C053E49}"/>
              </a:ext>
            </a:extLst>
          </p:cNvPr>
          <p:cNvCxnSpPr/>
          <p:nvPr/>
        </p:nvCxnSpPr>
        <p:spPr>
          <a:xfrm>
            <a:off x="8460432" y="776933"/>
            <a:ext cx="0" cy="513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CDCE279C-029B-7C33-B942-CA5000583FB2}"/>
              </a:ext>
            </a:extLst>
          </p:cNvPr>
          <p:cNvSpPr/>
          <p:nvPr/>
        </p:nvSpPr>
        <p:spPr>
          <a:xfrm>
            <a:off x="4283638" y="1333627"/>
            <a:ext cx="2088232" cy="623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Servius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Tullius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Jednoduché závorky 17">
            <a:extLst>
              <a:ext uri="{FF2B5EF4-FFF2-40B4-BE49-F238E27FC236}">
                <a16:creationId xmlns:a16="http://schemas.microsoft.com/office/drawing/2014/main" id="{DFCC668A-ADBC-69CF-AC0E-5EE687EE038D}"/>
              </a:ext>
            </a:extLst>
          </p:cNvPr>
          <p:cNvSpPr/>
          <p:nvPr/>
        </p:nvSpPr>
        <p:spPr>
          <a:xfrm>
            <a:off x="4337898" y="2105611"/>
            <a:ext cx="1979712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6. stol. př. n. l.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0E7FE68-23EC-B59A-BE84-4265DF4B76C1}"/>
              </a:ext>
            </a:extLst>
          </p:cNvPr>
          <p:cNvSpPr/>
          <p:nvPr/>
        </p:nvSpPr>
        <p:spPr>
          <a:xfrm>
            <a:off x="174322" y="1433873"/>
            <a:ext cx="3914202" cy="5095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reorganizoval armádu i lidový sněm</a:t>
            </a:r>
          </a:p>
        </p:txBody>
      </p:sp>
      <p:sp>
        <p:nvSpPr>
          <p:cNvPr id="20" name="Jednoduché závorky 19">
            <a:extLst>
              <a:ext uri="{FF2B5EF4-FFF2-40B4-BE49-F238E27FC236}">
                <a16:creationId xmlns:a16="http://schemas.microsoft.com/office/drawing/2014/main" id="{33BC5F9A-C70D-2DDB-05FD-C17ACF5C69B7}"/>
              </a:ext>
            </a:extLst>
          </p:cNvPr>
          <p:cNvSpPr/>
          <p:nvPr/>
        </p:nvSpPr>
        <p:spPr>
          <a:xfrm>
            <a:off x="169654" y="2084929"/>
            <a:ext cx="3883504" cy="115094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5 majetkových tříd, povinnost „zaplatit“ určité množství a úroveň vojska, podle toho počet hlasů na sněmu</a:t>
            </a:r>
          </a:p>
        </p:txBody>
      </p:sp>
      <p:sp>
        <p:nvSpPr>
          <p:cNvPr id="21" name="Jednoduché závorky 20">
            <a:extLst>
              <a:ext uri="{FF2B5EF4-FFF2-40B4-BE49-F238E27FC236}">
                <a16:creationId xmlns:a16="http://schemas.microsoft.com/office/drawing/2014/main" id="{D9C7AB8C-8895-AC8F-AA1E-FC6AF8F583DC}"/>
              </a:ext>
            </a:extLst>
          </p:cNvPr>
          <p:cNvSpPr/>
          <p:nvPr/>
        </p:nvSpPr>
        <p:spPr>
          <a:xfrm>
            <a:off x="123954" y="3429000"/>
            <a:ext cx="3883503" cy="56846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nejbohatší nejvíc peněz na armádu x nejvíce hlasů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A59486E-377F-7FE6-926C-3A092F8B7F80}"/>
              </a:ext>
            </a:extLst>
          </p:cNvPr>
          <p:cNvSpPr/>
          <p:nvPr/>
        </p:nvSpPr>
        <p:spPr>
          <a:xfrm>
            <a:off x="7104916" y="2464740"/>
            <a:ext cx="185413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zabit švagrem</a:t>
            </a:r>
          </a:p>
        </p:txBody>
      </p:sp>
      <p:sp>
        <p:nvSpPr>
          <p:cNvPr id="24" name="Je rovno 2">
            <a:extLst>
              <a:ext uri="{FF2B5EF4-FFF2-40B4-BE49-F238E27FC236}">
                <a16:creationId xmlns:a16="http://schemas.microsoft.com/office/drawing/2014/main" id="{464CDD92-0760-6080-DE25-8E7AED69E601}"/>
              </a:ext>
            </a:extLst>
          </p:cNvPr>
          <p:cNvSpPr/>
          <p:nvPr/>
        </p:nvSpPr>
        <p:spPr>
          <a:xfrm>
            <a:off x="5140636" y="5230579"/>
            <a:ext cx="576064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632B0E7-5DFC-0329-0EAF-C97C48D0E973}"/>
              </a:ext>
            </a:extLst>
          </p:cNvPr>
          <p:cNvSpPr/>
          <p:nvPr/>
        </p:nvSpPr>
        <p:spPr>
          <a:xfrm>
            <a:off x="4649956" y="5792834"/>
            <a:ext cx="183620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se stává republikou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489614E4-8BEF-B1C4-5D03-005C41C9AA92}"/>
              </a:ext>
            </a:extLst>
          </p:cNvPr>
          <p:cNvCxnSpPr>
            <a:cxnSpLocks/>
          </p:cNvCxnSpPr>
          <p:nvPr/>
        </p:nvCxnSpPr>
        <p:spPr>
          <a:xfrm>
            <a:off x="1423166" y="3017121"/>
            <a:ext cx="0" cy="360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5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6" grpId="0" animBg="1"/>
      <p:bldP spid="7" grpId="0" animBg="1"/>
      <p:bldP spid="10" grpId="0" animBg="1"/>
      <p:bldP spid="11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roman sen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0" y="2321977"/>
            <a:ext cx="5256584" cy="32842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19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182824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Řím jako republika</a:t>
            </a:r>
            <a:endParaRPr lang="cs-CZ" dirty="0"/>
          </a:p>
        </p:txBody>
      </p:sp>
      <p:sp>
        <p:nvSpPr>
          <p:cNvPr id="2" name="Jednoduché závorky 1"/>
          <p:cNvSpPr/>
          <p:nvPr/>
        </p:nvSpPr>
        <p:spPr>
          <a:xfrm>
            <a:off x="3475202" y="1087081"/>
            <a:ext cx="1949334" cy="54116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510 – 27 př. n. l.</a:t>
            </a:r>
          </a:p>
        </p:txBody>
      </p:sp>
      <p:cxnSp>
        <p:nvCxnSpPr>
          <p:cNvPr id="7" name="Přímá spojnice se šipkou 6"/>
          <p:cNvCxnSpPr>
            <a:cxnSpLocks/>
          </p:cNvCxnSpPr>
          <p:nvPr/>
        </p:nvCxnSpPr>
        <p:spPr>
          <a:xfrm>
            <a:off x="5076056" y="76470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hnutý roh 9"/>
          <p:cNvSpPr/>
          <p:nvPr/>
        </p:nvSpPr>
        <p:spPr>
          <a:xfrm>
            <a:off x="6876256" y="296652"/>
            <a:ext cx="165618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res publica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věc veřejná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940009" y="1366181"/>
            <a:ext cx="3078342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politika je věcí všech lidí (=občanů) a ne pouze několika málo privilegovaných (=etruská šlechta)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1406682"/>
            <a:ext cx="3024336" cy="735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čele římské republiky stojí dva konzulové</a:t>
            </a:r>
          </a:p>
        </p:txBody>
      </p:sp>
      <p:sp>
        <p:nvSpPr>
          <p:cNvPr id="13" name="Ohnutý roh 5"/>
          <p:cNvSpPr/>
          <p:nvPr/>
        </p:nvSpPr>
        <p:spPr>
          <a:xfrm>
            <a:off x="35523" y="2267327"/>
            <a:ext cx="2232248" cy="775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nejvyšší soudci, správci a vojevůdci</a:t>
            </a:r>
          </a:p>
        </p:txBody>
      </p:sp>
      <p:sp>
        <p:nvSpPr>
          <p:cNvPr id="14" name="Ohnutý roh 6"/>
          <p:cNvSpPr/>
          <p:nvPr/>
        </p:nvSpPr>
        <p:spPr>
          <a:xfrm>
            <a:off x="2484022" y="2301578"/>
            <a:ext cx="1727684" cy="7068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voleni občany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1 rok</a:t>
            </a:r>
          </a:p>
        </p:txBody>
      </p:sp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134F9DC9-FAF2-2A7A-173C-57845FD521D7}"/>
              </a:ext>
            </a:extLst>
          </p:cNvPr>
          <p:cNvSpPr/>
          <p:nvPr/>
        </p:nvSpPr>
        <p:spPr>
          <a:xfrm rot="5400000">
            <a:off x="1876003" y="1142817"/>
            <a:ext cx="648072" cy="421232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hnutý roh 6">
            <a:extLst>
              <a:ext uri="{FF2B5EF4-FFF2-40B4-BE49-F238E27FC236}">
                <a16:creationId xmlns:a16="http://schemas.microsoft.com/office/drawing/2014/main" id="{86C3FC7E-688B-6BCE-0CAD-EFCE20BE592E}"/>
              </a:ext>
            </a:extLst>
          </p:cNvPr>
          <p:cNvSpPr/>
          <p:nvPr/>
        </p:nvSpPr>
        <p:spPr>
          <a:xfrm>
            <a:off x="93876" y="3746039"/>
            <a:ext cx="2722339" cy="478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zodpovídají se senátu</a:t>
            </a:r>
          </a:p>
        </p:txBody>
      </p:sp>
      <p:sp>
        <p:nvSpPr>
          <p:cNvPr id="18" name="Jednoduché závorky 17">
            <a:extLst>
              <a:ext uri="{FF2B5EF4-FFF2-40B4-BE49-F238E27FC236}">
                <a16:creationId xmlns:a16="http://schemas.microsoft.com/office/drawing/2014/main" id="{4FD3455B-9955-E21B-C67B-E048686AFF43}"/>
              </a:ext>
            </a:extLst>
          </p:cNvPr>
          <p:cNvSpPr/>
          <p:nvPr/>
        </p:nvSpPr>
        <p:spPr>
          <a:xfrm>
            <a:off x="604745" y="4326098"/>
            <a:ext cx="1700599" cy="51005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senex</a:t>
            </a:r>
            <a:r>
              <a:rPr lang="cs-CZ" dirty="0">
                <a:latin typeface="Book Antiqua" panose="02040602050305030304" pitchFamily="18" charset="0"/>
              </a:rPr>
              <a:t> = stařec</a:t>
            </a:r>
          </a:p>
        </p:txBody>
      </p:sp>
      <p:sp>
        <p:nvSpPr>
          <p:cNvPr id="19" name="Ohnutý roh 6">
            <a:extLst>
              <a:ext uri="{FF2B5EF4-FFF2-40B4-BE49-F238E27FC236}">
                <a16:creationId xmlns:a16="http://schemas.microsoft.com/office/drawing/2014/main" id="{DD82FA7C-AD50-EEE0-BE27-8D7D8593E3F7}"/>
              </a:ext>
            </a:extLst>
          </p:cNvPr>
          <p:cNvSpPr/>
          <p:nvPr/>
        </p:nvSpPr>
        <p:spPr>
          <a:xfrm>
            <a:off x="93876" y="4910341"/>
            <a:ext cx="1453788" cy="5409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300 mužů</a:t>
            </a:r>
          </a:p>
        </p:txBody>
      </p:sp>
      <p:sp>
        <p:nvSpPr>
          <p:cNvPr id="20" name="Ohnutý roh 6">
            <a:extLst>
              <a:ext uri="{FF2B5EF4-FFF2-40B4-BE49-F238E27FC236}">
                <a16:creationId xmlns:a16="http://schemas.microsoft.com/office/drawing/2014/main" id="{3A1A75F7-5D70-FE02-D005-4DCAD8F1665B}"/>
              </a:ext>
            </a:extLst>
          </p:cNvPr>
          <p:cNvSpPr/>
          <p:nvPr/>
        </p:nvSpPr>
        <p:spPr>
          <a:xfrm>
            <a:off x="1645074" y="5179962"/>
            <a:ext cx="2383332" cy="7129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kompetence ve všech oblastech politiky</a:t>
            </a:r>
          </a:p>
        </p:txBody>
      </p:sp>
      <p:sp>
        <p:nvSpPr>
          <p:cNvPr id="21" name="Jednoduché závorky 20">
            <a:extLst>
              <a:ext uri="{FF2B5EF4-FFF2-40B4-BE49-F238E27FC236}">
                <a16:creationId xmlns:a16="http://schemas.microsoft.com/office/drawing/2014/main" id="{685297CA-38FB-1D84-F476-9603D02EF754}"/>
              </a:ext>
            </a:extLst>
          </p:cNvPr>
          <p:cNvSpPr/>
          <p:nvPr/>
        </p:nvSpPr>
        <p:spPr>
          <a:xfrm>
            <a:off x="251520" y="5986585"/>
            <a:ext cx="3600400" cy="51005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např. volí na jeden rok úředníky</a:t>
            </a:r>
          </a:p>
        </p:txBody>
      </p:sp>
      <p:sp>
        <p:nvSpPr>
          <p:cNvPr id="23" name="Jednoduché závorky 22">
            <a:extLst>
              <a:ext uri="{FF2B5EF4-FFF2-40B4-BE49-F238E27FC236}">
                <a16:creationId xmlns:a16="http://schemas.microsoft.com/office/drawing/2014/main" id="{CB4D04B1-F426-EB30-D65E-E9B7C6D096DD}"/>
              </a:ext>
            </a:extLst>
          </p:cNvPr>
          <p:cNvSpPr/>
          <p:nvPr/>
        </p:nvSpPr>
        <p:spPr>
          <a:xfrm>
            <a:off x="4489275" y="6005148"/>
            <a:ext cx="2512817" cy="51005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funkce nejsou placené</a:t>
            </a:r>
          </a:p>
        </p:txBody>
      </p:sp>
      <p:sp>
        <p:nvSpPr>
          <p:cNvPr id="24" name="Je rovno 8">
            <a:extLst>
              <a:ext uri="{FF2B5EF4-FFF2-40B4-BE49-F238E27FC236}">
                <a16:creationId xmlns:a16="http://schemas.microsoft.com/office/drawing/2014/main" id="{FDAA0C17-B1F9-761F-01AC-E1BED4920824}"/>
              </a:ext>
            </a:extLst>
          </p:cNvPr>
          <p:cNvSpPr/>
          <p:nvPr/>
        </p:nvSpPr>
        <p:spPr>
          <a:xfrm>
            <a:off x="3884623" y="5948859"/>
            <a:ext cx="576064" cy="5040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Šipka dolů 5">
            <a:extLst>
              <a:ext uri="{FF2B5EF4-FFF2-40B4-BE49-F238E27FC236}">
                <a16:creationId xmlns:a16="http://schemas.microsoft.com/office/drawing/2014/main" id="{8D233785-174D-F8E4-38A8-8DA366CA96D1}"/>
              </a:ext>
            </a:extLst>
          </p:cNvPr>
          <p:cNvSpPr/>
          <p:nvPr/>
        </p:nvSpPr>
        <p:spPr>
          <a:xfrm rot="16200000">
            <a:off x="7071910" y="6090899"/>
            <a:ext cx="385477" cy="33855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Jednoduché závorky 25">
            <a:extLst>
              <a:ext uri="{FF2B5EF4-FFF2-40B4-BE49-F238E27FC236}">
                <a16:creationId xmlns:a16="http://schemas.microsoft.com/office/drawing/2014/main" id="{F3DD265D-79E5-CE82-663D-E0974F21A8EA}"/>
              </a:ext>
            </a:extLst>
          </p:cNvPr>
          <p:cNvSpPr/>
          <p:nvPr/>
        </p:nvSpPr>
        <p:spPr>
          <a:xfrm>
            <a:off x="7609037" y="6041132"/>
            <a:ext cx="1342750" cy="51005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jen bohatí</a:t>
            </a:r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Šipka: nahoru 31">
            <a:extLst>
              <a:ext uri="{FF2B5EF4-FFF2-40B4-BE49-F238E27FC236}">
                <a16:creationId xmlns:a16="http://schemas.microsoft.com/office/drawing/2014/main" id="{D916F14D-AC15-3DEE-05E7-5848C71A6037}"/>
              </a:ext>
            </a:extLst>
          </p:cNvPr>
          <p:cNvSpPr/>
          <p:nvPr/>
        </p:nvSpPr>
        <p:spPr>
          <a:xfrm>
            <a:off x="319360" y="1250873"/>
            <a:ext cx="1842641" cy="51480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19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453720" y="3254018"/>
            <a:ext cx="2608558" cy="1218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Tribun lidu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právo „veto“ proti komukoliv kromě diktátora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51520" y="5390323"/>
            <a:ext cx="8640960" cy="12184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Shromáždění (sněm)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několik typů sněmů (setninový = dle majetkové třídy; tributní = dle územní jednotky/okresu), zúčastnit se mohl (měl) každý občan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řeší zákony, vyhlášení války, trestání zločinů, vlastizrady apod.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7138679-C0FF-4C74-B259-EBBC09767401}"/>
              </a:ext>
            </a:extLst>
          </p:cNvPr>
          <p:cNvSpPr/>
          <p:nvPr/>
        </p:nvSpPr>
        <p:spPr>
          <a:xfrm>
            <a:off x="5080399" y="291359"/>
            <a:ext cx="3183554" cy="8553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Book Antiqua" panose="02040602050305030304" pitchFamily="18" charset="0"/>
              </a:rPr>
              <a:t>Politický systém římské republiky</a:t>
            </a:r>
          </a:p>
        </p:txBody>
      </p:sp>
      <p:sp>
        <p:nvSpPr>
          <p:cNvPr id="20" name="Šipka: nahoru 19">
            <a:extLst>
              <a:ext uri="{FF2B5EF4-FFF2-40B4-BE49-F238E27FC236}">
                <a16:creationId xmlns:a16="http://schemas.microsoft.com/office/drawing/2014/main" id="{20C9E307-98A3-9944-B590-742F73745207}"/>
              </a:ext>
            </a:extLst>
          </p:cNvPr>
          <p:cNvSpPr/>
          <p:nvPr/>
        </p:nvSpPr>
        <p:spPr>
          <a:xfrm>
            <a:off x="7431181" y="4541332"/>
            <a:ext cx="720080" cy="98570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Volí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03DF604-C653-7C4E-F069-46D8AA71D3DD}"/>
              </a:ext>
            </a:extLst>
          </p:cNvPr>
          <p:cNvSpPr/>
          <p:nvPr/>
        </p:nvSpPr>
        <p:spPr>
          <a:xfrm>
            <a:off x="3563888" y="3279413"/>
            <a:ext cx="2608558" cy="1218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Vyšší úředníci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 27 let, policejní dozor, finance, soudní moc, atd.</a:t>
            </a:r>
          </a:p>
        </p:txBody>
      </p:sp>
      <p:sp>
        <p:nvSpPr>
          <p:cNvPr id="23" name="Šipka: nahoru 22">
            <a:extLst>
              <a:ext uri="{FF2B5EF4-FFF2-40B4-BE49-F238E27FC236}">
                <a16:creationId xmlns:a16="http://schemas.microsoft.com/office/drawing/2014/main" id="{239AD99A-FCCD-A306-8D15-68B2B58084FB}"/>
              </a:ext>
            </a:extLst>
          </p:cNvPr>
          <p:cNvSpPr/>
          <p:nvPr/>
        </p:nvSpPr>
        <p:spPr>
          <a:xfrm>
            <a:off x="5599198" y="4541332"/>
            <a:ext cx="720080" cy="98570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Volí</a:t>
            </a:r>
          </a:p>
        </p:txBody>
      </p:sp>
      <p:sp>
        <p:nvSpPr>
          <p:cNvPr id="25" name="Šipka: nahoru 24">
            <a:extLst>
              <a:ext uri="{FF2B5EF4-FFF2-40B4-BE49-F238E27FC236}">
                <a16:creationId xmlns:a16="http://schemas.microsoft.com/office/drawing/2014/main" id="{6B3A3D71-B88E-7E43-C77A-C843EFEA1211}"/>
              </a:ext>
            </a:extLst>
          </p:cNvPr>
          <p:cNvSpPr/>
          <p:nvPr/>
        </p:nvSpPr>
        <p:spPr>
          <a:xfrm>
            <a:off x="2718878" y="4553735"/>
            <a:ext cx="720080" cy="98570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Volí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6E3955A-954A-A67B-F487-97249E953770}"/>
              </a:ext>
            </a:extLst>
          </p:cNvPr>
          <p:cNvSpPr/>
          <p:nvPr/>
        </p:nvSpPr>
        <p:spPr>
          <a:xfrm>
            <a:off x="168201" y="1749602"/>
            <a:ext cx="2088232" cy="86835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Konzulové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dva od 43 let</a:t>
            </a:r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F11A269D-C1EF-84CA-CC10-66BC26222742}"/>
              </a:ext>
            </a:extLst>
          </p:cNvPr>
          <p:cNvSpPr/>
          <p:nvPr/>
        </p:nvSpPr>
        <p:spPr>
          <a:xfrm>
            <a:off x="319360" y="2558448"/>
            <a:ext cx="720080" cy="2912329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Volí</a:t>
            </a:r>
          </a:p>
        </p:txBody>
      </p:sp>
      <p:sp>
        <p:nvSpPr>
          <p:cNvPr id="28" name="Šipka: dolů 27">
            <a:extLst>
              <a:ext uri="{FF2B5EF4-FFF2-40B4-BE49-F238E27FC236}">
                <a16:creationId xmlns:a16="http://schemas.microsoft.com/office/drawing/2014/main" id="{1ED44D51-D1DE-3E91-776C-83543F1EF9A3}"/>
              </a:ext>
            </a:extLst>
          </p:cNvPr>
          <p:cNvSpPr/>
          <p:nvPr/>
        </p:nvSpPr>
        <p:spPr>
          <a:xfrm flipH="1">
            <a:off x="5558225" y="2398443"/>
            <a:ext cx="682890" cy="120026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dozor</a:t>
            </a: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99E96813-E645-ED1A-BA35-62C1BEFDBF5B}"/>
              </a:ext>
            </a:extLst>
          </p:cNvPr>
          <p:cNvSpPr/>
          <p:nvPr/>
        </p:nvSpPr>
        <p:spPr>
          <a:xfrm rot="5400000">
            <a:off x="3181968" y="463251"/>
            <a:ext cx="682890" cy="27993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dozor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11019" y="1340030"/>
            <a:ext cx="4081461" cy="12184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Senát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300 členů doživotně (vybíráni cenzory), vrchní dozor (úředníci, finance,…) </a:t>
            </a:r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F23B8F2A-5271-7D64-F231-AD0C9B50597D}"/>
              </a:ext>
            </a:extLst>
          </p:cNvPr>
          <p:cNvSpPr/>
          <p:nvPr/>
        </p:nvSpPr>
        <p:spPr>
          <a:xfrm rot="20371334">
            <a:off x="1679959" y="2589685"/>
            <a:ext cx="3286982" cy="6828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dozor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F16DACB0-E1B8-9FA0-0883-A06FFDB2B2BC}"/>
              </a:ext>
            </a:extLst>
          </p:cNvPr>
          <p:cNvSpPr/>
          <p:nvPr/>
        </p:nvSpPr>
        <p:spPr>
          <a:xfrm>
            <a:off x="1203894" y="3291816"/>
            <a:ext cx="2088232" cy="1218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Cenzoři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dozor nad senátem, 1x/5 let sčítání majetku</a:t>
            </a:r>
          </a:p>
        </p:txBody>
      </p:sp>
      <p:sp>
        <p:nvSpPr>
          <p:cNvPr id="30" name="Šipka: dolů 29">
            <a:extLst>
              <a:ext uri="{FF2B5EF4-FFF2-40B4-BE49-F238E27FC236}">
                <a16:creationId xmlns:a16="http://schemas.microsoft.com/office/drawing/2014/main" id="{51A0C125-7960-11B5-B1CC-1B6467534921}"/>
              </a:ext>
            </a:extLst>
          </p:cNvPr>
          <p:cNvSpPr/>
          <p:nvPr/>
        </p:nvSpPr>
        <p:spPr>
          <a:xfrm rot="5400000" flipH="1">
            <a:off x="6063685" y="3654124"/>
            <a:ext cx="682890" cy="120026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zasahuje</a:t>
            </a:r>
          </a:p>
        </p:txBody>
      </p:sp>
      <p:sp>
        <p:nvSpPr>
          <p:cNvPr id="31" name="Šipka: dolů 30">
            <a:extLst>
              <a:ext uri="{FF2B5EF4-FFF2-40B4-BE49-F238E27FC236}">
                <a16:creationId xmlns:a16="http://schemas.microsoft.com/office/drawing/2014/main" id="{6FD45E74-E720-6D91-7E9A-6D2ED2E98A64}"/>
              </a:ext>
            </a:extLst>
          </p:cNvPr>
          <p:cNvSpPr/>
          <p:nvPr/>
        </p:nvSpPr>
        <p:spPr>
          <a:xfrm rot="10800000" flipH="1">
            <a:off x="8292909" y="2306103"/>
            <a:ext cx="682890" cy="120026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zasahuje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A85B21C2-3AD3-4D5F-178A-2498171F7640}"/>
              </a:ext>
            </a:extLst>
          </p:cNvPr>
          <p:cNvSpPr/>
          <p:nvPr/>
        </p:nvSpPr>
        <p:spPr>
          <a:xfrm>
            <a:off x="319360" y="359808"/>
            <a:ext cx="3905742" cy="86835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Book Antiqua" panose="02040602050305030304" pitchFamily="18" charset="0"/>
              </a:rPr>
              <a:t>Diktátor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případě války každý konzul na půl roku, neomezené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pravomoce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 animBg="1"/>
      <p:bldP spid="13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1" grpId="0" animBg="1"/>
      <p:bldP spid="28" grpId="0" animBg="1"/>
      <p:bldP spid="19" grpId="0" animBg="1"/>
      <p:bldP spid="9" grpId="0" animBg="1"/>
      <p:bldP spid="29" grpId="0" animBg="1"/>
      <p:bldP spid="24" grpId="0" animBg="1"/>
      <p:bldP spid="30" grpId="0" animBg="1"/>
      <p:bldP spid="3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hnutý roh 12"/>
          <p:cNvSpPr/>
          <p:nvPr/>
        </p:nvSpPr>
        <p:spPr>
          <a:xfrm>
            <a:off x="3027638" y="3191887"/>
            <a:ext cx="2872698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zatím málo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hlavně z dlužníků (až pak váleční zajatci)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i v domácnostech jako sloužící</a:t>
            </a:r>
          </a:p>
        </p:txBody>
      </p:sp>
      <p:sp>
        <p:nvSpPr>
          <p:cNvPr id="2" name="Šipka ohnutá nahoru 1"/>
          <p:cNvSpPr/>
          <p:nvPr/>
        </p:nvSpPr>
        <p:spPr>
          <a:xfrm rot="5400000">
            <a:off x="4111360" y="844222"/>
            <a:ext cx="1272202" cy="108012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ohnutá nahoru 6"/>
          <p:cNvSpPr/>
          <p:nvPr/>
        </p:nvSpPr>
        <p:spPr>
          <a:xfrm rot="16200000" flipH="1">
            <a:off x="3287827" y="844222"/>
            <a:ext cx="1272202" cy="108012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4079264" y="722278"/>
            <a:ext cx="540060" cy="160069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20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107994" y="1385442"/>
            <a:ext cx="2016224" cy="634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patricijové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329862" y="2484191"/>
            <a:ext cx="2016224" cy="634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otroci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562110" y="1419172"/>
            <a:ext cx="2016224" cy="634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plebejci</a:t>
            </a:r>
          </a:p>
        </p:txBody>
      </p:sp>
      <p:sp>
        <p:nvSpPr>
          <p:cNvPr id="11" name="Ohnutý roh 10"/>
          <p:cNvSpPr/>
          <p:nvPr/>
        </p:nvSpPr>
        <p:spPr>
          <a:xfrm>
            <a:off x="62352" y="2117416"/>
            <a:ext cx="2872698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(pater = otec)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 původních obyvatel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plnoprávní občané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nejmajetnější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armádě jako důstojníci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5992924" y="2117416"/>
            <a:ext cx="2872698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(plebs = lid)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svobodní, ale bez politických práv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přistěhovalci, obchodníci a řemeslníci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řada povinností (armáda, daně,…)</a:t>
            </a:r>
          </a:p>
        </p:txBody>
      </p:sp>
      <p:pic>
        <p:nvPicPr>
          <p:cNvPr id="14" name="Obrázek 13" descr="http://www.crystalinks.com/RomanSociet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 r="67932" b="5035"/>
          <a:stretch/>
        </p:blipFill>
        <p:spPr bwMode="auto">
          <a:xfrm>
            <a:off x="426675" y="4149080"/>
            <a:ext cx="2069085" cy="24780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Obrázek 14" descr="http://www.crystalinks.com/RomanSociet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2" t="14445" b="3517"/>
          <a:stretch/>
        </p:blipFill>
        <p:spPr bwMode="auto">
          <a:xfrm>
            <a:off x="6394730" y="4221088"/>
            <a:ext cx="2069085" cy="240608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6" name="Obrázek 15" descr="http://www.crystalinks.com/RomanSociet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161" r="34745" b="-161"/>
          <a:stretch/>
        </p:blipFill>
        <p:spPr bwMode="auto">
          <a:xfrm>
            <a:off x="3748694" y="4748443"/>
            <a:ext cx="1430587" cy="200512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7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Římská společnost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159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2273</TotalTime>
  <Words>952</Words>
  <Application>Microsoft Office PowerPoint</Application>
  <PresentationFormat>Předvádění na obrazovce (4:3)</PresentationFormat>
  <Paragraphs>215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Book Antiqua</vt:lpstr>
      <vt:lpstr>Calibri</vt:lpstr>
      <vt:lpstr>Rockwell</vt:lpstr>
      <vt:lpstr>Wingdings 2</vt:lpstr>
      <vt:lpstr>Lití písma</vt:lpstr>
      <vt:lpstr>Starověká Itálie, založení města Řím Řím jako republika Římská společnost Sjednocování Itálie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43</cp:revision>
  <dcterms:created xsi:type="dcterms:W3CDTF">2018-01-23T11:04:38Z</dcterms:created>
  <dcterms:modified xsi:type="dcterms:W3CDTF">2024-12-07T21:54:18Z</dcterms:modified>
</cp:coreProperties>
</file>