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59" r:id="rId10"/>
    <p:sldId id="260" r:id="rId11"/>
    <p:sldId id="270" r:id="rId12"/>
    <p:sldId id="271" r:id="rId13"/>
    <p:sldId id="272" r:id="rId14"/>
    <p:sldId id="273" r:id="rId15"/>
    <p:sldId id="261" r:id="rId16"/>
    <p:sldId id="268" r:id="rId17"/>
    <p:sldId id="26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381001"/>
            <a:ext cx="8442314" cy="2209800"/>
          </a:xfrm>
        </p:spPr>
        <p:txBody>
          <a:bodyPr>
            <a:noAutofit/>
          </a:bodyPr>
          <a:lstStyle/>
          <a:p>
            <a:r>
              <a:rPr lang="cs-CZ" sz="4400" b="1" dirty="0">
                <a:latin typeface="Book Antiqua" panose="02040602050305030304" pitchFamily="18" charset="0"/>
              </a:rPr>
              <a:t>Nástup Habsburků v Čechách</a:t>
            </a:r>
            <a:br>
              <a:rPr lang="cs-CZ" sz="4400" b="1" dirty="0">
                <a:latin typeface="Book Antiqua" panose="02040602050305030304" pitchFamily="18" charset="0"/>
              </a:rPr>
            </a:br>
            <a:r>
              <a:rPr lang="cs-CZ" sz="4400" b="1" dirty="0">
                <a:latin typeface="Book Antiqua" panose="02040602050305030304" pitchFamily="18" charset="0"/>
              </a:rPr>
              <a:t>České stavovské povstání</a:t>
            </a:r>
            <a:br>
              <a:rPr lang="cs-CZ" sz="4400" b="1" dirty="0">
                <a:latin typeface="Book Antiqua" panose="02040602050305030304" pitchFamily="18" charset="0"/>
              </a:rPr>
            </a:br>
            <a:r>
              <a:rPr lang="cs-CZ" sz="4400" b="1" dirty="0">
                <a:latin typeface="Book Antiqua" panose="02040602050305030304" pitchFamily="18" charset="0"/>
              </a:rPr>
              <a:t>Třicetiletá válka a její důsledky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atin typeface="Book Antiqua" panose="02040602050305030304" pitchFamily="18" charset="0"/>
              </a:rPr>
              <a:t>7. ročník</a:t>
            </a:r>
          </a:p>
          <a:p>
            <a:r>
              <a:rPr lang="cs-CZ" sz="4800" dirty="0">
                <a:latin typeface="Book Antiqua" panose="02040602050305030304" pitchFamily="18" charset="0"/>
              </a:rPr>
              <a:t>23- 25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© Lukáš </a:t>
            </a:r>
            <a:r>
              <a:rPr lang="cs-CZ" dirty="0" err="1">
                <a:latin typeface="Calibri" panose="020F0502020204030204" pitchFamily="34" charset="0"/>
              </a:rPr>
              <a:t>Lanč</a:t>
            </a:r>
            <a:r>
              <a:rPr lang="cs-CZ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Šipka dolů 4">
            <a:hlinkClick r:id="rId2" action="ppaction://hlinksldjump"/>
          </p:cNvPr>
          <p:cNvSpPr/>
          <p:nvPr/>
        </p:nvSpPr>
        <p:spPr>
          <a:xfrm>
            <a:off x="1175150" y="3356992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23</a:t>
            </a:r>
          </a:p>
        </p:txBody>
      </p:sp>
      <p:sp>
        <p:nvSpPr>
          <p:cNvPr id="6" name="Šipka dolů 5">
            <a:hlinkClick r:id="rId3" action="ppaction://hlinksldjump"/>
          </p:cNvPr>
          <p:cNvSpPr/>
          <p:nvPr/>
        </p:nvSpPr>
        <p:spPr>
          <a:xfrm>
            <a:off x="1175150" y="4293096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24</a:t>
            </a:r>
          </a:p>
        </p:txBody>
      </p:sp>
      <p:sp>
        <p:nvSpPr>
          <p:cNvPr id="7" name="Šipka dolů 6">
            <a:hlinkClick r:id="rId4" action="ppaction://hlinksldjump"/>
          </p:cNvPr>
          <p:cNvSpPr/>
          <p:nvPr/>
        </p:nvSpPr>
        <p:spPr>
          <a:xfrm>
            <a:off x="1175150" y="5229200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47678048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VÃ½sledek obrÃ¡zku pro 30 letÃ¡ vÃ¡l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36" y="4469484"/>
            <a:ext cx="3585812" cy="238851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Ã½sledek obrÃ¡zku pro ferdinand ii habsburskÃ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54" y="1441276"/>
            <a:ext cx="2573500" cy="328706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-1844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24</a:t>
            </a:r>
          </a:p>
        </p:txBody>
      </p:sp>
      <p:sp>
        <p:nvSpPr>
          <p:cNvPr id="2" name="Obdélník 1"/>
          <p:cNvSpPr/>
          <p:nvPr/>
        </p:nvSpPr>
        <p:spPr>
          <a:xfrm>
            <a:off x="411948" y="461665"/>
            <a:ext cx="2791900" cy="12391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místo králových zástupců zvoleno českými stavy „direktorium třiceti“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411948" y="1700808"/>
            <a:ext cx="2791900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deset z každého stavu</a:t>
            </a:r>
          </a:p>
        </p:txBody>
      </p:sp>
      <p:sp>
        <p:nvSpPr>
          <p:cNvPr id="6" name="Je rovno 5"/>
          <p:cNvSpPr/>
          <p:nvPr/>
        </p:nvSpPr>
        <p:spPr>
          <a:xfrm>
            <a:off x="1519866" y="2348880"/>
            <a:ext cx="576064" cy="43204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Jednoduché závorky 6"/>
          <p:cNvSpPr/>
          <p:nvPr/>
        </p:nvSpPr>
        <p:spPr>
          <a:xfrm>
            <a:off x="699980" y="2834698"/>
            <a:ext cx="2215836" cy="86409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královská města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nižší šlechta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vyšší šlechty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3419872" y="721196"/>
            <a:ext cx="2952328" cy="7200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co na to Matyáš?</a:t>
            </a:r>
          </a:p>
        </p:txBody>
      </p:sp>
      <p:sp>
        <p:nvSpPr>
          <p:cNvPr id="9" name="Obdélník 8"/>
          <p:cNvSpPr/>
          <p:nvPr/>
        </p:nvSpPr>
        <p:spPr>
          <a:xfrm>
            <a:off x="6732240" y="497668"/>
            <a:ext cx="1296144" cy="4470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nic</a:t>
            </a:r>
          </a:p>
        </p:txBody>
      </p:sp>
      <p:cxnSp>
        <p:nvCxnSpPr>
          <p:cNvPr id="11" name="Přímá spojnice se šipkou 10"/>
          <p:cNvCxnSpPr>
            <a:stCxn id="9" idx="2"/>
          </p:cNvCxnSpPr>
          <p:nvPr/>
        </p:nvCxnSpPr>
        <p:spPr>
          <a:xfrm>
            <a:off x="7380312" y="944723"/>
            <a:ext cx="0" cy="4965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6624228" y="1549297"/>
            <a:ext cx="1512168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cestou do Prahy umírá</a:t>
            </a:r>
          </a:p>
        </p:txBody>
      </p:sp>
      <p:sp>
        <p:nvSpPr>
          <p:cNvPr id="13" name="Šipka dolů 12"/>
          <p:cNvSpPr/>
          <p:nvPr/>
        </p:nvSpPr>
        <p:spPr>
          <a:xfrm>
            <a:off x="7092280" y="2495981"/>
            <a:ext cx="576064" cy="51990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062754" y="3084806"/>
            <a:ext cx="2664296" cy="12961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odboj v Čechách (i Rakousech) musí potlačit jeho nástupce Ferdinand II.</a:t>
            </a:r>
          </a:p>
        </p:txBody>
      </p:sp>
      <p:pic>
        <p:nvPicPr>
          <p:cNvPr id="9218" name="Picture 2" descr="VÃ½sledek obrÃ¡zku pro ÄeskÃ© stavovskÃ© povstÃ¡nÃ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5" y="4077072"/>
            <a:ext cx="4071461" cy="228777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660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VÃ½sledek obrÃ¡zku pro bitva na bÃ­lÃ© hoÅ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68387"/>
            <a:ext cx="5832648" cy="437448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VÃ½sledek obrÃ¡zku pro fridrich falckÃ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3" y="968387"/>
            <a:ext cx="2095500" cy="265747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hnutá šipka 9"/>
          <p:cNvSpPr/>
          <p:nvPr/>
        </p:nvSpPr>
        <p:spPr>
          <a:xfrm rot="5400000">
            <a:off x="1635624" y="3961931"/>
            <a:ext cx="976208" cy="823990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-1844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24</a:t>
            </a:r>
          </a:p>
        </p:txBody>
      </p:sp>
      <p:sp>
        <p:nvSpPr>
          <p:cNvPr id="6" name="Obdélník 5"/>
          <p:cNvSpPr/>
          <p:nvPr/>
        </p:nvSpPr>
        <p:spPr>
          <a:xfrm>
            <a:off x="411948" y="230832"/>
            <a:ext cx="2304256" cy="9183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jako protikrále volí české stavy Fridricha Falckého</a:t>
            </a:r>
          </a:p>
        </p:txBody>
      </p:sp>
      <p:sp>
        <p:nvSpPr>
          <p:cNvPr id="7" name="Jednoduché závorky 6"/>
          <p:cNvSpPr/>
          <p:nvPr/>
        </p:nvSpPr>
        <p:spPr>
          <a:xfrm>
            <a:off x="2814417" y="428454"/>
            <a:ext cx="1512168" cy="45917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má konexe</a:t>
            </a:r>
          </a:p>
        </p:txBody>
      </p:sp>
      <p:sp>
        <p:nvSpPr>
          <p:cNvPr id="8" name="Násobení 7"/>
          <p:cNvSpPr/>
          <p:nvPr/>
        </p:nvSpPr>
        <p:spPr>
          <a:xfrm>
            <a:off x="4326585" y="370020"/>
            <a:ext cx="684076" cy="639979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200480" y="300426"/>
            <a:ext cx="2683888" cy="7791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místo pomoci se usadí na Hradě a rozkrade ho</a:t>
            </a:r>
          </a:p>
        </p:txBody>
      </p:sp>
      <p:sp>
        <p:nvSpPr>
          <p:cNvPr id="2" name="Obdélník 1"/>
          <p:cNvSpPr/>
          <p:nvPr/>
        </p:nvSpPr>
        <p:spPr>
          <a:xfrm>
            <a:off x="143508" y="3458056"/>
            <a:ext cx="1800200" cy="100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nakonec o všem rozhodují peníze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107504" y="4862030"/>
            <a:ext cx="1872208" cy="93610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Habs</a:t>
            </a:r>
            <a:r>
              <a:rPr lang="cs-CZ" dirty="0">
                <a:latin typeface="Book Antiqua" panose="02040602050305030304" pitchFamily="18" charset="0"/>
              </a:rPr>
              <a:t>. jich mají prostě víc – viz kolonie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130341" y="4862030"/>
            <a:ext cx="2196244" cy="10152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ukazuje se hlavně v rozhodující bitvě na Bílé hoře</a:t>
            </a:r>
          </a:p>
        </p:txBody>
      </p:sp>
      <p:sp>
        <p:nvSpPr>
          <p:cNvPr id="12" name="Ovál 11"/>
          <p:cNvSpPr/>
          <p:nvPr/>
        </p:nvSpPr>
        <p:spPr>
          <a:xfrm>
            <a:off x="2400371" y="6021288"/>
            <a:ext cx="1656184" cy="8367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listopad 1620</a:t>
            </a:r>
          </a:p>
        </p:txBody>
      </p:sp>
      <p:sp>
        <p:nvSpPr>
          <p:cNvPr id="13" name="Šipka doprava 12"/>
          <p:cNvSpPr/>
          <p:nvPr/>
        </p:nvSpPr>
        <p:spPr>
          <a:xfrm>
            <a:off x="4499992" y="5072745"/>
            <a:ext cx="991700" cy="59381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660323" y="4862030"/>
            <a:ext cx="2135625" cy="10152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špatně placení žoldáci povstalců drtivě poraženi</a:t>
            </a:r>
          </a:p>
        </p:txBody>
      </p:sp>
      <p:sp>
        <p:nvSpPr>
          <p:cNvPr id="15" name="Jednoduché závorky 14"/>
          <p:cNvSpPr/>
          <p:nvPr/>
        </p:nvSpPr>
        <p:spPr>
          <a:xfrm>
            <a:off x="5318285" y="6021288"/>
            <a:ext cx="3053727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již nebojují obyčejní muži, ale profesionálové za žold</a:t>
            </a:r>
          </a:p>
        </p:txBody>
      </p:sp>
    </p:spTree>
    <p:extLst>
      <p:ext uri="{BB962C8B-B14F-4D97-AF65-F5344CB8AC3E}">
        <p14:creationId xmlns:p14="http://schemas.microsoft.com/office/powerpoint/2010/main" val="923055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9" grpId="0" animBg="1"/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VÃ½sledek obrÃ¡zku pro poprava 27 pÃ¡nÅ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62" y="1988840"/>
            <a:ext cx="4841765" cy="311091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hnutá šipka doleva 10"/>
          <p:cNvSpPr/>
          <p:nvPr/>
        </p:nvSpPr>
        <p:spPr>
          <a:xfrm>
            <a:off x="8388424" y="1356108"/>
            <a:ext cx="576064" cy="1432325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-1844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24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3461" y="-109835"/>
            <a:ext cx="8229600" cy="1143000"/>
          </a:xfrm>
        </p:spPr>
        <p:txBody>
          <a:bodyPr/>
          <a:lstStyle/>
          <a:p>
            <a:r>
              <a:rPr lang="cs-CZ" dirty="0">
                <a:latin typeface="Book Antiqua" panose="02040602050305030304" pitchFamily="18" charset="0"/>
              </a:rPr>
              <a:t>Situace po Bílé hoře u nás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528" y="1052736"/>
            <a:ext cx="1584176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sestaven tribunál</a:t>
            </a:r>
          </a:p>
        </p:txBody>
      </p:sp>
      <p:sp>
        <p:nvSpPr>
          <p:cNvPr id="6" name="Jednoduché závorky 5"/>
          <p:cNvSpPr/>
          <p:nvPr/>
        </p:nvSpPr>
        <p:spPr>
          <a:xfrm>
            <a:off x="467544" y="2039769"/>
            <a:ext cx="1296144" cy="391379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= soud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2082073" y="1232756"/>
            <a:ext cx="994465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8" name="Ohnutý roh 7"/>
          <p:cNvSpPr/>
          <p:nvPr/>
        </p:nvSpPr>
        <p:spPr>
          <a:xfrm>
            <a:off x="3275856" y="1020271"/>
            <a:ext cx="1368152" cy="8234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konfiskace majetku</a:t>
            </a:r>
          </a:p>
        </p:txBody>
      </p:sp>
      <p:sp>
        <p:nvSpPr>
          <p:cNvPr id="9" name="Ohnutý roh 8"/>
          <p:cNvSpPr/>
          <p:nvPr/>
        </p:nvSpPr>
        <p:spPr>
          <a:xfrm>
            <a:off x="5128029" y="1164287"/>
            <a:ext cx="1440160" cy="67941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vyhnání ze země</a:t>
            </a:r>
          </a:p>
        </p:txBody>
      </p:sp>
      <p:sp>
        <p:nvSpPr>
          <p:cNvPr id="10" name="Ohnutý roh 9"/>
          <p:cNvSpPr/>
          <p:nvPr/>
        </p:nvSpPr>
        <p:spPr>
          <a:xfrm>
            <a:off x="6948264" y="1015699"/>
            <a:ext cx="1584176" cy="73575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tresty smrti</a:t>
            </a:r>
          </a:p>
        </p:txBody>
      </p:sp>
      <p:sp>
        <p:nvSpPr>
          <p:cNvPr id="12" name="Ovál 11"/>
          <p:cNvSpPr/>
          <p:nvPr/>
        </p:nvSpPr>
        <p:spPr>
          <a:xfrm>
            <a:off x="6804248" y="2343183"/>
            <a:ext cx="1584176" cy="6887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21. 6. 1621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704656" y="3106552"/>
            <a:ext cx="219624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poprava 27 českých pánů</a:t>
            </a:r>
          </a:p>
        </p:txBody>
      </p:sp>
      <p:sp>
        <p:nvSpPr>
          <p:cNvPr id="14" name="Jednoduché závorky 13"/>
          <p:cNvSpPr/>
          <p:nvPr/>
        </p:nvSpPr>
        <p:spPr>
          <a:xfrm>
            <a:off x="6642230" y="4113076"/>
            <a:ext cx="2196244" cy="93610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3 vyšší šlechtici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7 nižších šlechticů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17 měšťanů</a:t>
            </a:r>
          </a:p>
        </p:txBody>
      </p:sp>
      <p:sp>
        <p:nvSpPr>
          <p:cNvPr id="15" name="Ohnutý roh 14"/>
          <p:cNvSpPr/>
          <p:nvPr/>
        </p:nvSpPr>
        <p:spPr>
          <a:xfrm>
            <a:off x="6599185" y="5316271"/>
            <a:ext cx="1728192" cy="72008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kat Jan Mydlář</a:t>
            </a:r>
          </a:p>
        </p:txBody>
      </p:sp>
      <p:sp>
        <p:nvSpPr>
          <p:cNvPr id="16" name="Ohnutý roh 15"/>
          <p:cNvSpPr/>
          <p:nvPr/>
        </p:nvSpPr>
        <p:spPr>
          <a:xfrm>
            <a:off x="3671900" y="5283661"/>
            <a:ext cx="1944216" cy="84634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i jejich majetek zabaven</a:t>
            </a:r>
          </a:p>
        </p:txBody>
      </p:sp>
      <p:sp>
        <p:nvSpPr>
          <p:cNvPr id="17" name="Jednoduché závorky 16"/>
          <p:cNvSpPr/>
          <p:nvPr/>
        </p:nvSpPr>
        <p:spPr>
          <a:xfrm>
            <a:off x="3015552" y="6170039"/>
            <a:ext cx="5006372" cy="56719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hodně si nahrabal např. Albrecht z Valdštejna</a:t>
            </a:r>
          </a:p>
        </p:txBody>
      </p:sp>
      <p:pic>
        <p:nvPicPr>
          <p:cNvPr id="11266" name="Picture 2" descr="VÃ½sledek obrÃ¡zku pro albrecht z valdÅ¡tej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" y="3551764"/>
            <a:ext cx="2610396" cy="324341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VÃ½sledek obrÃ¡zku pro poprava 27 pÃ¡nÅ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7" y="951939"/>
            <a:ext cx="8784021" cy="564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55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-1844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24</a:t>
            </a:r>
          </a:p>
        </p:txBody>
      </p:sp>
      <p:sp>
        <p:nvSpPr>
          <p:cNvPr id="2" name="Obdélník 1"/>
          <p:cNvSpPr/>
          <p:nvPr/>
        </p:nvSpPr>
        <p:spPr>
          <a:xfrm>
            <a:off x="411948" y="461665"/>
            <a:ext cx="1999812" cy="8791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následuje období tvrdé rekatolizace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43608" y="1448780"/>
            <a:ext cx="2304256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hlavní úlohu má jezuitský řád</a:t>
            </a:r>
          </a:p>
        </p:txBody>
      </p:sp>
      <p:sp>
        <p:nvSpPr>
          <p:cNvPr id="6" name="Jednoduché závorky 5"/>
          <p:cNvSpPr/>
          <p:nvPr/>
        </p:nvSpPr>
        <p:spPr>
          <a:xfrm>
            <a:off x="1043608" y="2322440"/>
            <a:ext cx="2304256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mají pod palcem vzdělávání</a:t>
            </a:r>
          </a:p>
        </p:txBody>
      </p:sp>
      <p:cxnSp>
        <p:nvCxnSpPr>
          <p:cNvPr id="8" name="Přímá spojnice se šipkou 7"/>
          <p:cNvCxnSpPr>
            <a:stCxn id="2" idx="3"/>
            <a:endCxn id="9" idx="2"/>
          </p:cNvCxnSpPr>
          <p:nvPr/>
        </p:nvCxnSpPr>
        <p:spPr>
          <a:xfrm flipV="1">
            <a:off x="2411760" y="901216"/>
            <a:ext cx="453650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6948264" y="685192"/>
            <a:ext cx="1152128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1624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516216" y="1340768"/>
            <a:ext cx="2160240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vypovězení nekatolických kněží</a:t>
            </a:r>
          </a:p>
        </p:txBody>
      </p:sp>
      <p:sp>
        <p:nvSpPr>
          <p:cNvPr id="11" name="Plus 10"/>
          <p:cNvSpPr/>
          <p:nvPr/>
        </p:nvSpPr>
        <p:spPr>
          <a:xfrm>
            <a:off x="7308304" y="2322440"/>
            <a:ext cx="576064" cy="576064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516216" y="2996952"/>
            <a:ext cx="2160240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až 200 000 lidí emigruje</a:t>
            </a:r>
          </a:p>
        </p:txBody>
      </p:sp>
      <p:sp>
        <p:nvSpPr>
          <p:cNvPr id="13" name="Jednoduché závorky 12"/>
          <p:cNvSpPr/>
          <p:nvPr/>
        </p:nvSpPr>
        <p:spPr>
          <a:xfrm>
            <a:off x="6804248" y="4149080"/>
            <a:ext cx="2160240" cy="136815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šlechta může (bez majetku)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X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poddaní tajně</a:t>
            </a:r>
          </a:p>
        </p:txBody>
      </p:sp>
      <p:pic>
        <p:nvPicPr>
          <p:cNvPr id="12290" name="Picture 2" descr="VÃ½sledek obrÃ¡zku pro doba pobÄlohorskÃ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14" y="230832"/>
            <a:ext cx="2826013" cy="355820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Ã½sledek obrÃ¡zku pro doba pobÄlohorskÃ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92" y="3977151"/>
            <a:ext cx="3724656" cy="257001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ouvisejÃ­cÃ­ obrÃ¡ze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68"/>
          <a:stretch/>
        </p:blipFill>
        <p:spPr bwMode="auto">
          <a:xfrm>
            <a:off x="-1844" y="2878088"/>
            <a:ext cx="1829819" cy="294623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ouvisejÃ­cÃ­ obrÃ¡ze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r="50000"/>
          <a:stretch/>
        </p:blipFill>
        <p:spPr bwMode="auto">
          <a:xfrm>
            <a:off x="1408370" y="3789040"/>
            <a:ext cx="1829819" cy="294623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55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-1844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24</a:t>
            </a:r>
          </a:p>
        </p:txBody>
      </p:sp>
      <p:sp>
        <p:nvSpPr>
          <p:cNvPr id="2" name="Ovál 1"/>
          <p:cNvSpPr/>
          <p:nvPr/>
        </p:nvSpPr>
        <p:spPr>
          <a:xfrm>
            <a:off x="511754" y="791807"/>
            <a:ext cx="1351740" cy="44705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1627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279318" y="1454886"/>
            <a:ext cx="19442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Obnovené zřízení zemské</a:t>
            </a:r>
          </a:p>
        </p:txBody>
      </p:sp>
      <p:sp>
        <p:nvSpPr>
          <p:cNvPr id="6" name="Jednoduché závorky 5"/>
          <p:cNvSpPr/>
          <p:nvPr/>
        </p:nvSpPr>
        <p:spPr>
          <a:xfrm>
            <a:off x="279318" y="2318982"/>
            <a:ext cx="1944216" cy="79208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= soubor zákl. zákonů pro české země</a:t>
            </a:r>
          </a:p>
        </p:txBody>
      </p:sp>
      <p:sp>
        <p:nvSpPr>
          <p:cNvPr id="7" name="Ohnutý roh 6"/>
          <p:cNvSpPr/>
          <p:nvPr/>
        </p:nvSpPr>
        <p:spPr>
          <a:xfrm>
            <a:off x="6732240" y="1613793"/>
            <a:ext cx="1800200" cy="98711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zrušena volba panovníka</a:t>
            </a:r>
          </a:p>
        </p:txBody>
      </p:sp>
      <p:sp>
        <p:nvSpPr>
          <p:cNvPr id="8" name="Jednoduché závorky 7"/>
          <p:cNvSpPr/>
          <p:nvPr/>
        </p:nvSpPr>
        <p:spPr>
          <a:xfrm>
            <a:off x="6660232" y="2780928"/>
            <a:ext cx="1944216" cy="115212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= Habsburkové dědičnými vládci</a:t>
            </a:r>
          </a:p>
        </p:txBody>
      </p:sp>
      <p:sp>
        <p:nvSpPr>
          <p:cNvPr id="9" name="Ohnutý roh 8"/>
          <p:cNvSpPr/>
          <p:nvPr/>
        </p:nvSpPr>
        <p:spPr>
          <a:xfrm>
            <a:off x="6372781" y="4581128"/>
            <a:ext cx="2304256" cy="8640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jediná povolená víra je katolická</a:t>
            </a:r>
          </a:p>
        </p:txBody>
      </p:sp>
      <p:sp>
        <p:nvSpPr>
          <p:cNvPr id="10" name="Ohnutý roh 9"/>
          <p:cNvSpPr/>
          <p:nvPr/>
        </p:nvSpPr>
        <p:spPr>
          <a:xfrm>
            <a:off x="315322" y="3717032"/>
            <a:ext cx="1872208" cy="108012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zrovnoprávnění němčiny s češtinou</a:t>
            </a:r>
          </a:p>
        </p:txBody>
      </p:sp>
      <p:sp>
        <p:nvSpPr>
          <p:cNvPr id="11" name="Ohnutý roh 10"/>
          <p:cNvSpPr/>
          <p:nvPr/>
        </p:nvSpPr>
        <p:spPr>
          <a:xfrm>
            <a:off x="2937050" y="5742892"/>
            <a:ext cx="2769477" cy="100811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do českého zemského sněmu se vrací duchovenstvo</a:t>
            </a:r>
          </a:p>
        </p:txBody>
      </p:sp>
      <p:pic>
        <p:nvPicPr>
          <p:cNvPr id="13314" name="Picture 2" descr="VÃ½sledek obrÃ¡zku pro obnovenÃ© zÅÃ­zenÃ­ zemskÃ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315"/>
            <a:ext cx="3676042" cy="54472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43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25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Třicetiletá válka a její důsledky</a:t>
            </a:r>
            <a:endParaRPr lang="cs-CZ" dirty="0"/>
          </a:p>
        </p:txBody>
      </p:sp>
      <p:sp>
        <p:nvSpPr>
          <p:cNvPr id="7" name="Tlačítko akce: Návrat 6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Informace 7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hnutý roh 8"/>
          <p:cNvSpPr/>
          <p:nvPr/>
        </p:nvSpPr>
        <p:spPr>
          <a:xfrm>
            <a:off x="3347864" y="2816932"/>
            <a:ext cx="2448272" cy="122413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viz práce s textem</a:t>
            </a:r>
          </a:p>
        </p:txBody>
      </p:sp>
    </p:spTree>
    <p:extLst>
      <p:ext uri="{BB962C8B-B14F-4D97-AF65-F5344CB8AC3E}">
        <p14:creationId xmlns:p14="http://schemas.microsoft.com/office/powerpoint/2010/main" val="350756034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VÃ½sledek obrÃ¡zku pro stÅedovÄk k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6201"/>
            <a:ext cx="1944216" cy="25239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VÃ½sledek obrÃ¡zku pro dÅ¯sledky tÅicetiletÃ© vÃ¡l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64" y="944530"/>
            <a:ext cx="4114819" cy="255793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25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Book Antiqua" panose="02040602050305030304" pitchFamily="18" charset="0"/>
              </a:rPr>
              <a:t>Habsburská monarchie po 30ti leté válce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437456" y="1052736"/>
            <a:ext cx="2016224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obecné důsledky: </a:t>
            </a:r>
          </a:p>
        </p:txBody>
      </p:sp>
      <p:sp>
        <p:nvSpPr>
          <p:cNvPr id="10" name="Ohnutý roh 9"/>
          <p:cNvSpPr/>
          <p:nvPr/>
        </p:nvSpPr>
        <p:spPr>
          <a:xfrm>
            <a:off x="113855" y="1955286"/>
            <a:ext cx="1872208" cy="8640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úbytek obyvatelstva</a:t>
            </a:r>
          </a:p>
        </p:txBody>
      </p:sp>
      <p:sp>
        <p:nvSpPr>
          <p:cNvPr id="11" name="Ohnutý roh 10"/>
          <p:cNvSpPr/>
          <p:nvPr/>
        </p:nvSpPr>
        <p:spPr>
          <a:xfrm>
            <a:off x="1123927" y="3039943"/>
            <a:ext cx="1872208" cy="8640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úpadek hospodářství</a:t>
            </a:r>
          </a:p>
        </p:txBody>
      </p:sp>
      <p:sp>
        <p:nvSpPr>
          <p:cNvPr id="12" name="Ohnutý roh 11"/>
          <p:cNvSpPr/>
          <p:nvPr/>
        </p:nvSpPr>
        <p:spPr>
          <a:xfrm>
            <a:off x="113855" y="4149080"/>
            <a:ext cx="1872208" cy="8640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vysoká kriminalita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444208" y="1556792"/>
            <a:ext cx="2304256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důsledky pro české země:</a:t>
            </a:r>
          </a:p>
        </p:txBody>
      </p:sp>
      <p:sp>
        <p:nvSpPr>
          <p:cNvPr id="14" name="Ohnutý roh 13"/>
          <p:cNvSpPr/>
          <p:nvPr/>
        </p:nvSpPr>
        <p:spPr>
          <a:xfrm>
            <a:off x="5724128" y="2426514"/>
            <a:ext cx="1872208" cy="8640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pokračuje rekatolizace</a:t>
            </a:r>
          </a:p>
        </p:txBody>
      </p:sp>
      <p:sp>
        <p:nvSpPr>
          <p:cNvPr id="15" name="Jednoduché závorky 14"/>
          <p:cNvSpPr/>
          <p:nvPr/>
        </p:nvSpPr>
        <p:spPr>
          <a:xfrm>
            <a:off x="6084168" y="3471991"/>
            <a:ext cx="2664296" cy="96512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Antonín Koniáš,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čarodějnické procesy,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rozmach baroka</a:t>
            </a:r>
          </a:p>
        </p:txBody>
      </p:sp>
      <p:pic>
        <p:nvPicPr>
          <p:cNvPr id="14340" name="Picture 4" descr="VÃ½sledek obrÃ¡zku pro ÄarodÄjnickÃ© proces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52" y="3717032"/>
            <a:ext cx="2291568" cy="296862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VÃ½sledek obrÃ¡zku pro barok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25" y="4580238"/>
            <a:ext cx="2201181" cy="223989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Ã½sledek obrÃ¡zku pro dÅ¯sledky tÅicetiletÃ© vÃ¡lk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0" y="1232948"/>
            <a:ext cx="8949717" cy="556349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92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25</a:t>
            </a:r>
          </a:p>
        </p:txBody>
      </p:sp>
      <p:sp>
        <p:nvSpPr>
          <p:cNvPr id="10" name="Ohnutý roh 9"/>
          <p:cNvSpPr/>
          <p:nvPr/>
        </p:nvSpPr>
        <p:spPr>
          <a:xfrm>
            <a:off x="1117097" y="230832"/>
            <a:ext cx="1872208" cy="8640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poddanská povstání</a:t>
            </a:r>
          </a:p>
        </p:txBody>
      </p:sp>
      <p:sp>
        <p:nvSpPr>
          <p:cNvPr id="11" name="Jednoduché závorky 10"/>
          <p:cNvSpPr/>
          <p:nvPr/>
        </p:nvSpPr>
        <p:spPr>
          <a:xfrm>
            <a:off x="541160" y="1227603"/>
            <a:ext cx="3024082" cy="117956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úbytek obyvatelstva 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x 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stále stejné množství práce</a:t>
            </a:r>
          </a:p>
        </p:txBody>
      </p:sp>
      <p:sp>
        <p:nvSpPr>
          <p:cNvPr id="2" name="Šipka dolů 1"/>
          <p:cNvSpPr/>
          <p:nvPr/>
        </p:nvSpPr>
        <p:spPr>
          <a:xfrm>
            <a:off x="1801173" y="2448724"/>
            <a:ext cx="504056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3" name="Jednoduché závorky 2"/>
          <p:cNvSpPr/>
          <p:nvPr/>
        </p:nvSpPr>
        <p:spPr>
          <a:xfrm>
            <a:off x="541032" y="3114516"/>
            <a:ext cx="3024209" cy="81854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aby poddaní neutekli z panství jsou znevolněni</a:t>
            </a:r>
          </a:p>
        </p:txBody>
      </p:sp>
      <p:sp>
        <p:nvSpPr>
          <p:cNvPr id="12" name="Je rovno 11"/>
          <p:cNvSpPr/>
          <p:nvPr/>
        </p:nvSpPr>
        <p:spPr>
          <a:xfrm>
            <a:off x="1747167" y="3900445"/>
            <a:ext cx="612068" cy="576064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Jednoduché závorky 12"/>
          <p:cNvSpPr/>
          <p:nvPr/>
        </p:nvSpPr>
        <p:spPr>
          <a:xfrm>
            <a:off x="829065" y="4476509"/>
            <a:ext cx="2448272" cy="5040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vznik nevolnictví</a:t>
            </a:r>
          </a:p>
        </p:txBody>
      </p:sp>
      <p:sp>
        <p:nvSpPr>
          <p:cNvPr id="14" name="Ohnutý roh 13"/>
          <p:cNvSpPr/>
          <p:nvPr/>
        </p:nvSpPr>
        <p:spPr>
          <a:xfrm>
            <a:off x="703058" y="5473618"/>
            <a:ext cx="1872208" cy="101618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vojenské oslabení monarchie</a:t>
            </a:r>
          </a:p>
        </p:txBody>
      </p:sp>
      <p:sp>
        <p:nvSpPr>
          <p:cNvPr id="15" name="Jednoduché závorky 14"/>
          <p:cNvSpPr/>
          <p:nvPr/>
        </p:nvSpPr>
        <p:spPr>
          <a:xfrm>
            <a:off x="2759544" y="6097334"/>
            <a:ext cx="5988919" cy="48256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roku 1683 Turci obléhají Vídeň, naštěstí neúspěšně</a:t>
            </a:r>
          </a:p>
        </p:txBody>
      </p:sp>
      <p:pic>
        <p:nvPicPr>
          <p:cNvPr id="15368" name="Picture 8" descr="VÃ½sledek obrÃ¡zku pro nevolnictv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40" y="97718"/>
            <a:ext cx="5050653" cy="333128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VÃ½sledek obrÃ¡zku pro oblÃ©hÃ¡nÃ­ vÃ­dnÄ 16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64" y="3213282"/>
            <a:ext cx="4422393" cy="291689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92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  <p:bldP spid="3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ek obrÃ¡zku pro bitva u mohÃ¡Ä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2" y="3305956"/>
            <a:ext cx="2096576" cy="333355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9" name="Ohnutá šipka 8"/>
          <p:cNvSpPr/>
          <p:nvPr/>
        </p:nvSpPr>
        <p:spPr>
          <a:xfrm rot="10800000" flipH="1">
            <a:off x="1016604" y="2541658"/>
            <a:ext cx="1296144" cy="756084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23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Nástup Habsburků v Čechách</a:t>
            </a:r>
            <a:endParaRPr lang="cs-CZ" dirty="0"/>
          </a:p>
        </p:txBody>
      </p:sp>
      <p:sp>
        <p:nvSpPr>
          <p:cNvPr id="7" name="Tlačítko akce: Návrat 6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Informace 7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/>
          <p:cNvSpPr/>
          <p:nvPr/>
        </p:nvSpPr>
        <p:spPr>
          <a:xfrm>
            <a:off x="413792" y="1484784"/>
            <a:ext cx="1493912" cy="5760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1526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179512" y="2204864"/>
            <a:ext cx="19442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bitva u Moháče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338444" y="2708920"/>
            <a:ext cx="1836204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Ludvík Jagelonský</a:t>
            </a:r>
          </a:p>
        </p:txBody>
      </p:sp>
      <p:sp>
        <p:nvSpPr>
          <p:cNvPr id="11" name="Násobení 10"/>
          <p:cNvSpPr/>
          <p:nvPr/>
        </p:nvSpPr>
        <p:spPr>
          <a:xfrm>
            <a:off x="2932510" y="3501008"/>
            <a:ext cx="648072" cy="64807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338444" y="4149080"/>
            <a:ext cx="1836204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osmanská invazní armáda</a:t>
            </a:r>
          </a:p>
        </p:txBody>
      </p:sp>
      <p:sp>
        <p:nvSpPr>
          <p:cNvPr id="13" name="Pravá složená závorka 12"/>
          <p:cNvSpPr/>
          <p:nvPr/>
        </p:nvSpPr>
        <p:spPr>
          <a:xfrm rot="5400000">
            <a:off x="3040522" y="4146458"/>
            <a:ext cx="432048" cy="2021468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2245812" y="5589240"/>
            <a:ext cx="1928836" cy="7920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těžká porážka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evr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. armády</a:t>
            </a:r>
          </a:p>
        </p:txBody>
      </p:sp>
      <p:cxnSp>
        <p:nvCxnSpPr>
          <p:cNvPr id="16" name="Pravoúhlá spojnice 15"/>
          <p:cNvCxnSpPr>
            <a:stCxn id="14" idx="3"/>
          </p:cNvCxnSpPr>
          <p:nvPr/>
        </p:nvCxnSpPr>
        <p:spPr>
          <a:xfrm flipV="1">
            <a:off x="4174648" y="4941168"/>
            <a:ext cx="1693496" cy="104411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14" idx="3"/>
          </p:cNvCxnSpPr>
          <p:nvPr/>
        </p:nvCxnSpPr>
        <p:spPr>
          <a:xfrm>
            <a:off x="4174648" y="5985284"/>
            <a:ext cx="16934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6084168" y="4482244"/>
            <a:ext cx="2592288" cy="9809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Uhry a zbytek Evropy otevřeny osmanské expanzi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6084168" y="5670122"/>
            <a:ext cx="2592288" cy="630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smrt Ludvíka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Jagell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21" name="Šipka dolů 20"/>
          <p:cNvSpPr/>
          <p:nvPr/>
        </p:nvSpPr>
        <p:spPr>
          <a:xfrm>
            <a:off x="6840252" y="6368590"/>
            <a:ext cx="1080120" cy="37277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pic>
        <p:nvPicPr>
          <p:cNvPr id="1026" name="Picture 2" descr="VÃ½sledek obrÃ¡zku pro bitva u mohÃ¡Ä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37" y="1301793"/>
            <a:ext cx="4084919" cy="31090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6" name="Picture 4" descr="VÃ½sledek obrÃ¡zku pro bitva u mohÃ¡Ä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85" y="12604"/>
            <a:ext cx="4193152" cy="666711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4" name="Picture 2" descr="VÃ½sledek obrÃ¡zku pro bitva u mohÃ¡Ä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5" y="51669"/>
            <a:ext cx="8572500" cy="652462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225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VÃ½sledek obrÃ¡zku pro osmanskÃ¡ ÅÃ­Å¡e 15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/>
          <a:stretch/>
        </p:blipFill>
        <p:spPr bwMode="auto">
          <a:xfrm>
            <a:off x="92439" y="814599"/>
            <a:ext cx="4295152" cy="247038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-1855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23</a:t>
            </a:r>
          </a:p>
        </p:txBody>
      </p:sp>
      <p:sp>
        <p:nvSpPr>
          <p:cNvPr id="6" name="Šipka dolů 5"/>
          <p:cNvSpPr/>
          <p:nvPr/>
        </p:nvSpPr>
        <p:spPr>
          <a:xfrm>
            <a:off x="6840252" y="141872"/>
            <a:ext cx="1080120" cy="37277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120172" y="711261"/>
            <a:ext cx="252028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uvolnění českého a uherského trůnu</a:t>
            </a:r>
          </a:p>
        </p:txBody>
      </p:sp>
      <p:sp>
        <p:nvSpPr>
          <p:cNvPr id="3" name="Ohnutý roh 2"/>
          <p:cNvSpPr/>
          <p:nvPr/>
        </p:nvSpPr>
        <p:spPr>
          <a:xfrm>
            <a:off x="6300193" y="1700808"/>
            <a:ext cx="2160240" cy="122413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dlouhá jednání českých stavů o novém králi</a:t>
            </a:r>
          </a:p>
        </p:txBody>
      </p:sp>
      <p:sp>
        <p:nvSpPr>
          <p:cNvPr id="7" name="Obdélník 6"/>
          <p:cNvSpPr/>
          <p:nvPr/>
        </p:nvSpPr>
        <p:spPr>
          <a:xfrm>
            <a:off x="6120172" y="3068960"/>
            <a:ext cx="2340261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nakonec zvolen…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6300193" y="3717032"/>
            <a:ext cx="2016223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…Ferdinand I. Habsburský</a:t>
            </a:r>
          </a:p>
        </p:txBody>
      </p:sp>
      <p:sp>
        <p:nvSpPr>
          <p:cNvPr id="9" name="Ohnutý roh 8"/>
          <p:cNvSpPr/>
          <p:nvPr/>
        </p:nvSpPr>
        <p:spPr>
          <a:xfrm>
            <a:off x="179512" y="3843300"/>
            <a:ext cx="2232248" cy="95385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slibuje obranu proti Osmanům</a:t>
            </a:r>
          </a:p>
        </p:txBody>
      </p:sp>
      <p:sp>
        <p:nvSpPr>
          <p:cNvPr id="10" name="Ohnutý roh 9"/>
          <p:cNvSpPr/>
          <p:nvPr/>
        </p:nvSpPr>
        <p:spPr>
          <a:xfrm>
            <a:off x="182633" y="4958916"/>
            <a:ext cx="2340259" cy="79208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slibuje samostatnost českých stavů</a:t>
            </a:r>
          </a:p>
        </p:txBody>
      </p:sp>
      <p:sp>
        <p:nvSpPr>
          <p:cNvPr id="11" name="Jednoduché závorky 10"/>
          <p:cNvSpPr/>
          <p:nvPr/>
        </p:nvSpPr>
        <p:spPr>
          <a:xfrm>
            <a:off x="6120171" y="4850904"/>
            <a:ext cx="2756629" cy="73833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manžel Anny </a:t>
            </a:r>
            <a:r>
              <a:rPr lang="cs-CZ" dirty="0" err="1">
                <a:latin typeface="Book Antiqua" panose="02040602050305030304" pitchFamily="18" charset="0"/>
              </a:rPr>
              <a:t>Jagel</a:t>
            </a:r>
            <a:r>
              <a:rPr lang="cs-CZ" dirty="0">
                <a:latin typeface="Book Antiqua" panose="02040602050305030304" pitchFamily="18" charset="0"/>
              </a:rPr>
              <a:t>.,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sestry Ludvíka </a:t>
            </a:r>
          </a:p>
        </p:txBody>
      </p:sp>
      <p:sp>
        <p:nvSpPr>
          <p:cNvPr id="12" name="Je rovno 11"/>
          <p:cNvSpPr/>
          <p:nvPr/>
        </p:nvSpPr>
        <p:spPr>
          <a:xfrm>
            <a:off x="7210453" y="5693369"/>
            <a:ext cx="576064" cy="414300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Jednoduché závorky 12"/>
          <p:cNvSpPr/>
          <p:nvPr/>
        </p:nvSpPr>
        <p:spPr>
          <a:xfrm>
            <a:off x="6120172" y="6107669"/>
            <a:ext cx="2756627" cy="75033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na trůn má dynasticky nárok</a:t>
            </a:r>
          </a:p>
        </p:txBody>
      </p:sp>
      <p:sp>
        <p:nvSpPr>
          <p:cNvPr id="14" name="Pravá složená závorka 13"/>
          <p:cNvSpPr/>
          <p:nvPr/>
        </p:nvSpPr>
        <p:spPr>
          <a:xfrm>
            <a:off x="2267744" y="3717032"/>
            <a:ext cx="792088" cy="2390637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cxnSp>
        <p:nvCxnSpPr>
          <p:cNvPr id="16" name="Přímá spojnice se šipkou 15"/>
          <p:cNvCxnSpPr>
            <a:stCxn id="8" idx="1"/>
            <a:endCxn id="14" idx="1"/>
          </p:cNvCxnSpPr>
          <p:nvPr/>
        </p:nvCxnSpPr>
        <p:spPr>
          <a:xfrm flipH="1">
            <a:off x="3059832" y="4149080"/>
            <a:ext cx="3240361" cy="763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Násobení 16"/>
          <p:cNvSpPr/>
          <p:nvPr/>
        </p:nvSpPr>
        <p:spPr>
          <a:xfrm>
            <a:off x="899592" y="5751004"/>
            <a:ext cx="792088" cy="582315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79512" y="6333319"/>
            <a:ext cx="3096344" cy="4080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ihned po nástupu porušuje</a:t>
            </a:r>
          </a:p>
        </p:txBody>
      </p:sp>
      <p:pic>
        <p:nvPicPr>
          <p:cNvPr id="2050" name="Picture 2" descr="VÃ½sledek obrÃ¡zku pro ferdinand i. habsburskÃ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288" y="212282"/>
            <a:ext cx="1840131" cy="355479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anna jagellonskÃ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18" y="3843300"/>
            <a:ext cx="2110203" cy="299319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4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-1855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23</a:t>
            </a:r>
          </a:p>
        </p:txBody>
      </p:sp>
      <p:sp>
        <p:nvSpPr>
          <p:cNvPr id="2" name="Obdélník 1"/>
          <p:cNvSpPr/>
          <p:nvPr/>
        </p:nvSpPr>
        <p:spPr>
          <a:xfrm>
            <a:off x="161764" y="924754"/>
            <a:ext cx="1925960" cy="7536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absolutismus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161764" y="1894415"/>
            <a:ext cx="1781944" cy="100811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neomezená vláda panovníka</a:t>
            </a:r>
          </a:p>
        </p:txBody>
      </p:sp>
      <p:sp>
        <p:nvSpPr>
          <p:cNvPr id="6" name="Je rovno 5"/>
          <p:cNvSpPr/>
          <p:nvPr/>
        </p:nvSpPr>
        <p:spPr>
          <a:xfrm>
            <a:off x="2195736" y="1085548"/>
            <a:ext cx="504056" cy="43204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Ohnutý roh 6"/>
          <p:cNvSpPr/>
          <p:nvPr/>
        </p:nvSpPr>
        <p:spPr>
          <a:xfrm>
            <a:off x="2951820" y="924754"/>
            <a:ext cx="2967472" cy="753637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omezuje moc šlechty a královských měst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599892" y="148292"/>
            <a:ext cx="1944216" cy="6076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zavádí:</a:t>
            </a:r>
          </a:p>
        </p:txBody>
      </p:sp>
      <p:sp>
        <p:nvSpPr>
          <p:cNvPr id="9" name="Obdélník 8"/>
          <p:cNvSpPr/>
          <p:nvPr/>
        </p:nvSpPr>
        <p:spPr>
          <a:xfrm>
            <a:off x="7135797" y="234310"/>
            <a:ext cx="1925960" cy="7536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centralizaci</a:t>
            </a:r>
          </a:p>
        </p:txBody>
      </p:sp>
      <p:sp>
        <p:nvSpPr>
          <p:cNvPr id="11" name="Je rovno 10"/>
          <p:cNvSpPr/>
          <p:nvPr/>
        </p:nvSpPr>
        <p:spPr>
          <a:xfrm>
            <a:off x="7846749" y="1031734"/>
            <a:ext cx="504056" cy="43204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Ohnutý roh 11"/>
          <p:cNvSpPr/>
          <p:nvPr/>
        </p:nvSpPr>
        <p:spPr>
          <a:xfrm>
            <a:off x="7165359" y="1538222"/>
            <a:ext cx="1800200" cy="1473717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sjednocení řízení monarchie do jednoho centra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88014" y="4466542"/>
            <a:ext cx="1925960" cy="7536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rekatolizaci</a:t>
            </a:r>
          </a:p>
        </p:txBody>
      </p:sp>
      <p:sp>
        <p:nvSpPr>
          <p:cNvPr id="15" name="Je rovno 14"/>
          <p:cNvSpPr/>
          <p:nvPr/>
        </p:nvSpPr>
        <p:spPr>
          <a:xfrm>
            <a:off x="684058" y="5201958"/>
            <a:ext cx="504056" cy="43204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Ohnutý roh 15"/>
          <p:cNvSpPr/>
          <p:nvPr/>
        </p:nvSpPr>
        <p:spPr>
          <a:xfrm>
            <a:off x="287506" y="5658245"/>
            <a:ext cx="2583668" cy="10435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omezování protestantů, podpora kat. církve</a:t>
            </a:r>
          </a:p>
        </p:txBody>
      </p:sp>
      <p:sp>
        <p:nvSpPr>
          <p:cNvPr id="17" name="Jednoduché závorky 16"/>
          <p:cNvSpPr/>
          <p:nvPr/>
        </p:nvSpPr>
        <p:spPr>
          <a:xfrm>
            <a:off x="161764" y="3621822"/>
            <a:ext cx="1781944" cy="75546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návrat země ke katolictví</a:t>
            </a:r>
          </a:p>
        </p:txBody>
      </p:sp>
      <p:sp>
        <p:nvSpPr>
          <p:cNvPr id="18" name="Jednoduché závorky 17"/>
          <p:cNvSpPr/>
          <p:nvPr/>
        </p:nvSpPr>
        <p:spPr>
          <a:xfrm>
            <a:off x="6423448" y="5894050"/>
            <a:ext cx="2304256" cy="72008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nevole českých stavů potlačena násilím</a:t>
            </a:r>
          </a:p>
        </p:txBody>
      </p:sp>
      <p:pic>
        <p:nvPicPr>
          <p:cNvPr id="3074" name="Picture 2" descr="VÃ½sledek obrÃ¡zku pro absolutism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817016"/>
            <a:ext cx="4065118" cy="238984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visejÃ­cÃ­ obrÃ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4" t="52036" r="22699" b="21942"/>
          <a:stretch/>
        </p:blipFill>
        <p:spPr bwMode="auto">
          <a:xfrm>
            <a:off x="6324243" y="3224977"/>
            <a:ext cx="2663238" cy="19998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Ã½sledek obrÃ¡zku pro rekatoliz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77" y="4353552"/>
            <a:ext cx="2608358" cy="226057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>
            <a:off x="7066969" y="3786160"/>
            <a:ext cx="219678" cy="438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7380313" y="3786160"/>
            <a:ext cx="970492" cy="438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 flipV="1">
            <a:off x="7380313" y="4377290"/>
            <a:ext cx="970492" cy="166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V="1">
            <a:off x="7204625" y="4377290"/>
            <a:ext cx="164044" cy="415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6660232" y="4377290"/>
            <a:ext cx="626415" cy="166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365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-1855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23</a:t>
            </a:r>
          </a:p>
        </p:txBody>
      </p:sp>
      <p:sp>
        <p:nvSpPr>
          <p:cNvPr id="2" name="Ovál 1"/>
          <p:cNvSpPr/>
          <p:nvPr/>
        </p:nvSpPr>
        <p:spPr>
          <a:xfrm>
            <a:off x="7236296" y="212282"/>
            <a:ext cx="1512168" cy="6244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1576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7151657" y="980728"/>
            <a:ext cx="1681445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Rudolf II.</a:t>
            </a:r>
          </a:p>
        </p:txBody>
      </p:sp>
      <p:sp>
        <p:nvSpPr>
          <p:cNvPr id="6" name="Ohnutý roh 5"/>
          <p:cNvSpPr/>
          <p:nvPr/>
        </p:nvSpPr>
        <p:spPr>
          <a:xfrm>
            <a:off x="4716016" y="443115"/>
            <a:ext cx="2088232" cy="1113677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vychován ve Španělsku </a:t>
            </a:r>
            <a:r>
              <a:rPr lang="cs-CZ" dirty="0">
                <a:latin typeface="Book Antiqua" panose="02040602050305030304" pitchFamily="18" charset="0"/>
                <a:sym typeface="Wingdings 3"/>
              </a:rPr>
              <a:t> katolík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7" name="Násobení 6"/>
          <p:cNvSpPr/>
          <p:nvPr/>
        </p:nvSpPr>
        <p:spPr>
          <a:xfrm>
            <a:off x="5436096" y="1636259"/>
            <a:ext cx="648072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9" name="Ohnutý roh 8"/>
          <p:cNvSpPr/>
          <p:nvPr/>
        </p:nvSpPr>
        <p:spPr>
          <a:xfrm>
            <a:off x="4716016" y="2212323"/>
            <a:ext cx="2088232" cy="107266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velice tolerantní k protestantům i Židům</a:t>
            </a:r>
          </a:p>
        </p:txBody>
      </p:sp>
      <p:sp>
        <p:nvSpPr>
          <p:cNvPr id="10" name="Jednoduché závorky 9"/>
          <p:cNvSpPr/>
          <p:nvPr/>
        </p:nvSpPr>
        <p:spPr>
          <a:xfrm>
            <a:off x="4716016" y="3501008"/>
            <a:ext cx="2088232" cy="108012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jeho vláda nejklidnějším obdobím pro ž. komunitu u nás</a:t>
            </a:r>
          </a:p>
        </p:txBody>
      </p:sp>
      <p:sp>
        <p:nvSpPr>
          <p:cNvPr id="11" name="Plus 10"/>
          <p:cNvSpPr/>
          <p:nvPr/>
        </p:nvSpPr>
        <p:spPr>
          <a:xfrm>
            <a:off x="5436096" y="4725144"/>
            <a:ext cx="504056" cy="504056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2" name="Jednoduché závorky 11"/>
          <p:cNvSpPr/>
          <p:nvPr/>
        </p:nvSpPr>
        <p:spPr>
          <a:xfrm>
            <a:off x="4716016" y="5229200"/>
            <a:ext cx="1944216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milovník magie</a:t>
            </a:r>
          </a:p>
        </p:txBody>
      </p:sp>
      <p:pic>
        <p:nvPicPr>
          <p:cNvPr id="4098" name="Picture 2" descr="VÃ½sledek obrÃ¡zku pro rudolf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679" y="1670866"/>
            <a:ext cx="2057400" cy="274320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47"/>
            <a:ext cx="4560441" cy="292043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Ã½sledek obrÃ¡zku pro Å¾idovskÃ¡ pra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4569150"/>
            <a:ext cx="2217931" cy="209871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Ã½sledek obrÃ¡zku pro rudolf ii Å¾idÃ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85982"/>
            <a:ext cx="4486592" cy="295924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65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praha rudolfa 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" y="1262614"/>
            <a:ext cx="3774177" cy="248935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Ã½sledek obrÃ¡zku pro portrÃ©t rudolfa 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86" y="2136527"/>
            <a:ext cx="2784425" cy="344333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-1855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23</a:t>
            </a:r>
          </a:p>
        </p:txBody>
      </p:sp>
      <p:sp>
        <p:nvSpPr>
          <p:cNvPr id="2" name="Obdélník 1"/>
          <p:cNvSpPr/>
          <p:nvPr/>
        </p:nvSpPr>
        <p:spPr>
          <a:xfrm>
            <a:off x="413792" y="443115"/>
            <a:ext cx="2213992" cy="7536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Rudolf stěhuje svůj dvůr do Prahy</a:t>
            </a:r>
          </a:p>
        </p:txBody>
      </p:sp>
      <p:sp>
        <p:nvSpPr>
          <p:cNvPr id="3" name="Šipka doprava 2"/>
          <p:cNvSpPr/>
          <p:nvPr/>
        </p:nvSpPr>
        <p:spPr>
          <a:xfrm>
            <a:off x="2830669" y="531901"/>
            <a:ext cx="936104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95936" y="443115"/>
            <a:ext cx="1440160" cy="7536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centrum monarchie</a:t>
            </a:r>
          </a:p>
        </p:txBody>
      </p:sp>
      <p:sp>
        <p:nvSpPr>
          <p:cNvPr id="7" name="Šipka doleva 6"/>
          <p:cNvSpPr/>
          <p:nvPr/>
        </p:nvSpPr>
        <p:spPr>
          <a:xfrm>
            <a:off x="5868144" y="212282"/>
            <a:ext cx="2016224" cy="480414"/>
          </a:xfrm>
          <a:prstGeom prst="leftArrow">
            <a:avLst>
              <a:gd name="adj1" fmla="val 100000"/>
              <a:gd name="adj2" fmla="val 798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politické</a:t>
            </a:r>
          </a:p>
        </p:txBody>
      </p:sp>
      <p:sp>
        <p:nvSpPr>
          <p:cNvPr id="8" name="Šipka doleva 7"/>
          <p:cNvSpPr/>
          <p:nvPr/>
        </p:nvSpPr>
        <p:spPr>
          <a:xfrm>
            <a:off x="5868144" y="789333"/>
            <a:ext cx="2016224" cy="480414"/>
          </a:xfrm>
          <a:prstGeom prst="leftArrow">
            <a:avLst>
              <a:gd name="adj1" fmla="val 100000"/>
              <a:gd name="adj2" fmla="val 798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ekonomické</a:t>
            </a:r>
          </a:p>
        </p:txBody>
      </p:sp>
      <p:sp>
        <p:nvSpPr>
          <p:cNvPr id="9" name="Šipka doleva 8"/>
          <p:cNvSpPr/>
          <p:nvPr/>
        </p:nvSpPr>
        <p:spPr>
          <a:xfrm>
            <a:off x="5868144" y="1398741"/>
            <a:ext cx="2016224" cy="480414"/>
          </a:xfrm>
          <a:prstGeom prst="leftArrow">
            <a:avLst>
              <a:gd name="adj1" fmla="val 100000"/>
              <a:gd name="adj2" fmla="val 798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kulturní</a:t>
            </a:r>
          </a:p>
        </p:txBody>
      </p:sp>
      <p:sp>
        <p:nvSpPr>
          <p:cNvPr id="10" name="Zahnutá šipka doleva 9"/>
          <p:cNvSpPr/>
          <p:nvPr/>
        </p:nvSpPr>
        <p:spPr>
          <a:xfrm>
            <a:off x="8028384" y="1638948"/>
            <a:ext cx="864096" cy="1285996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012160" y="2564904"/>
            <a:ext cx="1872208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R. podporuje umění a umělce</a:t>
            </a:r>
          </a:p>
        </p:txBody>
      </p:sp>
      <p:sp>
        <p:nvSpPr>
          <p:cNvPr id="12" name="Jednoduché závorky 11"/>
          <p:cNvSpPr/>
          <p:nvPr/>
        </p:nvSpPr>
        <p:spPr>
          <a:xfrm>
            <a:off x="6372200" y="3858195"/>
            <a:ext cx="1872208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tzv. mecenáš</a:t>
            </a:r>
          </a:p>
        </p:txBody>
      </p:sp>
      <p:sp>
        <p:nvSpPr>
          <p:cNvPr id="13" name="Šipka ve tvaru U 12"/>
          <p:cNvSpPr/>
          <p:nvPr/>
        </p:nvSpPr>
        <p:spPr>
          <a:xfrm rot="5400000">
            <a:off x="6683934" y="4426696"/>
            <a:ext cx="3352981" cy="792088"/>
          </a:xfrm>
          <a:prstGeom prst="utur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308340" y="5949280"/>
            <a:ext cx="2736304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majestátní Rudolfova sbírka</a:t>
            </a:r>
          </a:p>
        </p:txBody>
      </p:sp>
      <p:sp>
        <p:nvSpPr>
          <p:cNvPr id="15" name="Jednoduché závorky 14"/>
          <p:cNvSpPr/>
          <p:nvPr/>
        </p:nvSpPr>
        <p:spPr>
          <a:xfrm>
            <a:off x="539552" y="6143799"/>
            <a:ext cx="4568225" cy="507177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za 30ti leté války rozkradena Švédy</a:t>
            </a:r>
          </a:p>
        </p:txBody>
      </p:sp>
      <p:sp>
        <p:nvSpPr>
          <p:cNvPr id="16" name="Jednoduché závorky 15"/>
          <p:cNvSpPr/>
          <p:nvPr/>
        </p:nvSpPr>
        <p:spPr>
          <a:xfrm>
            <a:off x="6303494" y="4790275"/>
            <a:ext cx="2009619" cy="64299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G. </a:t>
            </a:r>
            <a:r>
              <a:rPr lang="cs-CZ" dirty="0" err="1">
                <a:latin typeface="Book Antiqua" panose="02040602050305030304" pitchFamily="18" charset="0"/>
              </a:rPr>
              <a:t>Arcimboldo</a:t>
            </a:r>
            <a:r>
              <a:rPr lang="cs-CZ" dirty="0">
                <a:latin typeface="Book Antiqua" panose="02040602050305030304" pitchFamily="18" charset="0"/>
              </a:rPr>
              <a:t>, Rudolfův portrét</a:t>
            </a:r>
          </a:p>
        </p:txBody>
      </p:sp>
      <p:pic>
        <p:nvPicPr>
          <p:cNvPr id="6150" name="Picture 6" descr="SouvisejÃ­cÃ­ obrÃ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" y="3849466"/>
            <a:ext cx="3222067" cy="229433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377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-1855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23</a:t>
            </a:r>
          </a:p>
        </p:txBody>
      </p:sp>
      <p:sp>
        <p:nvSpPr>
          <p:cNvPr id="2" name="Obdélník 1"/>
          <p:cNvSpPr/>
          <p:nvPr/>
        </p:nvSpPr>
        <p:spPr>
          <a:xfrm>
            <a:off x="341784" y="279660"/>
            <a:ext cx="2448272" cy="8976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kromě umělců podporuje i vědy</a:t>
            </a:r>
          </a:p>
        </p:txBody>
      </p:sp>
      <p:sp>
        <p:nvSpPr>
          <p:cNvPr id="3" name="Ovál 2"/>
          <p:cNvSpPr/>
          <p:nvPr/>
        </p:nvSpPr>
        <p:spPr>
          <a:xfrm>
            <a:off x="413792" y="1484784"/>
            <a:ext cx="1997968" cy="720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alchymii</a:t>
            </a:r>
          </a:p>
        </p:txBody>
      </p:sp>
      <p:sp>
        <p:nvSpPr>
          <p:cNvPr id="6" name="Ovál 5"/>
          <p:cNvSpPr/>
          <p:nvPr/>
        </p:nvSpPr>
        <p:spPr>
          <a:xfrm>
            <a:off x="2507287" y="908720"/>
            <a:ext cx="1997968" cy="720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astronomii</a:t>
            </a:r>
          </a:p>
        </p:txBody>
      </p:sp>
      <p:sp>
        <p:nvSpPr>
          <p:cNvPr id="7" name="Ovál 6"/>
          <p:cNvSpPr/>
          <p:nvPr/>
        </p:nvSpPr>
        <p:spPr>
          <a:xfrm>
            <a:off x="2862064" y="66784"/>
            <a:ext cx="1997968" cy="720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astrologii</a:t>
            </a:r>
          </a:p>
        </p:txBody>
      </p:sp>
      <p:sp>
        <p:nvSpPr>
          <p:cNvPr id="8" name="Jednoduché závorky 7"/>
          <p:cNvSpPr/>
          <p:nvPr/>
        </p:nvSpPr>
        <p:spPr>
          <a:xfrm>
            <a:off x="341784" y="2420888"/>
            <a:ext cx="2141984" cy="115212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předchůdce chemie, výroba zlata, kámen mudrců,…</a:t>
            </a:r>
          </a:p>
        </p:txBody>
      </p:sp>
      <p:sp>
        <p:nvSpPr>
          <p:cNvPr id="9" name="Jednoduché závorky 8"/>
          <p:cNvSpPr/>
          <p:nvPr/>
        </p:nvSpPr>
        <p:spPr>
          <a:xfrm>
            <a:off x="5013176" y="108319"/>
            <a:ext cx="3726160" cy="529127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horoskopy, čtení ve hvězdách</a:t>
            </a:r>
          </a:p>
        </p:txBody>
      </p:sp>
      <p:sp>
        <p:nvSpPr>
          <p:cNvPr id="10" name="Jednoduché závorky 9"/>
          <p:cNvSpPr/>
          <p:nvPr/>
        </p:nvSpPr>
        <p:spPr>
          <a:xfrm>
            <a:off x="2790056" y="1635895"/>
            <a:ext cx="3006080" cy="630669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pohyb vesmírných těles, např. Tycho de Brahe</a:t>
            </a:r>
          </a:p>
        </p:txBody>
      </p:sp>
      <p:sp>
        <p:nvSpPr>
          <p:cNvPr id="11" name="Jednoduché závorky 10"/>
          <p:cNvSpPr/>
          <p:nvPr/>
        </p:nvSpPr>
        <p:spPr>
          <a:xfrm>
            <a:off x="341784" y="6021288"/>
            <a:ext cx="2790056" cy="5040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Jan Jesenius 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1. veřejná pitva v Praze</a:t>
            </a:r>
          </a:p>
        </p:txBody>
      </p:sp>
      <p:pic>
        <p:nvPicPr>
          <p:cNvPr id="5122" name="Picture 2" descr="VÃ½sledek obrÃ¡zku pro rudolf ii ma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71174"/>
            <a:ext cx="3622305" cy="20882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ek obrÃ¡zku pro astronomi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7127" r="11166" b="5811"/>
          <a:stretch/>
        </p:blipFill>
        <p:spPr bwMode="auto">
          <a:xfrm>
            <a:off x="3783777" y="2382198"/>
            <a:ext cx="3006080" cy="257795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Ã½sledek obrÃ¡zku pro astrolog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02" y="559108"/>
            <a:ext cx="2505354" cy="251953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ouvisejÃ­cÃ­ obrÃ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3" y="3358639"/>
            <a:ext cx="2096022" cy="300864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VÃ½sledek obrÃ¡zku pro jan jesenius pit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04" y="4572399"/>
            <a:ext cx="2919754" cy="218981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377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Ã½sledek obrÃ¡zku pro rudolfÅ¯v majestÃ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" y="1278740"/>
            <a:ext cx="6029348" cy="47346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-1855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23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73159" y="263095"/>
            <a:ext cx="2141984" cy="8976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v očích rodiny je však Rudolf slabý</a:t>
            </a:r>
          </a:p>
        </p:txBody>
      </p:sp>
      <p:sp>
        <p:nvSpPr>
          <p:cNvPr id="13" name="Šipka doprava 12"/>
          <p:cNvSpPr/>
          <p:nvPr/>
        </p:nvSpPr>
        <p:spPr>
          <a:xfrm>
            <a:off x="2731167" y="512676"/>
            <a:ext cx="1512168" cy="5040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442228" y="332656"/>
            <a:ext cx="2664296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trpělivost rodině dojde Rudolfovým majestátem</a:t>
            </a:r>
          </a:p>
        </p:txBody>
      </p:sp>
      <p:sp>
        <p:nvSpPr>
          <p:cNvPr id="15" name="Ovál 14"/>
          <p:cNvSpPr/>
          <p:nvPr/>
        </p:nvSpPr>
        <p:spPr>
          <a:xfrm>
            <a:off x="7247910" y="741448"/>
            <a:ext cx="1440160" cy="612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1609</a:t>
            </a:r>
          </a:p>
        </p:txBody>
      </p:sp>
      <p:sp>
        <p:nvSpPr>
          <p:cNvPr id="16" name="Ohnutý roh 15"/>
          <p:cNvSpPr/>
          <p:nvPr/>
        </p:nvSpPr>
        <p:spPr>
          <a:xfrm>
            <a:off x="6468524" y="1722894"/>
            <a:ext cx="2160240" cy="108012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slibuje svobodu náboženství v Českém král.</a:t>
            </a:r>
          </a:p>
        </p:txBody>
      </p:sp>
      <p:sp>
        <p:nvSpPr>
          <p:cNvPr id="17" name="Ohnutý roh 16"/>
          <p:cNvSpPr/>
          <p:nvPr/>
        </p:nvSpPr>
        <p:spPr>
          <a:xfrm>
            <a:off x="6907687" y="3341050"/>
            <a:ext cx="1800200" cy="8640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potvrzuje Českou konfesi</a:t>
            </a:r>
          </a:p>
        </p:txBody>
      </p:sp>
      <p:sp>
        <p:nvSpPr>
          <p:cNvPr id="18" name="Jednoduché závorky 17"/>
          <p:cNvSpPr/>
          <p:nvPr/>
        </p:nvSpPr>
        <p:spPr>
          <a:xfrm>
            <a:off x="6554978" y="4432775"/>
            <a:ext cx="2160240" cy="72008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česká verze protestantství</a:t>
            </a: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6300192" y="1198811"/>
            <a:ext cx="0" cy="4894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1111189" y="6165304"/>
            <a:ext cx="7753198" cy="6220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Rudolf donucen abdikovat a je vystřídán rázným bratrem Matyášem</a:t>
            </a:r>
          </a:p>
        </p:txBody>
      </p:sp>
    </p:spTree>
    <p:extLst>
      <p:ext uri="{BB962C8B-B14F-4D97-AF65-F5344CB8AC3E}">
        <p14:creationId xmlns:p14="http://schemas.microsoft.com/office/powerpoint/2010/main" val="221818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VÃ½sledek obrÃ¡zku pro matyÃ¡Å¡ habsburskÃ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98721"/>
            <a:ext cx="2473388" cy="349647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upload.wikimedia.org/wikipedia/commons/1/1d/Prager.Fenstersturz.1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53" y="2182808"/>
            <a:ext cx="3708166" cy="269508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24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České stavovské povstání</a:t>
            </a:r>
            <a:endParaRPr lang="cs-CZ" dirty="0"/>
          </a:p>
        </p:txBody>
      </p:sp>
      <p:sp>
        <p:nvSpPr>
          <p:cNvPr id="7" name="Tlačítko akce: Návrat 6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Informace 7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Šipka dolů 1"/>
          <p:cNvSpPr/>
          <p:nvPr/>
        </p:nvSpPr>
        <p:spPr>
          <a:xfrm>
            <a:off x="3923928" y="955528"/>
            <a:ext cx="936104" cy="5292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691680" y="1484784"/>
            <a:ext cx="2232248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český král Matyáš</a:t>
            </a:r>
          </a:p>
        </p:txBody>
      </p:sp>
      <p:sp>
        <p:nvSpPr>
          <p:cNvPr id="9" name="Násobení 8"/>
          <p:cNvSpPr/>
          <p:nvPr/>
        </p:nvSpPr>
        <p:spPr>
          <a:xfrm>
            <a:off x="4067944" y="1484784"/>
            <a:ext cx="648072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860032" y="1484784"/>
            <a:ext cx="216024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čeští protestanti</a:t>
            </a:r>
          </a:p>
        </p:txBody>
      </p:sp>
      <p:sp>
        <p:nvSpPr>
          <p:cNvPr id="11" name="Ovál 10"/>
          <p:cNvSpPr/>
          <p:nvPr/>
        </p:nvSpPr>
        <p:spPr>
          <a:xfrm>
            <a:off x="251520" y="2179512"/>
            <a:ext cx="1853952" cy="7200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23. 5. 1618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8732" y="3068960"/>
            <a:ext cx="2267744" cy="17281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pražští protestanti (vede je šlechtic Jindřich Matyáš Thurn) vtrhávají na Hrad do konšelské kanceláře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13792" y="5013176"/>
            <a:ext cx="1853952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dochází k ostré hádce</a:t>
            </a:r>
          </a:p>
        </p:txBody>
      </p:sp>
      <p:sp>
        <p:nvSpPr>
          <p:cNvPr id="14" name="Jednoduché závorky 13"/>
          <p:cNvSpPr/>
          <p:nvPr/>
        </p:nvSpPr>
        <p:spPr>
          <a:xfrm>
            <a:off x="251520" y="5751004"/>
            <a:ext cx="2194956" cy="48630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není dodržován Rudolfův majestát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2627784" y="5013176"/>
            <a:ext cx="1008112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923928" y="4797152"/>
            <a:ext cx="1800200" cy="11970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vyhrocená situace končí defenestrací konšelů </a:t>
            </a:r>
          </a:p>
        </p:txBody>
      </p:sp>
      <p:sp>
        <p:nvSpPr>
          <p:cNvPr id="17" name="Jednoduché závorky 16"/>
          <p:cNvSpPr/>
          <p:nvPr/>
        </p:nvSpPr>
        <p:spPr>
          <a:xfrm>
            <a:off x="3491880" y="6237312"/>
            <a:ext cx="2736304" cy="36004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Slavata, </a:t>
            </a:r>
            <a:r>
              <a:rPr lang="cs-CZ" dirty="0" err="1">
                <a:latin typeface="Book Antiqua" panose="02040602050305030304" pitchFamily="18" charset="0"/>
              </a:rPr>
              <a:t>Bořita</a:t>
            </a:r>
            <a:r>
              <a:rPr lang="cs-CZ" dirty="0">
                <a:latin typeface="Book Antiqua" panose="02040602050305030304" pitchFamily="18" charset="0"/>
              </a:rPr>
              <a:t> a jejich písař Fabricius</a:t>
            </a:r>
          </a:p>
        </p:txBody>
      </p:sp>
      <p:sp>
        <p:nvSpPr>
          <p:cNvPr id="18" name="Násobení 17"/>
          <p:cNvSpPr/>
          <p:nvPr/>
        </p:nvSpPr>
        <p:spPr>
          <a:xfrm>
            <a:off x="5743291" y="5098749"/>
            <a:ext cx="576064" cy="59381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516216" y="4797152"/>
            <a:ext cx="1944216" cy="11970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nic se jim nestalo, mohou rychle informovat krále</a:t>
            </a:r>
          </a:p>
        </p:txBody>
      </p:sp>
    </p:spTree>
    <p:extLst>
      <p:ext uri="{BB962C8B-B14F-4D97-AF65-F5344CB8AC3E}">
        <p14:creationId xmlns:p14="http://schemas.microsoft.com/office/powerpoint/2010/main" val="278263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5137</TotalTime>
  <Words>693</Words>
  <Application>Microsoft Office PowerPoint</Application>
  <PresentationFormat>Předvádění na obrazovce (4:3)</PresentationFormat>
  <Paragraphs>178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Book Antiqua</vt:lpstr>
      <vt:lpstr>Calibri</vt:lpstr>
      <vt:lpstr>Rockwell</vt:lpstr>
      <vt:lpstr>Wingdings 2</vt:lpstr>
      <vt:lpstr>Lití písma</vt:lpstr>
      <vt:lpstr>Nástup Habsburků v Čechách České stavovské povstání Třicetiletá válka a její důsledky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Situace po Bílé hoře u nás</vt:lpstr>
      <vt:lpstr>Prezentace aplikace PowerPoint</vt:lpstr>
      <vt:lpstr>Prezentace aplikace PowerPoint</vt:lpstr>
      <vt:lpstr>Prezentace aplikace PowerPoint</vt:lpstr>
      <vt:lpstr>Habsburská monarchie po 30ti leté válce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dějepisu Pravěcí předchůdci člověka Členění dávné historie</dc:title>
  <dc:creator>Lukáš Lanč</dc:creator>
  <cp:lastModifiedBy>Lanč Lukáš</cp:lastModifiedBy>
  <cp:revision>39</cp:revision>
  <dcterms:created xsi:type="dcterms:W3CDTF">2018-01-23T11:04:38Z</dcterms:created>
  <dcterms:modified xsi:type="dcterms:W3CDTF">2020-09-24T23:50:21Z</dcterms:modified>
</cp:coreProperties>
</file>