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81001"/>
            <a:ext cx="8442314" cy="2209800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Book Antiqua" panose="02040602050305030304" pitchFamily="18" charset="0"/>
              </a:rPr>
              <a:t>Habsburské Španělsko a Nizozemí</a:t>
            </a:r>
            <a:br>
              <a:rPr lang="cs-CZ" sz="4400" b="1" dirty="0">
                <a:latin typeface="Book Antiqua" panose="02040602050305030304" pitchFamily="18" charset="0"/>
              </a:rPr>
            </a:br>
            <a:r>
              <a:rPr lang="cs-CZ" sz="4400" b="1" dirty="0">
                <a:latin typeface="Book Antiqua" panose="02040602050305030304" pitchFamily="18" charset="0"/>
              </a:rPr>
              <a:t>Evropa a Asie v 16. a 17. století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7. ročník</a:t>
            </a:r>
          </a:p>
          <a:p>
            <a:r>
              <a:rPr lang="cs-CZ" sz="4800" dirty="0">
                <a:latin typeface="Book Antiqua" panose="02040602050305030304" pitchFamily="18" charset="0"/>
              </a:rPr>
              <a:t>21- 22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</a:t>
            </a:r>
            <a:r>
              <a:rPr lang="cs-CZ" dirty="0" err="1">
                <a:latin typeface="Calibri" panose="020F0502020204030204" pitchFamily="34" charset="0"/>
              </a:rPr>
              <a:t>Lanč</a:t>
            </a:r>
            <a:r>
              <a:rPr lang="cs-CZ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60182" y="3645024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21</a:t>
            </a:r>
          </a:p>
        </p:txBody>
      </p:sp>
      <p:sp>
        <p:nvSpPr>
          <p:cNvPr id="6" name="Šipka dolů 5">
            <a:hlinkClick r:id="rId3" action="ppaction://hlinksldjump"/>
          </p:cNvPr>
          <p:cNvSpPr/>
          <p:nvPr/>
        </p:nvSpPr>
        <p:spPr>
          <a:xfrm>
            <a:off x="1160182" y="4581128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Habsburské Španělsko a Nizozemí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765004" y="1268760"/>
            <a:ext cx="1421904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1516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1079912" y="1988840"/>
            <a:ext cx="792088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2198" y="2564904"/>
            <a:ext cx="2123728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Habsburkové (Karel V.) usedají na španělský trůn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512" y="5825653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drží titul císařů Svaté říše římské</a:t>
            </a:r>
          </a:p>
        </p:txBody>
      </p:sp>
      <p:cxnSp>
        <p:nvCxnSpPr>
          <p:cNvPr id="12" name="Přímá spojnice se šipkou 11"/>
          <p:cNvCxnSpPr>
            <a:stCxn id="9" idx="2"/>
          </p:cNvCxnSpPr>
          <p:nvPr/>
        </p:nvCxnSpPr>
        <p:spPr>
          <a:xfrm>
            <a:off x="1394062" y="36450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Jednoduché závorky 12"/>
          <p:cNvSpPr/>
          <p:nvPr/>
        </p:nvSpPr>
        <p:spPr>
          <a:xfrm>
            <a:off x="385950" y="4212544"/>
            <a:ext cx="2016224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kolonie ve střední a jižní Americe</a:t>
            </a:r>
          </a:p>
        </p:txBody>
      </p:sp>
      <p:sp>
        <p:nvSpPr>
          <p:cNvPr id="17" name="Jednoduché závorky 16"/>
          <p:cNvSpPr/>
          <p:nvPr/>
        </p:nvSpPr>
        <p:spPr>
          <a:xfrm>
            <a:off x="3374480" y="5841268"/>
            <a:ext cx="1756632" cy="8640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od 1526 na českém trůnu</a:t>
            </a:r>
          </a:p>
        </p:txBody>
      </p:sp>
      <p:sp>
        <p:nvSpPr>
          <p:cNvPr id="18" name="Ohnutý roh 17"/>
          <p:cNvSpPr/>
          <p:nvPr/>
        </p:nvSpPr>
        <p:spPr>
          <a:xfrm>
            <a:off x="2879243" y="4428511"/>
            <a:ext cx="2088232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„nad habsburskou říší Slunce nezapadá“</a:t>
            </a:r>
          </a:p>
        </p:txBody>
      </p:sp>
      <p:pic>
        <p:nvPicPr>
          <p:cNvPr id="1026" name="Picture 2" descr="File:Carlos I Y 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28" y="1334750"/>
            <a:ext cx="2397360" cy="287779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683" r="40542" b="30555"/>
          <a:stretch/>
        </p:blipFill>
        <p:spPr bwMode="auto">
          <a:xfrm>
            <a:off x="5142572" y="1597213"/>
            <a:ext cx="3835936" cy="2047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Plus 21"/>
          <p:cNvSpPr/>
          <p:nvPr/>
        </p:nvSpPr>
        <p:spPr>
          <a:xfrm>
            <a:off x="1101695" y="5134176"/>
            <a:ext cx="584734" cy="583263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9" name="Picture 5" descr="Výsledek obrázku pro korunovace ferdinanda i habsburské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69" y="3951110"/>
            <a:ext cx="3850588" cy="254066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lus 26"/>
          <p:cNvSpPr/>
          <p:nvPr/>
        </p:nvSpPr>
        <p:spPr>
          <a:xfrm>
            <a:off x="2789746" y="5966069"/>
            <a:ext cx="584734" cy="583263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683" r="40542" b="30555"/>
          <a:stretch/>
        </p:blipFill>
        <p:spPr bwMode="auto">
          <a:xfrm>
            <a:off x="60319" y="918026"/>
            <a:ext cx="8927597" cy="4765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3" grpId="0" animBg="1"/>
      <p:bldP spid="17" grpId="0" animBg="1"/>
      <p:bldP spid="18" grpId="0" animBg="1"/>
      <p:bldP spid="22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  <a:p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413792" y="443115"/>
            <a:ext cx="1637928" cy="6096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Filip II.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413792" y="1196752"/>
            <a:ext cx="1637928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1556 - 1598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520" y="1988840"/>
            <a:ext cx="194421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napadl Anglii</a:t>
            </a:r>
          </a:p>
        </p:txBody>
      </p:sp>
      <p:sp>
        <p:nvSpPr>
          <p:cNvPr id="7" name="Násobení 6"/>
          <p:cNvSpPr/>
          <p:nvPr/>
        </p:nvSpPr>
        <p:spPr>
          <a:xfrm>
            <a:off x="827584" y="2708920"/>
            <a:ext cx="792088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3356992"/>
            <a:ext cx="194421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šp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 flotila drtivě rozprášena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2339752" y="3537012"/>
            <a:ext cx="2301019" cy="104411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1588 zkáza </a:t>
            </a:r>
            <a:r>
              <a:rPr lang="cs-CZ" i="1" dirty="0">
                <a:latin typeface="Book Antiqua" panose="02040602050305030304" pitchFamily="18" charset="0"/>
              </a:rPr>
              <a:t>Neporazitelné </a:t>
            </a:r>
            <a:r>
              <a:rPr lang="cs-CZ" i="1" dirty="0" err="1">
                <a:latin typeface="Book Antiqua" panose="02040602050305030304" pitchFamily="18" charset="0"/>
              </a:rPr>
              <a:t>Armady</a:t>
            </a:r>
            <a:r>
              <a:rPr lang="cs-CZ" i="1" dirty="0">
                <a:latin typeface="Book Antiqua" panose="02040602050305030304" pitchFamily="18" charset="0"/>
              </a:rPr>
              <a:t> </a:t>
            </a:r>
            <a:r>
              <a:rPr lang="cs-CZ" dirty="0">
                <a:latin typeface="Book Antiqua" panose="02040602050305030304" pitchFamily="18" charset="0"/>
              </a:rPr>
              <a:t>v </a:t>
            </a:r>
            <a:r>
              <a:rPr lang="cs-CZ" dirty="0" err="1">
                <a:latin typeface="Book Antiqua" panose="02040602050305030304" pitchFamily="18" charset="0"/>
              </a:rPr>
              <a:t>Lamanch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Výsledek obrázku pro filip ii španělsk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8454"/>
          <a:stretch/>
        </p:blipFill>
        <p:spPr bwMode="auto">
          <a:xfrm>
            <a:off x="2339752" y="92287"/>
            <a:ext cx="2343151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anglo spanish war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88" y="1800"/>
            <a:ext cx="2280304" cy="414921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anglo spanish w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43919"/>
          <a:stretch/>
        </p:blipFill>
        <p:spPr bwMode="auto">
          <a:xfrm>
            <a:off x="4833576" y="191828"/>
            <a:ext cx="1898664" cy="3242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anglo spanish w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31" y="3580152"/>
            <a:ext cx="4086597" cy="315660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history.com/.image/t_share/MTU3ODc5MDg2NDMyMzMxMDgx/spanish-armada-off-the-coast-of-england-ca-1620-1625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81128"/>
            <a:ext cx="4485197" cy="21785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dutch revo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9356"/>
            <a:ext cx="4271898" cy="24012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  <a:p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6876256" y="212282"/>
            <a:ext cx="1872208" cy="9844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 II. řeší také povstání v Nizozemí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6478493" y="1296067"/>
            <a:ext cx="2545541" cy="5400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pod nadvládou </a:t>
            </a:r>
            <a:r>
              <a:rPr lang="cs-CZ" dirty="0" err="1">
                <a:latin typeface="Book Antiqua" panose="02040602050305030304" pitchFamily="18" charset="0"/>
              </a:rPr>
              <a:t>Habs</a:t>
            </a:r>
            <a:r>
              <a:rPr lang="cs-CZ" dirty="0">
                <a:latin typeface="Book Antiqua" panose="02040602050305030304" pitchFamily="18" charset="0"/>
              </a:rPr>
              <a:t>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8494717" y="1836127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Násobení 14"/>
          <p:cNvSpPr/>
          <p:nvPr/>
        </p:nvSpPr>
        <p:spPr>
          <a:xfrm>
            <a:off x="8134677" y="3204279"/>
            <a:ext cx="720080" cy="61206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7" name="Šipka dolů 16"/>
          <p:cNvSpPr/>
          <p:nvPr/>
        </p:nvSpPr>
        <p:spPr>
          <a:xfrm>
            <a:off x="7918653" y="4788455"/>
            <a:ext cx="792088" cy="4680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414597" y="5455137"/>
            <a:ext cx="1548172" cy="1061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vleklá náboženská válka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79512" y="443115"/>
            <a:ext cx="2160240" cy="5376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Vilém I. Oranžský</a:t>
            </a:r>
          </a:p>
        </p:txBody>
      </p:sp>
      <p:pic>
        <p:nvPicPr>
          <p:cNvPr id="3080" name="Picture 8" descr="https://brewminate.com/wp-content/uploads/2018/08/082318-79-William-Orange-England-History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52" y="2544452"/>
            <a:ext cx="3874624" cy="26307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7126565" y="3816347"/>
            <a:ext cx="1897469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nizozemští protestanti</a:t>
            </a:r>
          </a:p>
        </p:txBody>
      </p:sp>
      <p:pic>
        <p:nvPicPr>
          <p:cNvPr id="27" name="Picture 6" descr="Výsledek obrázku pro dutch revolt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06" y="4327699"/>
            <a:ext cx="2063858" cy="24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Šipka dolů 27"/>
          <p:cNvSpPr/>
          <p:nvPr/>
        </p:nvSpPr>
        <p:spPr>
          <a:xfrm rot="5400000">
            <a:off x="6677865" y="5802791"/>
            <a:ext cx="792088" cy="4680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3082" name="Picture 10" descr="Výsledek obrázku pro william of or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" y="1067532"/>
            <a:ext cx="2383532" cy="3282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hnutý roh 20"/>
          <p:cNvSpPr/>
          <p:nvPr/>
        </p:nvSpPr>
        <p:spPr>
          <a:xfrm>
            <a:off x="2199161" y="2852935"/>
            <a:ext cx="1847873" cy="132758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jeden z hlavních představitelů boje </a:t>
            </a:r>
            <a:r>
              <a:rPr lang="cs-CZ" dirty="0" err="1">
                <a:latin typeface="Book Antiqua" panose="02040602050305030304" pitchFamily="18" charset="0"/>
              </a:rPr>
              <a:t>Nizoz</a:t>
            </a:r>
            <a:r>
              <a:rPr lang="cs-CZ" dirty="0">
                <a:latin typeface="Book Antiqua" panose="02040602050305030304" pitchFamily="18" charset="0"/>
              </a:rPr>
              <a:t>. za svobodu</a:t>
            </a:r>
          </a:p>
        </p:txBody>
      </p:sp>
      <p:pic>
        <p:nvPicPr>
          <p:cNvPr id="3084" name="Picture 12" descr="Související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" y="4589305"/>
            <a:ext cx="2496119" cy="21029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4619716" y="5357059"/>
            <a:ext cx="2135949" cy="12576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jejím konci vzniká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habs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 Belgie a samostatné Nizozemí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774637" y="2556207"/>
            <a:ext cx="1272771" cy="540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katolíci</a:t>
            </a:r>
          </a:p>
        </p:txBody>
      </p:sp>
      <p:pic>
        <p:nvPicPr>
          <p:cNvPr id="26" name="Picture 8" descr="https://brewminate.com/wp-content/uploads/2018/08/082318-79-William-Orange-England-History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" y="29262"/>
            <a:ext cx="7743825" cy="52578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dutch revolt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" y="129356"/>
            <a:ext cx="4539932" cy="54696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2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18" grpId="0" animBg="1"/>
      <p:bldP spid="12" grpId="0" animBg="1"/>
      <p:bldP spid="16" grpId="0" animBg="1"/>
      <p:bldP spid="28" grpId="0" animBg="1"/>
      <p:bldP spid="21" grpId="0" animBg="1"/>
      <p:bldP spid="2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22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Evropa a Asie v 16. a 17. století</a:t>
            </a:r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251520" y="997115"/>
            <a:ext cx="1925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Francie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1772816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náboženské války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611560" y="2420888"/>
            <a:ext cx="2304256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1562 - 1598</a:t>
            </a:r>
          </a:p>
        </p:txBody>
      </p:sp>
      <p:sp>
        <p:nvSpPr>
          <p:cNvPr id="8" name="Ohnutý roh 7"/>
          <p:cNvSpPr/>
          <p:nvPr/>
        </p:nvSpPr>
        <p:spPr>
          <a:xfrm>
            <a:off x="611560" y="3212976"/>
            <a:ext cx="2304256" cy="13681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konflikt mezi katolíky a francouzskými protestanty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611560" y="4725144"/>
            <a:ext cx="230425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tzv. hugenoti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51520" y="5425256"/>
            <a:ext cx="2664296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Book Antiqua" panose="02040602050305030304" pitchFamily="18" charset="0"/>
              </a:rPr>
              <a:t>23. /24. srpna 1572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27584" y="6093296"/>
            <a:ext cx="288032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pokus o vyvraždění mocných hugenotů</a:t>
            </a:r>
          </a:p>
        </p:txBody>
      </p:sp>
      <p:sp>
        <p:nvSpPr>
          <p:cNvPr id="12" name="Jednoduché závorky 11"/>
          <p:cNvSpPr/>
          <p:nvPr/>
        </p:nvSpPr>
        <p:spPr>
          <a:xfrm>
            <a:off x="3923928" y="6309320"/>
            <a:ext cx="1728192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prý až 20 tisíc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5868144" y="6309320"/>
            <a:ext cx="2808312" cy="5486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tzv. bartolomějská noc</a:t>
            </a:r>
          </a:p>
        </p:txBody>
      </p:sp>
      <p:pic>
        <p:nvPicPr>
          <p:cNvPr id="4098" name="Picture 2" descr="https://upload.wikimedia.org/wikipedia/commons/thumb/4/40/La_masacre_de_San_Bartolom%C3%A9%2C_por_Fran%C3%A7ois_Dubois.jpg/1200px-La_masacre_de_San_Bartolom%C3%A9%2C_por_Fran%C3%A7ois_Dub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31" y="824703"/>
            <a:ext cx="4978146" cy="29868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90075"/>
            <a:ext cx="3196617" cy="217419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Massacre in night of Saint Bartholom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15" y="4013794"/>
            <a:ext cx="2857500" cy="22955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Výsledek obrázku pro leonardo da vinci vynál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3"/>
            <a:ext cx="2527231" cy="26630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ek obrázku pro leonardo da vinci vynál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7643"/>
            <a:ext cx="3604388" cy="21917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22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51520" y="997115"/>
            <a:ext cx="1925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Francie</a:t>
            </a:r>
          </a:p>
        </p:txBody>
      </p:sp>
      <p:sp>
        <p:nvSpPr>
          <p:cNvPr id="7" name="Ohnutý roh 6"/>
          <p:cNvSpPr/>
          <p:nvPr/>
        </p:nvSpPr>
        <p:spPr>
          <a:xfrm>
            <a:off x="6876256" y="230832"/>
            <a:ext cx="2016224" cy="102772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 16. století zde žije Leonardo da Vinci</a:t>
            </a:r>
          </a:p>
        </p:txBody>
      </p:sp>
      <p:sp>
        <p:nvSpPr>
          <p:cNvPr id="8" name="Ohnutý roh 7"/>
          <p:cNvSpPr/>
          <p:nvPr/>
        </p:nvSpPr>
        <p:spPr>
          <a:xfrm>
            <a:off x="506301" y="5157192"/>
            <a:ext cx="2664296" cy="147616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20. léta 17. stol. král Ludvík XIII. a jeho první ministr kardinál </a:t>
            </a:r>
            <a:r>
              <a:rPr lang="cs-CZ" dirty="0" err="1">
                <a:latin typeface="Book Antiqua" panose="02040602050305030304" pitchFamily="18" charset="0"/>
              </a:rPr>
              <a:t>Richelieu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5128" name="Picture 8" descr="Výsledek obrázku pro leonardo da vin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01" y="1342600"/>
            <a:ext cx="2038350" cy="30575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kardinál richeli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2" y="1646848"/>
            <a:ext cx="3076575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ouvisející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87" y="4523566"/>
            <a:ext cx="2569382" cy="19297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62" y="2417975"/>
            <a:ext cx="2093087" cy="143376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ek obrázku pro leonardo da vinci vynález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35" y="2361390"/>
            <a:ext cx="1428750" cy="21621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china ming dyn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" y="3033242"/>
            <a:ext cx="4438983" cy="368696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22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77961" y="242859"/>
            <a:ext cx="1925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Čína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2809" y="944724"/>
            <a:ext cx="237626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vláda dynastie Ming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252809" y="1683192"/>
            <a:ext cx="2376264" cy="4496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1368 - 1644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102519" y="2060848"/>
            <a:ext cx="0" cy="438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hnutý roh 8"/>
          <p:cNvSpPr/>
          <p:nvPr/>
        </p:nvSpPr>
        <p:spPr>
          <a:xfrm>
            <a:off x="307862" y="2637483"/>
            <a:ext cx="2376264" cy="79151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vyhání mongolských vládců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211855" y="1906977"/>
            <a:ext cx="834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hnutý roh 14"/>
          <p:cNvSpPr/>
          <p:nvPr/>
        </p:nvSpPr>
        <p:spPr>
          <a:xfrm>
            <a:off x="3046291" y="692696"/>
            <a:ext cx="1645143" cy="15138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jsou sesazeni mandžuskou dynastií </a:t>
            </a:r>
            <a:r>
              <a:rPr lang="cs-CZ" dirty="0" err="1">
                <a:latin typeface="Book Antiqua" panose="02040602050305030304" pitchFamily="18" charset="0"/>
              </a:rPr>
              <a:t>Čhing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928304" y="154298"/>
            <a:ext cx="4009726" cy="7531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16. stol. sem začínají pronikat portugalští obchodníci,…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012160" y="6070882"/>
            <a:ext cx="223224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…a misionáři</a:t>
            </a:r>
          </a:p>
        </p:txBody>
      </p:sp>
      <p:sp>
        <p:nvSpPr>
          <p:cNvPr id="19" name="Ovál 18"/>
          <p:cNvSpPr/>
          <p:nvPr/>
        </p:nvSpPr>
        <p:spPr>
          <a:xfrm>
            <a:off x="2823563" y="3033242"/>
            <a:ext cx="1512167" cy="134900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3579646" y="206084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50" name="Picture 6" descr="Výsledek obrázku pro portuguese tradesman in a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55" y="1047272"/>
            <a:ext cx="4256225" cy="217116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ek obrázku pro portuguese missionaries in a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31" y="3423933"/>
            <a:ext cx="3800475" cy="24860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Výsledek obrázku pro portuguese tradesman in as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" y="1232407"/>
            <a:ext cx="9085566" cy="463469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0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9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ýsledek obrázku pro battle of sekigah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92" y="602328"/>
            <a:ext cx="5084201" cy="23929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22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43452" y="314296"/>
            <a:ext cx="1925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Japonsko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8300" y="984793"/>
            <a:ext cx="237626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období válčících států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143508" y="1708879"/>
            <a:ext cx="2592288" cy="52037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pol. 15. – poč. 17. stol.</a:t>
            </a:r>
          </a:p>
        </p:txBody>
      </p:sp>
      <p:sp>
        <p:nvSpPr>
          <p:cNvPr id="9" name="Ohnutý roh 8"/>
          <p:cNvSpPr/>
          <p:nvPr/>
        </p:nvSpPr>
        <p:spPr>
          <a:xfrm>
            <a:off x="143508" y="2293186"/>
            <a:ext cx="2697516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 klidném období více jak století vnitřních válek mezi </a:t>
            </a:r>
            <a:r>
              <a:rPr lang="cs-CZ" dirty="0" err="1">
                <a:latin typeface="Book Antiqua" panose="02040602050305030304" pitchFamily="18" charset="0"/>
              </a:rPr>
              <a:t>šl</a:t>
            </a:r>
            <a:r>
              <a:rPr lang="cs-CZ" dirty="0">
                <a:latin typeface="Book Antiqua" panose="02040602050305030304" pitchFamily="18" charset="0"/>
              </a:rPr>
              <a:t>. rody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804393" y="1509169"/>
            <a:ext cx="2232248" cy="1440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šógun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Tokugawa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Ieiasu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poráží nepřátele a formálně sjednocuje zemi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829509" y="732765"/>
            <a:ext cx="223224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bitva u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Sekigahary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7189549" y="175156"/>
            <a:ext cx="1512168" cy="46471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1600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6653663" y="5517232"/>
            <a:ext cx="2062971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císař v domácím vězení</a:t>
            </a:r>
          </a:p>
        </p:txBody>
      </p:sp>
      <p:sp>
        <p:nvSpPr>
          <p:cNvPr id="12" name="Jednoduché závorky 11"/>
          <p:cNvSpPr/>
          <p:nvPr/>
        </p:nvSpPr>
        <p:spPr>
          <a:xfrm>
            <a:off x="4211960" y="5737439"/>
            <a:ext cx="2160240" cy="63032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hlavním městem Edo… dnes Tokio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825740" y="6066166"/>
            <a:ext cx="2880320" cy="60319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uzavření se světu a zákaz kontaktu s cizinci</a:t>
            </a:r>
          </a:p>
        </p:txBody>
      </p:sp>
      <p:pic>
        <p:nvPicPr>
          <p:cNvPr id="7170" name="Picture 2" descr="Výsledek obrázku pro japan sengo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" y="3488940"/>
            <a:ext cx="3825969" cy="2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ravoúhlá spojnice 17"/>
          <p:cNvCxnSpPr>
            <a:stCxn id="9" idx="3"/>
          </p:cNvCxnSpPr>
          <p:nvPr/>
        </p:nvCxnSpPr>
        <p:spPr>
          <a:xfrm flipV="1">
            <a:off x="2841024" y="407512"/>
            <a:ext cx="4179248" cy="2425734"/>
          </a:xfrm>
          <a:prstGeom prst="bentConnector3">
            <a:avLst>
              <a:gd name="adj1" fmla="val 555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4" name="Picture 6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6050"/>
            <a:ext cx="3481645" cy="22184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hnutý roh 14"/>
          <p:cNvSpPr/>
          <p:nvPr/>
        </p:nvSpPr>
        <p:spPr>
          <a:xfrm>
            <a:off x="4067944" y="3197291"/>
            <a:ext cx="2160240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stává se faktickým vládcem</a:t>
            </a:r>
          </a:p>
        </p:txBody>
      </p:sp>
      <p:pic>
        <p:nvPicPr>
          <p:cNvPr id="22" name="Picture 4" descr="Výsledek obrázku pro battle of sekigaha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318" y="13858"/>
            <a:ext cx="14511931" cy="683028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10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6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6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9" grpId="0" animBg="1"/>
      <p:bldP spid="16" grpId="0" animBg="1"/>
      <p:bldP spid="17" grpId="0" animBg="1"/>
      <p:bldP spid="7" grpId="0" animBg="1"/>
      <p:bldP spid="10" grpId="0" animBg="1"/>
      <p:bldP spid="12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1059</TotalTime>
  <Words>322</Words>
  <Application>Microsoft Office PowerPoint</Application>
  <PresentationFormat>Předvádění na obrazovce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Book Antiqua</vt:lpstr>
      <vt:lpstr>Calibri</vt:lpstr>
      <vt:lpstr>Rockwell</vt:lpstr>
      <vt:lpstr>Wingdings 2</vt:lpstr>
      <vt:lpstr>Lití písma</vt:lpstr>
      <vt:lpstr>Habsburské Španělsko a Nizozemí Evropa a Asie v 16. a 17.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Lanč Lukáš</cp:lastModifiedBy>
  <cp:revision>24</cp:revision>
  <dcterms:created xsi:type="dcterms:W3CDTF">2018-01-23T11:04:38Z</dcterms:created>
  <dcterms:modified xsi:type="dcterms:W3CDTF">2020-09-24T23:48:21Z</dcterms:modified>
</cp:coreProperties>
</file>