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5" r:id="rId5"/>
    <p:sldId id="260" r:id="rId6"/>
    <p:sldId id="274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6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81001"/>
            <a:ext cx="8784976" cy="22098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latin typeface="Book Antiqua" panose="02040602050305030304" pitchFamily="18" charset="0"/>
              </a:rPr>
              <a:t>Revoluční rok 1848</a:t>
            </a:r>
            <a:br>
              <a:rPr lang="cs-CZ" sz="4000" b="1" dirty="0" smtClean="0">
                <a:latin typeface="Book Antiqua" panose="02040602050305030304" pitchFamily="18" charset="0"/>
              </a:rPr>
            </a:br>
            <a:r>
              <a:rPr lang="cs-CZ" sz="4000" b="1" dirty="0" smtClean="0">
                <a:latin typeface="Book Antiqua" panose="02040602050305030304" pitchFamily="18" charset="0"/>
              </a:rPr>
              <a:t>Kolonialismus – Afrika, Asie</a:t>
            </a:r>
            <a:br>
              <a:rPr lang="cs-CZ" sz="4000" b="1" dirty="0" smtClean="0">
                <a:latin typeface="Book Antiqua" panose="02040602050305030304" pitchFamily="18" charset="0"/>
              </a:rPr>
            </a:br>
            <a:r>
              <a:rPr lang="cs-CZ" sz="4000" b="1" dirty="0" smtClean="0">
                <a:latin typeface="Book Antiqua" panose="02040602050305030304" pitchFamily="18" charset="0"/>
              </a:rPr>
              <a:t>Osidlování amerického západu</a:t>
            </a:r>
            <a:br>
              <a:rPr lang="cs-CZ" sz="4000" b="1" dirty="0" smtClean="0">
                <a:latin typeface="Book Antiqua" panose="02040602050305030304" pitchFamily="18" charset="0"/>
              </a:rPr>
            </a:br>
            <a:r>
              <a:rPr lang="cs-CZ" sz="4000" b="1" dirty="0" smtClean="0">
                <a:latin typeface="Book Antiqua" panose="02040602050305030304" pitchFamily="18" charset="0"/>
              </a:rPr>
              <a:t>Válka Severu proti Jihu</a:t>
            </a:r>
            <a:endParaRPr lang="cs-CZ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Book Antiqua" panose="02040602050305030304" pitchFamily="18" charset="0"/>
              </a:rPr>
              <a:t>8. ročník</a:t>
            </a:r>
          </a:p>
          <a:p>
            <a:r>
              <a:rPr lang="cs-CZ" sz="4800" dirty="0" smtClean="0">
                <a:latin typeface="Book Antiqua" panose="02040602050305030304" pitchFamily="18" charset="0"/>
              </a:rPr>
              <a:t>14 - 17</a:t>
            </a:r>
            <a:endParaRPr lang="cs-CZ" sz="4800" dirty="0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© Lukáš </a:t>
            </a:r>
            <a:r>
              <a:rPr lang="cs-CZ" dirty="0" err="1" smtClean="0">
                <a:latin typeface="Calibri" panose="020F0502020204030204" pitchFamily="34" charset="0"/>
              </a:rPr>
              <a:t>Lanč</a:t>
            </a:r>
            <a:r>
              <a:rPr lang="cs-CZ" dirty="0" smtClean="0">
                <a:latin typeface="Calibri" panose="020F0502020204030204" pitchFamily="34" charset="0"/>
              </a:rPr>
              <a:t> 2018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1175150" y="299695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14</a:t>
            </a:r>
            <a:endParaRPr lang="cs-CZ" dirty="0"/>
          </a:p>
        </p:txBody>
      </p:sp>
      <p:sp>
        <p:nvSpPr>
          <p:cNvPr id="6" name="Šipka dolů 5">
            <a:hlinkClick r:id="rId3" action="ppaction://hlinksldjump"/>
          </p:cNvPr>
          <p:cNvSpPr/>
          <p:nvPr/>
        </p:nvSpPr>
        <p:spPr>
          <a:xfrm>
            <a:off x="1175150" y="3933056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7" name="Šipka dolů 6">
            <a:hlinkClick r:id="rId4" action="ppaction://hlinksldjump"/>
          </p:cNvPr>
          <p:cNvSpPr/>
          <p:nvPr/>
        </p:nvSpPr>
        <p:spPr>
          <a:xfrm>
            <a:off x="1184069" y="5805264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17</a:t>
            </a:r>
            <a:endParaRPr lang="cs-CZ" dirty="0"/>
          </a:p>
        </p:txBody>
      </p:sp>
      <p:sp>
        <p:nvSpPr>
          <p:cNvPr id="8" name="Šipka dolů 7">
            <a:hlinkClick r:id="rId5" action="ppaction://hlinksldjump"/>
          </p:cNvPr>
          <p:cNvSpPr/>
          <p:nvPr/>
        </p:nvSpPr>
        <p:spPr>
          <a:xfrm>
            <a:off x="1175150" y="4869160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17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800779" y="452953"/>
            <a:ext cx="2574032" cy="12554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osidlují prakticky neosídlené území na západě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Násobení 1"/>
          <p:cNvSpPr/>
          <p:nvPr/>
        </p:nvSpPr>
        <p:spPr>
          <a:xfrm>
            <a:off x="3580821" y="612625"/>
            <a:ext cx="864096" cy="93610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4716016" y="752609"/>
            <a:ext cx="2088232" cy="6561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není úplně pravda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Je rovno 6"/>
          <p:cNvSpPr/>
          <p:nvPr/>
        </p:nvSpPr>
        <p:spPr>
          <a:xfrm>
            <a:off x="5400092" y="1548729"/>
            <a:ext cx="720080" cy="568470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228184" y="1548729"/>
            <a:ext cx="1656184" cy="5684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Indiáni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Jednoduché závorky 8"/>
          <p:cNvSpPr/>
          <p:nvPr/>
        </p:nvSpPr>
        <p:spPr>
          <a:xfrm>
            <a:off x="5400092" y="2348880"/>
            <a:ext cx="3204356" cy="151216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viz téma 16</a:t>
            </a:r>
          </a:p>
          <a:p>
            <a:pPr marL="285750" indent="-285750" algn="ctr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rezervace</a:t>
            </a:r>
          </a:p>
          <a:p>
            <a:pPr marL="285750" indent="-285750" algn="ctr">
              <a:buFontTx/>
              <a:buChar char="-"/>
            </a:pPr>
            <a:r>
              <a:rPr lang="cs-CZ" dirty="0" err="1" smtClean="0">
                <a:latin typeface="Book Antiqua" panose="02040602050305030304" pitchFamily="18" charset="0"/>
              </a:rPr>
              <a:t>Little</a:t>
            </a:r>
            <a:r>
              <a:rPr lang="cs-CZ" dirty="0" smtClean="0">
                <a:latin typeface="Book Antiqua" panose="02040602050305030304" pitchFamily="18" charset="0"/>
              </a:rPr>
              <a:t> Big Horn</a:t>
            </a:r>
          </a:p>
          <a:p>
            <a:pPr marL="285750" indent="-285750" algn="ctr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generál Castro</a:t>
            </a:r>
          </a:p>
          <a:p>
            <a:pPr marL="285750" indent="-285750" algn="ctr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Sedící Býk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1" y="3976733"/>
            <a:ext cx="4437062" cy="2679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613025" cy="2613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11" y="2117199"/>
            <a:ext cx="2413000" cy="3095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lačítko akce: Nápověda 12">
            <a:hlinkClick r:id="" action="ppaction://noaction" highlightClick="1"/>
          </p:cNvPr>
          <p:cNvSpPr/>
          <p:nvPr/>
        </p:nvSpPr>
        <p:spPr>
          <a:xfrm rot="1728447">
            <a:off x="6714237" y="715772"/>
            <a:ext cx="576064" cy="576064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Jednoduché závorky 13"/>
          <p:cNvSpPr/>
          <p:nvPr/>
        </p:nvSpPr>
        <p:spPr>
          <a:xfrm>
            <a:off x="468313" y="230832"/>
            <a:ext cx="3112508" cy="175800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7" y="752609"/>
            <a:ext cx="8460199" cy="51094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03" y="752609"/>
            <a:ext cx="5426626" cy="54266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7083"/>
            <a:ext cx="4464496" cy="57274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162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17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827584" y="764704"/>
            <a:ext cx="2736304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každý přistěhovalec se stává plnoprávným americkým občanem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3851920" y="692696"/>
            <a:ext cx="2520280" cy="13681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bez práv (nebráni jako lidi) však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lačítko akce: Nápověda 5">
            <a:hlinkClick r:id="" action="ppaction://noaction" highlightClick="1"/>
          </p:cNvPr>
          <p:cNvSpPr/>
          <p:nvPr/>
        </p:nvSpPr>
        <p:spPr>
          <a:xfrm rot="1769568">
            <a:off x="4540857" y="366095"/>
            <a:ext cx="720080" cy="648072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6556341" y="628963"/>
            <a:ext cx="1944216" cy="519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Indiáni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587586" y="1541785"/>
            <a:ext cx="1944216" cy="5190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ernošští otroci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6" descr="cotton_plan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4" y="2204865"/>
            <a:ext cx="2684820" cy="23762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lantaz_taba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0" y="2774299"/>
            <a:ext cx="3136441" cy="214418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hnutý roh 8"/>
          <p:cNvSpPr/>
          <p:nvPr/>
        </p:nvSpPr>
        <p:spPr>
          <a:xfrm>
            <a:off x="6268309" y="2492896"/>
            <a:ext cx="2520280" cy="129614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</a:t>
            </a:r>
            <a:r>
              <a:rPr lang="cs-CZ" dirty="0" smtClean="0">
                <a:latin typeface="Book Antiqua" panose="02040602050305030304" pitchFamily="18" charset="0"/>
              </a:rPr>
              <a:t>ováženi z Afriky, aby pracovali hlavně na plantážích</a:t>
            </a:r>
            <a:endParaRPr lang="cs-CZ" dirty="0">
              <a:latin typeface="Book Antiqua" panose="02040602050305030304" pitchFamily="18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7812360" y="357301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Jednoduché závorky 14"/>
          <p:cNvSpPr/>
          <p:nvPr/>
        </p:nvSpPr>
        <p:spPr>
          <a:xfrm>
            <a:off x="6556341" y="4581128"/>
            <a:ext cx="2232248" cy="67471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bavlna, tabák,…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9" name="Picture 6" descr="Výsledek obrázku pro slavery 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1" y="4221088"/>
            <a:ext cx="3185388" cy="23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Výsledek obrázku pro slavery u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7" y="628963"/>
            <a:ext cx="7553094" cy="55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62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17</a:t>
            </a:r>
            <a:endParaRPr lang="cs-CZ" sz="2400" dirty="0"/>
          </a:p>
        </p:txBody>
      </p:sp>
      <p:pic>
        <p:nvPicPr>
          <p:cNvPr id="7" name="Picture 4" descr="Výsledek obrázku pro slavery u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8" y="1315789"/>
            <a:ext cx="3018161" cy="225722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ýbuch 2 1"/>
          <p:cNvSpPr/>
          <p:nvPr/>
        </p:nvSpPr>
        <p:spPr>
          <a:xfrm>
            <a:off x="611560" y="225317"/>
            <a:ext cx="2103884" cy="1080120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1808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627784" y="225317"/>
            <a:ext cx="3600400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dovoz dalších otroků z Afriky do USA zakázán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Násobení 8"/>
          <p:cNvSpPr/>
          <p:nvPr/>
        </p:nvSpPr>
        <p:spPr>
          <a:xfrm>
            <a:off x="5241851" y="1052736"/>
            <a:ext cx="779834" cy="72008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631768" y="1681006"/>
            <a:ext cx="2993032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už tak na plantážích více jak 350 000 otrokářů a 4 mil. otroků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6" descr="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41" y="2221066"/>
            <a:ext cx="2085833" cy="26497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5940152" y="2996952"/>
            <a:ext cx="2376264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 právě nyní se ukazují hlavní rozdíly mezi americkými státy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6835801" y="5157192"/>
            <a:ext cx="632420" cy="9361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2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2" y="4077072"/>
            <a:ext cx="3409653" cy="256086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97" y="461665"/>
            <a:ext cx="7595403" cy="5704634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62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17</a:t>
            </a:r>
            <a:endParaRPr lang="cs-CZ" sz="2400" dirty="0"/>
          </a:p>
        </p:txBody>
      </p:sp>
      <p:sp>
        <p:nvSpPr>
          <p:cNvPr id="6" name="Šipka dolů 5"/>
          <p:cNvSpPr/>
          <p:nvPr/>
        </p:nvSpPr>
        <p:spPr>
          <a:xfrm>
            <a:off x="1331640" y="461665"/>
            <a:ext cx="632420" cy="9361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 descr="Výsledek obrázku pro usa union versus confede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1" y="1981336"/>
            <a:ext cx="4501300" cy="282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V="1">
            <a:off x="3707904" y="1397770"/>
            <a:ext cx="1800200" cy="1599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491880" y="4005064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Zaoblený obdélník 9"/>
          <p:cNvSpPr/>
          <p:nvPr/>
        </p:nvSpPr>
        <p:spPr>
          <a:xfrm>
            <a:off x="5724128" y="1124744"/>
            <a:ext cx="2160240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průmyslový Sever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004048" y="4329100"/>
            <a:ext cx="2160240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plantážnický Jih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Ohnutý roh 13"/>
          <p:cNvSpPr/>
          <p:nvPr/>
        </p:nvSpPr>
        <p:spPr>
          <a:xfrm>
            <a:off x="5040052" y="1841072"/>
            <a:ext cx="3528392" cy="144766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menší farmy a více průmyslu</a:t>
            </a:r>
          </a:p>
          <a:p>
            <a:pPr marL="285750" indent="-285750" algn="ctr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otrokářství zrušeno už koncem 18. století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6" name="Ohnutý roh 15"/>
          <p:cNvSpPr/>
          <p:nvPr/>
        </p:nvSpPr>
        <p:spPr>
          <a:xfrm>
            <a:off x="4284939" y="5027172"/>
            <a:ext cx="3528392" cy="144766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obrovské plantáže a hodně zemědělské práce</a:t>
            </a:r>
          </a:p>
          <a:p>
            <a:pPr marL="285750" indent="-285750" algn="ctr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otroci jsou nezbytnou pracovní silou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62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17</a:t>
            </a:r>
            <a:endParaRPr lang="cs-CZ" sz="2400" dirty="0"/>
          </a:p>
        </p:txBody>
      </p:sp>
      <p:pic>
        <p:nvPicPr>
          <p:cNvPr id="6" name="Picture 2" descr="Výsledek obrázku pro usa union versus confede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2" y="482956"/>
            <a:ext cx="2430016" cy="15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7123" y="2176710"/>
            <a:ext cx="3168352" cy="10738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 Severu stále častěji kritika Jihu a otrokářství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Jednoduché závorky 2"/>
          <p:cNvSpPr/>
          <p:nvPr/>
        </p:nvSpPr>
        <p:spPr>
          <a:xfrm>
            <a:off x="3347864" y="1244764"/>
            <a:ext cx="2232248" cy="792088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tajně pomáhají otrokům k útěku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7172" name="Picture 4" descr="Výsledek obrázku pro slavery secret tunnels 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1" y="3323373"/>
            <a:ext cx="3533775" cy="3362326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Jednoduché závorky 6"/>
          <p:cNvSpPr/>
          <p:nvPr/>
        </p:nvSpPr>
        <p:spPr>
          <a:xfrm>
            <a:off x="5868144" y="482956"/>
            <a:ext cx="2592288" cy="1465139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</a:t>
            </a:r>
            <a:r>
              <a:rPr lang="cs-CZ" dirty="0" smtClean="0">
                <a:latin typeface="Book Antiqua" panose="02040602050305030304" pitchFamily="18" charset="0"/>
              </a:rPr>
              <a:t>zv. podzemní železnice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s</a:t>
            </a:r>
            <a:r>
              <a:rPr lang="cs-CZ" dirty="0" smtClean="0">
                <a:latin typeface="Book Antiqua" panose="02040602050305030304" pitchFamily="18" charset="0"/>
              </a:rPr>
              <a:t>íť tajných tunelů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4283968" y="2531285"/>
            <a:ext cx="792088" cy="79208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473576" y="2348880"/>
            <a:ext cx="3168352" cy="11849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1860 zvolen prezidentem Abraham Lincoln, velký odpůrce otroctví a stoupenec osobní svobody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8" descr="AbeLincol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21919"/>
            <a:ext cx="2414416" cy="30637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ýsledek obrázku pro slavery secret tunnels 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31" y="80016"/>
            <a:ext cx="6942514" cy="6605683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62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Šipka ohnutá nahoru 10"/>
          <p:cNvSpPr/>
          <p:nvPr/>
        </p:nvSpPr>
        <p:spPr>
          <a:xfrm rot="5400000">
            <a:off x="5215466" y="989787"/>
            <a:ext cx="1008112" cy="1130348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17</a:t>
            </a:r>
            <a:endParaRPr lang="cs-CZ" sz="2400" dirty="0"/>
          </a:p>
        </p:txBody>
      </p:sp>
      <p:sp>
        <p:nvSpPr>
          <p:cNvPr id="2" name="Zaoblený obdélník 1"/>
          <p:cNvSpPr/>
          <p:nvPr/>
        </p:nvSpPr>
        <p:spPr>
          <a:xfrm>
            <a:off x="459879" y="582853"/>
            <a:ext cx="2232248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právě v reakci na zvolení Lincolna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Jednoduché závorky 2"/>
          <p:cNvSpPr/>
          <p:nvPr/>
        </p:nvSpPr>
        <p:spPr>
          <a:xfrm>
            <a:off x="971600" y="1626969"/>
            <a:ext cx="3744416" cy="50588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chce zrušit otroctví v celých USA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843808" y="699866"/>
            <a:ext cx="3312368" cy="7020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Jih 1861 vyhlašuje samostatnost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493265" y="1353129"/>
            <a:ext cx="2520280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</a:t>
            </a:r>
            <a:r>
              <a:rPr lang="cs-CZ" dirty="0" smtClean="0">
                <a:latin typeface="Book Antiqua" panose="02040602050305030304" pitchFamily="18" charset="0"/>
              </a:rPr>
              <a:t>zniká Konfederace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0" name="Jednoduché závorky 9"/>
          <p:cNvSpPr/>
          <p:nvPr/>
        </p:nvSpPr>
        <p:spPr>
          <a:xfrm>
            <a:off x="5809189" y="2501508"/>
            <a:ext cx="3204356" cy="9361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</a:t>
            </a:r>
            <a:r>
              <a:rPr lang="cs-CZ" dirty="0" smtClean="0">
                <a:latin typeface="Book Antiqua" panose="02040602050305030304" pitchFamily="18" charset="0"/>
              </a:rPr>
              <a:t>rezidentem J. Davis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hl. město </a:t>
            </a:r>
            <a:r>
              <a:rPr lang="cs-CZ" dirty="0" err="1" smtClean="0">
                <a:latin typeface="Book Antiqua" panose="02040602050305030304" pitchFamily="18" charset="0"/>
              </a:rPr>
              <a:t>Richmond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8194" name="Picture 2" descr="Výsledek obrázku pro jefferson da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8" y="461665"/>
            <a:ext cx="4708693" cy="589421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44" y="4084326"/>
            <a:ext cx="3020773" cy="201385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ek obrázku pro richmond usa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1" y="612885"/>
            <a:ext cx="5364314" cy="3352696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ýsledek obrázku pro richmond usa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02" y="3573016"/>
            <a:ext cx="4286250" cy="293370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ýsledek obrázku pro jefferson da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65" y="3715467"/>
            <a:ext cx="2229836" cy="279125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Výsledek obrázku pro richmond usa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1" y="2289233"/>
            <a:ext cx="3249837" cy="2031148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Výsledek obrázku pro richmond usa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" y="4313159"/>
            <a:ext cx="2924854" cy="200190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62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17</a:t>
            </a:r>
            <a:endParaRPr lang="cs-CZ" sz="2400" dirty="0"/>
          </a:p>
        </p:txBody>
      </p:sp>
      <p:pic>
        <p:nvPicPr>
          <p:cNvPr id="6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461664"/>
            <a:ext cx="3384376" cy="288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413792" y="1628800"/>
            <a:ext cx="192596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Sever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516216" y="1544480"/>
            <a:ext cx="192596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Jih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Jednoduché závorky 2"/>
          <p:cNvSpPr/>
          <p:nvPr/>
        </p:nvSpPr>
        <p:spPr>
          <a:xfrm>
            <a:off x="611560" y="2636912"/>
            <a:ext cx="1584176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Unie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Jednoduché závorky 7"/>
          <p:cNvSpPr/>
          <p:nvPr/>
        </p:nvSpPr>
        <p:spPr>
          <a:xfrm>
            <a:off x="6687108" y="2636912"/>
            <a:ext cx="1584176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Konfederace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Ohnutý roh 8"/>
          <p:cNvSpPr/>
          <p:nvPr/>
        </p:nvSpPr>
        <p:spPr>
          <a:xfrm>
            <a:off x="413792" y="3645024"/>
            <a:ext cx="3006080" cy="129614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21 mil. Lidí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A. Lincoln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23 států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Ohnutý roh 10"/>
          <p:cNvSpPr/>
          <p:nvPr/>
        </p:nvSpPr>
        <p:spPr>
          <a:xfrm>
            <a:off x="5580112" y="3645024"/>
            <a:ext cx="3006080" cy="129614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10 mil. Lidí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J. Davis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11 států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3419872" y="4797152"/>
            <a:ext cx="2160240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2668352" y="5517232"/>
            <a:ext cx="3663280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1861 – 1865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Občanská válka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Jednoduché závorky 13"/>
          <p:cNvSpPr/>
          <p:nvPr/>
        </p:nvSpPr>
        <p:spPr>
          <a:xfrm rot="1205180">
            <a:off x="6543228" y="5408966"/>
            <a:ext cx="1925960" cy="68407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zaútočil Sever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1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17</a:t>
            </a:r>
            <a:endParaRPr lang="cs-CZ" sz="2400" dirty="0"/>
          </a:p>
        </p:txBody>
      </p:sp>
      <p:pic>
        <p:nvPicPr>
          <p:cNvPr id="6" name="Picture 5" descr="sever-proti-jihu-amer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061" y="230832"/>
            <a:ext cx="5291419" cy="3863264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620688"/>
            <a:ext cx="2736304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oje těžké a po většinu času vyrovnané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2924944"/>
            <a:ext cx="2592288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akonec Jih musí roku 1865 kapitulovat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1654932" y="1700808"/>
            <a:ext cx="649560" cy="9361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hnutý roh 7"/>
          <p:cNvSpPr/>
          <p:nvPr/>
        </p:nvSpPr>
        <p:spPr>
          <a:xfrm>
            <a:off x="512676" y="4293096"/>
            <a:ext cx="2934072" cy="165690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Sever má více vojáků (v armádě má i černochy)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díky průmyslu si sami vyrábějí zbraně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Násobení 8"/>
          <p:cNvSpPr/>
          <p:nvPr/>
        </p:nvSpPr>
        <p:spPr>
          <a:xfrm>
            <a:off x="3446748" y="5291826"/>
            <a:ext cx="864096" cy="91835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hnutý roh 9"/>
          <p:cNvSpPr/>
          <p:nvPr/>
        </p:nvSpPr>
        <p:spPr>
          <a:xfrm>
            <a:off x="4355976" y="5445224"/>
            <a:ext cx="2232248" cy="11521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Jih musí dovážet z Evropy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Jednoduché závorky 10"/>
          <p:cNvSpPr/>
          <p:nvPr/>
        </p:nvSpPr>
        <p:spPr>
          <a:xfrm>
            <a:off x="5652120" y="4293096"/>
            <a:ext cx="2376264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celkem 650 000 mrtvých vojáků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98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17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5292080" y="1367218"/>
            <a:ext cx="2718048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vítězí Sever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6" name="Pětiúhelník 5"/>
          <p:cNvSpPr/>
          <p:nvPr/>
        </p:nvSpPr>
        <p:spPr>
          <a:xfrm>
            <a:off x="1259632" y="620688"/>
            <a:ext cx="3096344" cy="64807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USA opět jednotné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Pětiúhelník 6"/>
          <p:cNvSpPr/>
          <p:nvPr/>
        </p:nvSpPr>
        <p:spPr>
          <a:xfrm>
            <a:off x="1259632" y="1389997"/>
            <a:ext cx="3096344" cy="64807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otroctví zrušeno úplně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Pětiúhelník 7"/>
          <p:cNvSpPr/>
          <p:nvPr/>
        </p:nvSpPr>
        <p:spPr>
          <a:xfrm>
            <a:off x="1259632" y="2204864"/>
            <a:ext cx="3096344" cy="64807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volební právo pro muže nehledě na barvu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4" y="3501008"/>
            <a:ext cx="3815668" cy="28369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hnutý roh 9"/>
          <p:cNvSpPr/>
          <p:nvPr/>
        </p:nvSpPr>
        <p:spPr>
          <a:xfrm>
            <a:off x="4595097" y="4136292"/>
            <a:ext cx="3960440" cy="15664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dohrou zastřelení Lincolna v divadelní lóži jižanským fanatikem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5 dní po kapitulaci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Jednoduché závorky 10"/>
          <p:cNvSpPr/>
          <p:nvPr/>
        </p:nvSpPr>
        <p:spPr>
          <a:xfrm>
            <a:off x="251520" y="3212976"/>
            <a:ext cx="8496944" cy="338437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821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14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Revoluční rok 1848</a:t>
            </a:r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3239852" y="2852936"/>
            <a:ext cx="2448272" cy="111385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</a:t>
            </a:r>
            <a:r>
              <a:rPr lang="cs-CZ" dirty="0" smtClean="0">
                <a:latin typeface="Book Antiqua" panose="02040602050305030304" pitchFamily="18" charset="0"/>
              </a:rPr>
              <a:t>iz práce s textem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Tlačítko akce: Návrat 7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Informace 8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lů 2"/>
          <p:cNvSpPr/>
          <p:nvPr/>
        </p:nvSpPr>
        <p:spPr>
          <a:xfrm>
            <a:off x="3635896" y="1803801"/>
            <a:ext cx="1656184" cy="90511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15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Kolonialismus – Afrika, Asie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735796" y="1551773"/>
            <a:ext cx="345638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</a:t>
            </a:r>
            <a:r>
              <a:rPr lang="cs-CZ" dirty="0" smtClean="0">
                <a:latin typeface="Book Antiqua" panose="02040602050305030304" pitchFamily="18" charset="0"/>
              </a:rPr>
              <a:t>robíhá v několika etapách</a:t>
            </a:r>
            <a:endParaRPr lang="cs-CZ" dirty="0">
              <a:latin typeface="Book Antiqua" panose="02040602050305030304" pitchFamily="18" charset="0"/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476672" y="3789040"/>
            <a:ext cx="79746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020416" y="3562577"/>
            <a:ext cx="0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203848" y="3562577"/>
            <a:ext cx="0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5580112" y="3537012"/>
            <a:ext cx="0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8100392" y="3562577"/>
            <a:ext cx="0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40668" y="3110879"/>
            <a:ext cx="120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1500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00908" y="3110879"/>
            <a:ext cx="120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1600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973807" y="3110879"/>
            <a:ext cx="120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1700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497452" y="3110879"/>
            <a:ext cx="120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1800</a:t>
            </a:r>
            <a:endParaRPr lang="cs-CZ" dirty="0"/>
          </a:p>
        </p:txBody>
      </p:sp>
      <p:cxnSp>
        <p:nvCxnSpPr>
          <p:cNvPr id="20" name="Přímá spojnice se šipkou 19"/>
          <p:cNvCxnSpPr>
            <a:stCxn id="21" idx="0"/>
            <a:endCxn id="34" idx="1"/>
          </p:cNvCxnSpPr>
          <p:nvPr/>
        </p:nvCxnSpPr>
        <p:spPr>
          <a:xfrm flipV="1">
            <a:off x="1412776" y="4495272"/>
            <a:ext cx="1072302" cy="733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Ohnutý roh 20"/>
          <p:cNvSpPr/>
          <p:nvPr/>
        </p:nvSpPr>
        <p:spPr>
          <a:xfrm>
            <a:off x="413792" y="5229200"/>
            <a:ext cx="1997968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převahu mají Španělé a Portugalci</a:t>
            </a:r>
            <a:endParaRPr lang="cs-CZ" dirty="0">
              <a:latin typeface="Book Antiqua" panose="02040602050305030304" pitchFamily="18" charset="0"/>
            </a:endParaRPr>
          </a:p>
        </p:txBody>
      </p:sp>
      <p:cxnSp>
        <p:nvCxnSpPr>
          <p:cNvPr id="23" name="Přímá spojnice se šipkou 22"/>
          <p:cNvCxnSpPr>
            <a:stCxn id="25" idx="3"/>
            <a:endCxn id="35" idx="1"/>
          </p:cNvCxnSpPr>
          <p:nvPr/>
        </p:nvCxnSpPr>
        <p:spPr>
          <a:xfrm>
            <a:off x="2321496" y="2343861"/>
            <a:ext cx="1413289" cy="829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Ohnutý roh 24"/>
          <p:cNvSpPr/>
          <p:nvPr/>
        </p:nvSpPr>
        <p:spPr>
          <a:xfrm>
            <a:off x="323528" y="1803801"/>
            <a:ext cx="1997968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</a:t>
            </a:r>
            <a:r>
              <a:rPr lang="cs-CZ" dirty="0" smtClean="0">
                <a:latin typeface="Book Antiqua" panose="02040602050305030304" pitchFamily="18" charset="0"/>
              </a:rPr>
              <a:t>o popředí Nizozemci</a:t>
            </a:r>
            <a:endParaRPr lang="cs-CZ" dirty="0">
              <a:latin typeface="Book Antiqua" panose="02040602050305030304" pitchFamily="18" charset="0"/>
            </a:endParaRPr>
          </a:p>
        </p:txBody>
      </p:sp>
      <p:cxnSp>
        <p:nvCxnSpPr>
          <p:cNvPr id="27" name="Přímá spojnice se šipkou 26"/>
          <p:cNvCxnSpPr>
            <a:stCxn id="28" idx="0"/>
            <a:endCxn id="36" idx="1"/>
          </p:cNvCxnSpPr>
          <p:nvPr/>
        </p:nvCxnSpPr>
        <p:spPr>
          <a:xfrm flipV="1">
            <a:off x="4581128" y="4540132"/>
            <a:ext cx="479390" cy="753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Ohnutý roh 27"/>
          <p:cNvSpPr/>
          <p:nvPr/>
        </p:nvSpPr>
        <p:spPr>
          <a:xfrm>
            <a:off x="3582144" y="5293977"/>
            <a:ext cx="1997968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sílí pozice Anglie a Francie</a:t>
            </a:r>
            <a:endParaRPr lang="cs-CZ" dirty="0">
              <a:latin typeface="Book Antiqua" panose="02040602050305030304" pitchFamily="18" charset="0"/>
            </a:endParaRPr>
          </a:p>
        </p:txBody>
      </p:sp>
      <p:cxnSp>
        <p:nvCxnSpPr>
          <p:cNvPr id="30" name="Přímá spojnice 29"/>
          <p:cNvCxnSpPr/>
          <p:nvPr/>
        </p:nvCxnSpPr>
        <p:spPr>
          <a:xfrm>
            <a:off x="6983938" y="3562577"/>
            <a:ext cx="0" cy="5040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6380998" y="3078613"/>
            <a:ext cx="120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1763</a:t>
            </a:r>
            <a:endParaRPr lang="cs-CZ" dirty="0"/>
          </a:p>
        </p:txBody>
      </p:sp>
      <p:cxnSp>
        <p:nvCxnSpPr>
          <p:cNvPr id="32" name="Přímá spojnice se šipkou 31"/>
          <p:cNvCxnSpPr>
            <a:stCxn id="33" idx="0"/>
          </p:cNvCxnSpPr>
          <p:nvPr/>
        </p:nvCxnSpPr>
        <p:spPr>
          <a:xfrm flipH="1" flipV="1">
            <a:off x="6983940" y="3847201"/>
            <a:ext cx="720408" cy="1291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Ohnutý roh 32"/>
          <p:cNvSpPr/>
          <p:nvPr/>
        </p:nvSpPr>
        <p:spPr>
          <a:xfrm>
            <a:off x="6705364" y="5138935"/>
            <a:ext cx="1997968" cy="131440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</a:t>
            </a:r>
            <a:r>
              <a:rPr lang="cs-CZ" dirty="0" smtClean="0">
                <a:latin typeface="Book Antiqua" panose="02040602050305030304" pitchFamily="18" charset="0"/>
              </a:rPr>
              <a:t>onec sedmileté války, převaha Anglie v koloniích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4" name="Pravá složená závorka 33"/>
          <p:cNvSpPr/>
          <p:nvPr/>
        </p:nvSpPr>
        <p:spPr>
          <a:xfrm rot="5400000">
            <a:off x="2161042" y="2729765"/>
            <a:ext cx="648072" cy="2882941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Pravá složená závorka 34"/>
          <p:cNvSpPr/>
          <p:nvPr/>
        </p:nvSpPr>
        <p:spPr>
          <a:xfrm rot="16200000">
            <a:off x="3410748" y="2498449"/>
            <a:ext cx="648072" cy="1997971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Pravá složená závorka 35"/>
          <p:cNvSpPr/>
          <p:nvPr/>
        </p:nvSpPr>
        <p:spPr>
          <a:xfrm rot="5400000">
            <a:off x="4736482" y="3096927"/>
            <a:ext cx="648072" cy="223833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/>
      <p:bldP spid="15" grpId="0"/>
      <p:bldP spid="16" grpId="0"/>
      <p:bldP spid="17" grpId="0"/>
      <p:bldP spid="21" grpId="0" animBg="1"/>
      <p:bldP spid="25" grpId="0" animBg="1"/>
      <p:bldP spid="28" grpId="0" animBg="1"/>
      <p:bldP spid="31" grpId="0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15</a:t>
            </a:r>
            <a:endParaRPr lang="cs-CZ" sz="2400" dirty="0"/>
          </a:p>
        </p:txBody>
      </p:sp>
      <p:sp>
        <p:nvSpPr>
          <p:cNvPr id="17" name="Obdélník 16"/>
          <p:cNvSpPr/>
          <p:nvPr/>
        </p:nvSpPr>
        <p:spPr>
          <a:xfrm>
            <a:off x="2735796" y="332656"/>
            <a:ext cx="345638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Vývoj kolonialismu ve světě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Výsledek obrázku pro colonisation of afric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" y="1429600"/>
            <a:ext cx="8997054" cy="394529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colonisation of afric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" y="1429599"/>
            <a:ext cx="8997054" cy="394529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colonisation of africa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" y="1429599"/>
            <a:ext cx="8997054" cy="394529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32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ývojový diagram: spojnice 11"/>
          <p:cNvSpPr/>
          <p:nvPr/>
        </p:nvSpPr>
        <p:spPr>
          <a:xfrm>
            <a:off x="2595238" y="1799837"/>
            <a:ext cx="5295299" cy="5005923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ývojový diagram: spojnice 7"/>
          <p:cNvSpPr/>
          <p:nvPr/>
        </p:nvSpPr>
        <p:spPr>
          <a:xfrm>
            <a:off x="3370682" y="2422532"/>
            <a:ext cx="3744416" cy="3760535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31388" y="551884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15</a:t>
            </a:r>
            <a:endParaRPr lang="cs-CZ" sz="2400" dirty="0"/>
          </a:p>
        </p:txBody>
      </p:sp>
      <p:sp>
        <p:nvSpPr>
          <p:cNvPr id="2" name="Výbuch 2 1"/>
          <p:cNvSpPr/>
          <p:nvPr/>
        </p:nvSpPr>
        <p:spPr>
          <a:xfrm>
            <a:off x="827584" y="290972"/>
            <a:ext cx="1800200" cy="936104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1450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843808" y="434988"/>
            <a:ext cx="3744416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nové ekonomické vnímání světa v Evropě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Vývojový diagram: spojnice 6"/>
          <p:cNvSpPr/>
          <p:nvPr/>
        </p:nvSpPr>
        <p:spPr>
          <a:xfrm>
            <a:off x="4342790" y="3420702"/>
            <a:ext cx="1836204" cy="1764196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Británie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Francie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Nizozemí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397537" y="536491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Německo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 rot="20853694">
            <a:off x="3870312" y="29020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Portugalsko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 rot="3166508">
            <a:off x="5561393" y="36999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Španělsko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 rot="19622823">
            <a:off x="3009678" y="239631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východní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41478" y="20124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 severní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 rot="2352093">
            <a:off x="5846179" y="257493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Evropa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 rot="1860016">
            <a:off x="3329097" y="59806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zámořské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 rot="20555576">
            <a:off x="4897701" y="616484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kolonie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2483768" y="2197102"/>
            <a:ext cx="2232248" cy="2023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Ohnutý roh 21"/>
          <p:cNvSpPr/>
          <p:nvPr/>
        </p:nvSpPr>
        <p:spPr>
          <a:xfrm>
            <a:off x="413792" y="1799837"/>
            <a:ext cx="2069976" cy="140886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- „elita“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- spotřeba nejkvalitnějších výrobků</a:t>
            </a:r>
            <a:endParaRPr lang="cs-CZ" dirty="0">
              <a:latin typeface="Book Antiqua" panose="02040602050305030304" pitchFamily="18" charset="0"/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2267744" y="3884618"/>
            <a:ext cx="1440160" cy="418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Ohnutý roh 25"/>
          <p:cNvSpPr/>
          <p:nvPr/>
        </p:nvSpPr>
        <p:spPr>
          <a:xfrm>
            <a:off x="197768" y="3361099"/>
            <a:ext cx="2069976" cy="859197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„chudší příbuzní“</a:t>
            </a:r>
            <a:endParaRPr lang="cs-CZ" dirty="0">
              <a:latin typeface="Book Antiqua" panose="02040602050305030304" pitchFamily="18" charset="0"/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V="1">
            <a:off x="2123728" y="5184898"/>
            <a:ext cx="864096" cy="340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Ohnutý roh 29"/>
          <p:cNvSpPr/>
          <p:nvPr/>
        </p:nvSpPr>
        <p:spPr>
          <a:xfrm>
            <a:off x="197768" y="4518248"/>
            <a:ext cx="2286000" cy="2007096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- ekonomický okraj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- dodává suroviny a levnou pracovní sílu, kupují nekvalitní zbytkové výrobky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9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2" grpId="0" animBg="1"/>
      <p:bldP spid="3" grpId="0" animBg="1"/>
      <p:bldP spid="7" grpId="0" animBg="1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2" grpId="0" animBg="1"/>
      <p:bldP spid="26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 ohnutá nahoru 15"/>
          <p:cNvSpPr/>
          <p:nvPr/>
        </p:nvSpPr>
        <p:spPr>
          <a:xfrm rot="16200000" flipH="1">
            <a:off x="6522881" y="5358929"/>
            <a:ext cx="1160512" cy="158417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ohnutá nahoru 14"/>
          <p:cNvSpPr/>
          <p:nvPr/>
        </p:nvSpPr>
        <p:spPr>
          <a:xfrm rot="10800000" flipH="1">
            <a:off x="6776640" y="723731"/>
            <a:ext cx="1160512" cy="158417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15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413792" y="706946"/>
            <a:ext cx="144016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Evropa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Násobení 2"/>
          <p:cNvSpPr/>
          <p:nvPr/>
        </p:nvSpPr>
        <p:spPr>
          <a:xfrm>
            <a:off x="1853952" y="420692"/>
            <a:ext cx="1008112" cy="1095127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879328" y="680223"/>
            <a:ext cx="158417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kolonie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Je rovno 6"/>
          <p:cNvSpPr/>
          <p:nvPr/>
        </p:nvSpPr>
        <p:spPr>
          <a:xfrm>
            <a:off x="4463504" y="680223"/>
            <a:ext cx="792088" cy="576064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298405" y="550457"/>
            <a:ext cx="1944216" cy="8355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erovnoměrný vztah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hnutý roh 10"/>
          <p:cNvSpPr/>
          <p:nvPr/>
        </p:nvSpPr>
        <p:spPr>
          <a:xfrm>
            <a:off x="6300847" y="2492896"/>
            <a:ext cx="2590977" cy="144016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- silně podřízené mateřské zemi (sami o sobě prakticky nerozhodují)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Ohnutý roh 11"/>
          <p:cNvSpPr/>
          <p:nvPr/>
        </p:nvSpPr>
        <p:spPr>
          <a:xfrm>
            <a:off x="6300847" y="4005064"/>
            <a:ext cx="2591633" cy="1944216"/>
          </a:xfrm>
          <a:prstGeom prst="foldedCorner">
            <a:avLst>
              <a:gd name="adj" fmla="val 130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vysoké daně, vývoz surovin a exot. zboží </a:t>
            </a:r>
            <a:r>
              <a:rPr lang="cs-CZ" dirty="0" err="1" smtClean="0">
                <a:latin typeface="Book Antiqua" panose="02040602050305030304" pitchFamily="18" charset="0"/>
              </a:rPr>
              <a:t>zalevno</a:t>
            </a:r>
            <a:endParaRPr lang="cs-CZ" dirty="0" smtClean="0">
              <a:latin typeface="Book Antiqua" panose="0204060205030503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nucená koupě nekvalitních výrobků draho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699793" y="5949280"/>
            <a:ext cx="3420620" cy="781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důsledkem silná zaostalost kolonií (hl. Afrika)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3" t="32167" r="31174" b="30725"/>
          <a:stretch/>
        </p:blipFill>
        <p:spPr bwMode="auto">
          <a:xfrm>
            <a:off x="87051" y="2090019"/>
            <a:ext cx="6183462" cy="3480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38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" grpId="0" animBg="1"/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16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Osidlování amerického západu</a:t>
            </a:r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3239852" y="2852936"/>
            <a:ext cx="2448272" cy="111385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Viz práce s textem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8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17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Válka Severu proti Jihu</a:t>
            </a:r>
            <a:endParaRPr lang="cs-CZ" dirty="0"/>
          </a:p>
        </p:txBody>
      </p:sp>
      <p:sp>
        <p:nvSpPr>
          <p:cNvPr id="8" name="Tlačítko akce: Návrat 7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Informace 8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628800"/>
            <a:ext cx="2520280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 vzniku USA jen malá část dnešního území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Výsledek obrázku pro usa in 18 cent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1" y="2769966"/>
            <a:ext cx="4262138" cy="2887783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ásobení 9"/>
          <p:cNvSpPr/>
          <p:nvPr/>
        </p:nvSpPr>
        <p:spPr>
          <a:xfrm>
            <a:off x="3927984" y="1700808"/>
            <a:ext cx="684076" cy="79208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076056" y="1700808"/>
            <a:ext cx="2808312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 poč. 19. století dochází k rozšiřování 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Jednoduché závorky 11"/>
          <p:cNvSpPr/>
          <p:nvPr/>
        </p:nvSpPr>
        <p:spPr>
          <a:xfrm>
            <a:off x="6480212" y="2536095"/>
            <a:ext cx="2412268" cy="7200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viz práce s textem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(téma 16)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028" name="Picture 4" descr="Výsledek obrázku pro usa in 18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60" y="3381001"/>
            <a:ext cx="4184601" cy="2835249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59" y="3381000"/>
            <a:ext cx="4184601" cy="2835249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uvisející obr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3381000"/>
            <a:ext cx="4183971" cy="2834822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usa in 18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59" y="3381001"/>
            <a:ext cx="4184601" cy="2835249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Výsledek obrázku pro usa in 18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37" y="3344941"/>
            <a:ext cx="4183971" cy="290736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89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 ohnutá nahoru 12"/>
          <p:cNvSpPr/>
          <p:nvPr/>
        </p:nvSpPr>
        <p:spPr>
          <a:xfrm rot="5400000" flipV="1">
            <a:off x="3446748" y="4067944"/>
            <a:ext cx="891226" cy="855222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17</a:t>
            </a:r>
            <a:endParaRPr lang="cs-CZ" sz="2400" dirty="0"/>
          </a:p>
        </p:txBody>
      </p:sp>
      <p:pic>
        <p:nvPicPr>
          <p:cNvPr id="6" name="Picture 2" descr="Výsledek obrázku pro usa in 18 centu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8013"/>
            <a:ext cx="2037931" cy="138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Výsledek obrázku pro usa in 18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0831"/>
            <a:ext cx="1987081" cy="138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3995936" y="764704"/>
            <a:ext cx="648072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Jednoduché závorky 2"/>
          <p:cNvSpPr/>
          <p:nvPr/>
        </p:nvSpPr>
        <p:spPr>
          <a:xfrm>
            <a:off x="1331640" y="0"/>
            <a:ext cx="5904656" cy="184482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2815090" y="2132856"/>
            <a:ext cx="2937756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2987824" y="3140968"/>
            <a:ext cx="2592288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umožněno přílivem statisíců přistěhovalců z Evropy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lačítko akce: Nápověda 9">
            <a:hlinkClick r:id="" action="ppaction://noaction" highlightClick="1"/>
          </p:cNvPr>
          <p:cNvSpPr/>
          <p:nvPr/>
        </p:nvSpPr>
        <p:spPr>
          <a:xfrm rot="1728447">
            <a:off x="5659430" y="4111683"/>
            <a:ext cx="576064" cy="576064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ohnutá nahoru 10"/>
          <p:cNvSpPr/>
          <p:nvPr/>
        </p:nvSpPr>
        <p:spPr>
          <a:xfrm rot="16200000">
            <a:off x="5229814" y="3859655"/>
            <a:ext cx="2112062" cy="108012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hnutý roh 11"/>
          <p:cNvSpPr/>
          <p:nvPr/>
        </p:nvSpPr>
        <p:spPr>
          <a:xfrm>
            <a:off x="5076056" y="5589240"/>
            <a:ext cx="3384376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cs-CZ" dirty="0">
                <a:latin typeface="Book Antiqua" panose="02040602050305030304" pitchFamily="18" charset="0"/>
              </a:rPr>
              <a:t>z</a:t>
            </a:r>
            <a:r>
              <a:rPr lang="cs-CZ" dirty="0" smtClean="0">
                <a:latin typeface="Book Antiqua" panose="02040602050305030304" pitchFamily="18" charset="0"/>
              </a:rPr>
              <a:t>a svobodou</a:t>
            </a:r>
          </a:p>
          <a:p>
            <a:pPr marL="285750" indent="-285750" algn="ctr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za prací</a:t>
            </a:r>
          </a:p>
          <a:p>
            <a:pPr marL="285750" indent="-285750" algn="ctr">
              <a:buFontTx/>
              <a:buChar char="-"/>
            </a:pPr>
            <a:r>
              <a:rPr lang="cs-CZ" dirty="0">
                <a:latin typeface="Book Antiqua" panose="02040602050305030304" pitchFamily="18" charset="0"/>
              </a:rPr>
              <a:t>z</a:t>
            </a:r>
            <a:r>
              <a:rPr lang="cs-CZ" dirty="0" smtClean="0">
                <a:latin typeface="Book Antiqua" panose="02040602050305030304" pitchFamily="18" charset="0"/>
              </a:rPr>
              <a:t>a lepším životem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13792" y="4495555"/>
            <a:ext cx="2574032" cy="12554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osidlují prakticky neosídlené území na západě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0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1451</TotalTime>
  <Words>557</Words>
  <Application>Microsoft Office PowerPoint</Application>
  <PresentationFormat>Předvádění na obrazovce (4:3)</PresentationFormat>
  <Paragraphs>154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Lití písma</vt:lpstr>
      <vt:lpstr>Revoluční rok 1848 Kolonialismus – Afrika, Asie Osidlování amerického západu Válka Severu proti Jihu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Lukáš Lanč</cp:lastModifiedBy>
  <cp:revision>32</cp:revision>
  <dcterms:created xsi:type="dcterms:W3CDTF">2018-01-23T11:04:38Z</dcterms:created>
  <dcterms:modified xsi:type="dcterms:W3CDTF">2018-08-14T20:37:22Z</dcterms:modified>
</cp:coreProperties>
</file>