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70" r:id="rId11"/>
    <p:sldId id="266" r:id="rId12"/>
    <p:sldId id="268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file:///\\upload.wikimedia.org\wikipedia\commons\a\ae\Czechoslovakia_COA_medium.s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Book Antiqua" panose="02040602050305030304" pitchFamily="18" charset="0"/>
              </a:rPr>
              <a:t>Evropa po Velké válce</a:t>
            </a:r>
            <a:br>
              <a:rPr lang="cs-CZ" b="1" dirty="0" smtClean="0">
                <a:latin typeface="Book Antiqua" panose="02040602050305030304" pitchFamily="18" charset="0"/>
              </a:rPr>
            </a:br>
            <a:r>
              <a:rPr lang="cs-CZ" b="1" dirty="0" smtClean="0">
                <a:latin typeface="Book Antiqua" panose="02040602050305030304" pitchFamily="18" charset="0"/>
              </a:rPr>
              <a:t>Vznik Československa</a:t>
            </a:r>
            <a:br>
              <a:rPr lang="cs-CZ" b="1" dirty="0" smtClean="0">
                <a:latin typeface="Book Antiqua" panose="02040602050305030304" pitchFamily="18" charset="0"/>
              </a:rPr>
            </a:br>
            <a:r>
              <a:rPr lang="cs-CZ" b="1" dirty="0" smtClean="0">
                <a:latin typeface="Book Antiqua" panose="02040602050305030304" pitchFamily="18" charset="0"/>
              </a:rPr>
              <a:t>Československo mezi válkami</a:t>
            </a:r>
            <a:endParaRPr lang="cs-CZ" b="1" dirty="0">
              <a:latin typeface="Book Antiqua" panose="0204060205030503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smtClean="0">
                <a:latin typeface="Book Antiqua" panose="02040602050305030304" pitchFamily="18" charset="0"/>
              </a:rPr>
              <a:t>9. </a:t>
            </a:r>
            <a:r>
              <a:rPr lang="cs-CZ" sz="4800" dirty="0" smtClean="0">
                <a:latin typeface="Book Antiqua" panose="02040602050305030304" pitchFamily="18" charset="0"/>
              </a:rPr>
              <a:t>ročník</a:t>
            </a:r>
          </a:p>
          <a:p>
            <a:r>
              <a:rPr lang="cs-CZ" sz="4800" dirty="0" smtClean="0">
                <a:latin typeface="Book Antiqua" panose="02040602050305030304" pitchFamily="18" charset="0"/>
              </a:rPr>
              <a:t>01 - 03</a:t>
            </a:r>
            <a:endParaRPr lang="cs-CZ" sz="4800" dirty="0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© Lukáš </a:t>
            </a:r>
            <a:r>
              <a:rPr lang="cs-CZ" dirty="0" err="1" smtClean="0">
                <a:latin typeface="Calibri" panose="020F0502020204030204" pitchFamily="34" charset="0"/>
              </a:rPr>
              <a:t>Lanč</a:t>
            </a:r>
            <a:r>
              <a:rPr lang="cs-CZ" dirty="0" smtClean="0">
                <a:latin typeface="Calibri" panose="020F0502020204030204" pitchFamily="34" charset="0"/>
              </a:rPr>
              <a:t> 2018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1175150" y="299695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01</a:t>
            </a:r>
            <a:endParaRPr lang="cs-CZ" dirty="0"/>
          </a:p>
        </p:txBody>
      </p:sp>
      <p:sp>
        <p:nvSpPr>
          <p:cNvPr id="6" name="Šipka dolů 5">
            <a:hlinkClick r:id="rId2" action="ppaction://hlinksldjump"/>
          </p:cNvPr>
          <p:cNvSpPr/>
          <p:nvPr/>
        </p:nvSpPr>
        <p:spPr>
          <a:xfrm>
            <a:off x="1181458" y="515719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03</a:t>
            </a:r>
            <a:endParaRPr lang="cs-CZ" dirty="0"/>
          </a:p>
        </p:txBody>
      </p:sp>
      <p:sp>
        <p:nvSpPr>
          <p:cNvPr id="7" name="Šipka dolů 6">
            <a:hlinkClick r:id="rId3" action="ppaction://hlinksldjump"/>
          </p:cNvPr>
          <p:cNvSpPr/>
          <p:nvPr/>
        </p:nvSpPr>
        <p:spPr>
          <a:xfrm>
            <a:off x="1175150" y="4023111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maďarská republika 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36" y="3976089"/>
            <a:ext cx="3852155" cy="28688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pic>
        <p:nvPicPr>
          <p:cNvPr id="6" name="Picture 2" descr="http://www.euroskop.cz/gallery/60/18275-velke_madars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3578"/>
            <a:ext cx="4778063" cy="317542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635896" y="258956"/>
            <a:ext cx="187220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spory s Maďarskem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hnutý roh 11"/>
          <p:cNvSpPr/>
          <p:nvPr/>
        </p:nvSpPr>
        <p:spPr>
          <a:xfrm>
            <a:off x="5652120" y="111297"/>
            <a:ext cx="2880320" cy="101344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o jižní Slovensko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(podstatně složitější situace)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5874099" y="1244716"/>
            <a:ext cx="2436361" cy="7255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obsazeno maďarskou armádou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" name="Zahnutá šipka doleva 1"/>
          <p:cNvSpPr/>
          <p:nvPr/>
        </p:nvSpPr>
        <p:spPr>
          <a:xfrm>
            <a:off x="8413685" y="230833"/>
            <a:ext cx="648072" cy="1541983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Jednoduché závorky 2"/>
          <p:cNvSpPr/>
          <p:nvPr/>
        </p:nvSpPr>
        <p:spPr>
          <a:xfrm>
            <a:off x="5580111" y="2132856"/>
            <a:ext cx="3024336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bojují proti ní četníci, učitelé, studenti,  postupně se vracející legionáři,…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Ohnutý roh 13"/>
          <p:cNvSpPr/>
          <p:nvPr/>
        </p:nvSpPr>
        <p:spPr>
          <a:xfrm>
            <a:off x="5652119" y="3099305"/>
            <a:ext cx="2880320" cy="101344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boje ukončeny až zásahem Západu ve prospěch ČSR</a:t>
            </a:r>
          </a:p>
        </p:txBody>
      </p:sp>
      <p:pic>
        <p:nvPicPr>
          <p:cNvPr id="1028" name="Picture 4" descr="Výsledek obrázku pro malá doh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77" y="3589922"/>
            <a:ext cx="3304023" cy="27032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107502" y="5727503"/>
            <a:ext cx="2869577" cy="9087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proti budoucí hrozbě ze strany Maďarska vzniká </a:t>
            </a:r>
            <a:r>
              <a:rPr lang="cs-CZ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Malá dohoda</a:t>
            </a:r>
            <a:endParaRPr lang="cs-CZ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56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 animBg="1"/>
      <p:bldP spid="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ages.slideplayer.cz/7/1965359/slides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7" t="23212" r="618" b="12037"/>
          <a:stretch/>
        </p:blipFill>
        <p:spPr bwMode="auto">
          <a:xfrm>
            <a:off x="0" y="2708920"/>
            <a:ext cx="6176580" cy="403244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6214700" y="3717032"/>
            <a:ext cx="250049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 listopadu vytváří tzv. </a:t>
            </a:r>
            <a:r>
              <a:rPr lang="cs-CZ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župy</a:t>
            </a:r>
            <a:endParaRPr lang="cs-CZ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78795" y="404664"/>
            <a:ext cx="187220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Sudety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hnutý roh 12"/>
          <p:cNvSpPr/>
          <p:nvPr/>
        </p:nvSpPr>
        <p:spPr>
          <a:xfrm>
            <a:off x="5868144" y="384686"/>
            <a:ext cx="2880320" cy="101344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hodně </a:t>
            </a:r>
            <a:r>
              <a:rPr lang="cs-CZ" dirty="0">
                <a:latin typeface="Book Antiqua" panose="02040602050305030304" pitchFamily="18" charset="0"/>
              </a:rPr>
              <a:t>silná německá menšina</a:t>
            </a:r>
            <a:endParaRPr lang="cs-CZ" dirty="0" smtClean="0">
              <a:latin typeface="Book Antiqua" panose="02040602050305030304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196718" y="1772816"/>
            <a:ext cx="2436361" cy="7255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zde problémy největší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" name="Jednoduché závorky 1"/>
          <p:cNvSpPr/>
          <p:nvPr/>
        </p:nvSpPr>
        <p:spPr>
          <a:xfrm>
            <a:off x="406787" y="1174400"/>
            <a:ext cx="2016224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čs. pohraničí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Výsledek obrázku pro sud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06" y="229656"/>
            <a:ext cx="3767140" cy="21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7884368" y="1054740"/>
            <a:ext cx="630384" cy="86209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Jednoduché závorky 14"/>
          <p:cNvSpPr/>
          <p:nvPr/>
        </p:nvSpPr>
        <p:spPr>
          <a:xfrm>
            <a:off x="5868143" y="1916832"/>
            <a:ext cx="3193613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celkově 24,5% </a:t>
            </a:r>
            <a:endParaRPr lang="cs-CZ" dirty="0" smtClean="0">
              <a:latin typeface="Book Antiqua" panose="02040602050305030304" pitchFamily="18" charset="0"/>
            </a:endParaRP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x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 někde ale </a:t>
            </a:r>
            <a:r>
              <a:rPr lang="cs-CZ" dirty="0">
                <a:latin typeface="Book Antiqua" panose="02040602050305030304" pitchFamily="18" charset="0"/>
              </a:rPr>
              <a:t>i přes 90% Němců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5960453" y="2924944"/>
            <a:ext cx="3008991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hned po 28. říjnu řeší co dál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214700" y="4581128"/>
            <a:ext cx="2500498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součástí ČSR totiž být nechtějí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Šipka dolů 23"/>
          <p:cNvSpPr/>
          <p:nvPr/>
        </p:nvSpPr>
        <p:spPr>
          <a:xfrm>
            <a:off x="7149756" y="5517232"/>
            <a:ext cx="630384" cy="86209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64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" grpId="0" animBg="1"/>
      <p:bldP spid="3" grpId="0" animBg="1"/>
      <p:bldP spid="15" grpId="0" animBg="1"/>
      <p:bldP spid="17" grpId="0" animBg="1"/>
      <p:bldP spid="16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Výsledek obrázku pro deutches reich plus sudeten 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6" b="3709"/>
          <a:stretch/>
        </p:blipFill>
        <p:spPr bwMode="auto">
          <a:xfrm>
            <a:off x="201272" y="1920230"/>
            <a:ext cx="3506632" cy="32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sud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19059"/>
            <a:ext cx="3810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312638" y="994342"/>
            <a:ext cx="295232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Provincie rozhodují o své budoucnosti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Obdélník s odříznutým příčným rohem 7"/>
          <p:cNvSpPr/>
          <p:nvPr/>
        </p:nvSpPr>
        <p:spPr>
          <a:xfrm>
            <a:off x="4788024" y="110990"/>
            <a:ext cx="2664296" cy="432048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i. přímá samostatnost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hnutý roh 8"/>
          <p:cNvSpPr/>
          <p:nvPr/>
        </p:nvSpPr>
        <p:spPr>
          <a:xfrm>
            <a:off x="6660232" y="868340"/>
            <a:ext cx="2356048" cy="106487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nevhodná struktura a rozložení průmyslu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+ proti i Západ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Obdélník s odříznutým příčným rohem 11"/>
          <p:cNvSpPr/>
          <p:nvPr/>
        </p:nvSpPr>
        <p:spPr>
          <a:xfrm>
            <a:off x="5028" y="5318956"/>
            <a:ext cx="2664296" cy="432048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ii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připojení k Německu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hnutý roh 12"/>
          <p:cNvSpPr/>
          <p:nvPr/>
        </p:nvSpPr>
        <p:spPr>
          <a:xfrm>
            <a:off x="2759921" y="4526338"/>
            <a:ext cx="2664296" cy="107651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nevhodný tvar provincií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+ proč by poražená země měla získat území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5" name="Obdélník s odříznutým příčným rohem 14"/>
          <p:cNvSpPr/>
          <p:nvPr/>
        </p:nvSpPr>
        <p:spPr>
          <a:xfrm>
            <a:off x="6617279" y="2852936"/>
            <a:ext cx="2424147" cy="571097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iii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připojení k Rakousku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175154" y="6290360"/>
            <a:ext cx="5382344" cy="4465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nakonec zasahuje armáda  a území pacifikuje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Šipka dolů 19"/>
          <p:cNvSpPr/>
          <p:nvPr/>
        </p:nvSpPr>
        <p:spPr>
          <a:xfrm>
            <a:off x="1473610" y="249365"/>
            <a:ext cx="630384" cy="58734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" name="Násobení 1"/>
          <p:cNvSpPr/>
          <p:nvPr/>
        </p:nvSpPr>
        <p:spPr>
          <a:xfrm>
            <a:off x="7073269" y="404869"/>
            <a:ext cx="504056" cy="50405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-1" r="6006" b="18602"/>
          <a:stretch/>
        </p:blipFill>
        <p:spPr bwMode="auto">
          <a:xfrm>
            <a:off x="5609665" y="3674872"/>
            <a:ext cx="3685310" cy="27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Násobení 22"/>
          <p:cNvSpPr/>
          <p:nvPr/>
        </p:nvSpPr>
        <p:spPr>
          <a:xfrm>
            <a:off x="2393897" y="4905801"/>
            <a:ext cx="504056" cy="50405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hnutý roh 15"/>
          <p:cNvSpPr/>
          <p:nvPr/>
        </p:nvSpPr>
        <p:spPr>
          <a:xfrm>
            <a:off x="3992724" y="3545149"/>
            <a:ext cx="2664296" cy="72504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totéž jako u bodu </a:t>
            </a:r>
            <a:r>
              <a:rPr lang="cs-CZ" dirty="0" err="1" smtClean="0">
                <a:latin typeface="Book Antiqua" panose="02040602050305030304" pitchFamily="18" charset="0"/>
              </a:rPr>
              <a:t>ii</a:t>
            </a:r>
            <a:r>
              <a:rPr lang="cs-CZ" dirty="0" smtClean="0">
                <a:latin typeface="Book Antiqua" panose="02040602050305030304" pitchFamily="18" charset="0"/>
              </a:rPr>
              <a:t>.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4" name="Násobení 23"/>
          <p:cNvSpPr/>
          <p:nvPr/>
        </p:nvSpPr>
        <p:spPr>
          <a:xfrm>
            <a:off x="6415042" y="3172005"/>
            <a:ext cx="504056" cy="50405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64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" grpId="0" animBg="1"/>
      <p:bldP spid="23" grpId="0" animBg="1"/>
      <p:bldP spid="16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 ve tvaru U 17"/>
          <p:cNvSpPr/>
          <p:nvPr/>
        </p:nvSpPr>
        <p:spPr>
          <a:xfrm rot="16200000" flipH="1" flipV="1">
            <a:off x="5399540" y="2332109"/>
            <a:ext cx="3601502" cy="1773025"/>
          </a:xfrm>
          <a:prstGeom prst="uturnArrow">
            <a:avLst>
              <a:gd name="adj1" fmla="val 13279"/>
              <a:gd name="adj2" fmla="val 14451"/>
              <a:gd name="adj3" fmla="val 30470"/>
              <a:gd name="adj4" fmla="val 43750"/>
              <a:gd name="adj5" fmla="val 10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>
            <a:off x="413792" y="1204962"/>
            <a:ext cx="280831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základem každého demokratického státu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Jednoduché závorky 12"/>
          <p:cNvSpPr/>
          <p:nvPr/>
        </p:nvSpPr>
        <p:spPr>
          <a:xfrm>
            <a:off x="701824" y="1902233"/>
            <a:ext cx="2232248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včetně ČSR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3347864" y="1298554"/>
            <a:ext cx="1491615" cy="5544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993923" y="1268151"/>
            <a:ext cx="1964466" cy="551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Ústava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277962" y="2084988"/>
            <a:ext cx="2952328" cy="5997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jako vzor slouží několik starších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Ohnutý roh 16"/>
          <p:cNvSpPr/>
          <p:nvPr/>
        </p:nvSpPr>
        <p:spPr>
          <a:xfrm>
            <a:off x="4277962" y="2852936"/>
            <a:ext cx="2952328" cy="11521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R-U ústava z roku 1867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Americká ústava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Francouzská ústava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9" name="Rámeček 18"/>
          <p:cNvSpPr/>
          <p:nvPr/>
        </p:nvSpPr>
        <p:spPr>
          <a:xfrm>
            <a:off x="3973531" y="4422129"/>
            <a:ext cx="2304256" cy="72008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1920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Šipka ohnutá nahoru 19"/>
          <p:cNvSpPr/>
          <p:nvPr/>
        </p:nvSpPr>
        <p:spPr>
          <a:xfrm rot="5400000" flipV="1">
            <a:off x="4324741" y="4832821"/>
            <a:ext cx="648623" cy="1286058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1" name="Ohnutý roh 20"/>
          <p:cNvSpPr/>
          <p:nvPr/>
        </p:nvSpPr>
        <p:spPr>
          <a:xfrm>
            <a:off x="370623" y="5019373"/>
            <a:ext cx="3541203" cy="146326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ústava z roku 1920 rámcuje politický systém ČSR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až do Druhé republiky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(do 1. října 1938)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22" name="Picture 2" descr="Ústava 1920 - tit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" y="2529061"/>
            <a:ext cx="3409950" cy="21240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s odříznutým příčným rohem 2"/>
          <p:cNvSpPr/>
          <p:nvPr/>
        </p:nvSpPr>
        <p:spPr>
          <a:xfrm>
            <a:off x="628506" y="230832"/>
            <a:ext cx="3025438" cy="74989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Politický systém ČSR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6" name="Tlačítko akce: Nápověda 5">
            <a:hlinkClick r:id="" action="ppaction://noaction" highlightClick="1"/>
          </p:cNvPr>
          <p:cNvSpPr/>
          <p:nvPr/>
        </p:nvSpPr>
        <p:spPr>
          <a:xfrm rot="1552816">
            <a:off x="3740298" y="1289594"/>
            <a:ext cx="492638" cy="508866"/>
          </a:xfrm>
          <a:prstGeom prst="actionButtonHelp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Jednoduché závorky 6"/>
          <p:cNvSpPr/>
          <p:nvPr/>
        </p:nvSpPr>
        <p:spPr>
          <a:xfrm>
            <a:off x="5976156" y="461665"/>
            <a:ext cx="2448272" cy="59918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naše </a:t>
            </a:r>
            <a:r>
              <a:rPr lang="cs-CZ" dirty="0">
                <a:latin typeface="Book Antiqua" panose="02040602050305030304" pitchFamily="18" charset="0"/>
              </a:rPr>
              <a:t>se řeší dva </a:t>
            </a:r>
            <a:r>
              <a:rPr lang="cs-CZ" dirty="0" smtClean="0">
                <a:latin typeface="Book Antiqua" panose="02040602050305030304" pitchFamily="18" charset="0"/>
              </a:rPr>
              <a:t>roky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4098" name="Picture 2" descr="Výsledek obrázku pro první republika časová 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06848"/>
            <a:ext cx="3569328" cy="20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62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Rudolphi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5" y="2306250"/>
            <a:ext cx="3651238" cy="268233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img.ct24.cz/cache/616x411/article/52/5165/516432.jpg?1382724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84" y="4836337"/>
            <a:ext cx="2945927" cy="196561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ýsledek obrázku pro první republika parla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3" y="71453"/>
            <a:ext cx="5093240" cy="23636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Šipka ohnutá nahoru 25"/>
          <p:cNvSpPr/>
          <p:nvPr/>
        </p:nvSpPr>
        <p:spPr>
          <a:xfrm rot="16200000" flipH="1">
            <a:off x="5813703" y="4183918"/>
            <a:ext cx="3255593" cy="974635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ohnutá nahoru 24"/>
          <p:cNvSpPr/>
          <p:nvPr/>
        </p:nvSpPr>
        <p:spPr>
          <a:xfrm rot="16200000" flipH="1">
            <a:off x="5670678" y="1818933"/>
            <a:ext cx="3541643" cy="974635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ohnutá nahoru 23"/>
          <p:cNvSpPr/>
          <p:nvPr/>
        </p:nvSpPr>
        <p:spPr>
          <a:xfrm rot="16200000" flipH="1">
            <a:off x="6763530" y="1547289"/>
            <a:ext cx="1355939" cy="974635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ohnutá nahoru 2"/>
          <p:cNvSpPr/>
          <p:nvPr/>
        </p:nvSpPr>
        <p:spPr>
          <a:xfrm rot="16200000" flipH="1">
            <a:off x="6763530" y="549485"/>
            <a:ext cx="1355939" cy="974635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153" y="-27709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5687742" y="162138"/>
            <a:ext cx="3325726" cy="7465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Základní pol. principy ČSR: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899813" y="1083014"/>
            <a:ext cx="1872208" cy="880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rovnost všech před zákonem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001718" y="2034606"/>
            <a:ext cx="1668397" cy="8009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volební právo i pro ženy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Obdélník s odříznutým příčným rohem 14"/>
          <p:cNvSpPr/>
          <p:nvPr/>
        </p:nvSpPr>
        <p:spPr>
          <a:xfrm rot="16200000">
            <a:off x="5699527" y="3630203"/>
            <a:ext cx="1836204" cy="57606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 čele státu prezident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94256" y="3287917"/>
            <a:ext cx="2016224" cy="11161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min. 35 let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 7 let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max. 2x za sebou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Obdélník s odříznutým příčným rohem 16"/>
          <p:cNvSpPr/>
          <p:nvPr/>
        </p:nvSpPr>
        <p:spPr>
          <a:xfrm rot="16200000">
            <a:off x="5844831" y="5669866"/>
            <a:ext cx="1545597" cy="57606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parlament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510011" y="4850903"/>
            <a:ext cx="2632984" cy="9001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poslanecká sněmovna (300 členů)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798043" y="5957899"/>
            <a:ext cx="2363612" cy="9001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enát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(150 členů, hlídací pes sněmovny)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01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3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s odříznutým příčným rohem 23"/>
          <p:cNvSpPr/>
          <p:nvPr/>
        </p:nvSpPr>
        <p:spPr>
          <a:xfrm>
            <a:off x="2267744" y="0"/>
            <a:ext cx="4885801" cy="69269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Z jakých částí se skládala První republika?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pic>
        <p:nvPicPr>
          <p:cNvPr id="6" name="Picture 1" descr="Soubor:Czechoslovakia COA medium.sv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1951"/>
            <a:ext cx="4824536" cy="60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1475656" y="1772816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1551736" y="4882271"/>
            <a:ext cx="1004040" cy="63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6444208" y="1844824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6578593" y="4316404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4932040" y="4450223"/>
            <a:ext cx="2376264" cy="1643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20929" y="1988840"/>
            <a:ext cx="183569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Slovensko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948264" y="1844824"/>
            <a:ext cx="2282770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Podkarpatská Rus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161078" y="4560703"/>
            <a:ext cx="183569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Morava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7239942" y="4297823"/>
            <a:ext cx="183569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Slezsko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7092280" y="5722195"/>
            <a:ext cx="183569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Čechy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Ovál 18"/>
          <p:cNvSpPr/>
          <p:nvPr/>
        </p:nvSpPr>
        <p:spPr>
          <a:xfrm>
            <a:off x="20929" y="1997224"/>
            <a:ext cx="183569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6948264" y="1844824"/>
            <a:ext cx="2282770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161078" y="4560703"/>
            <a:ext cx="183569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7239942" y="4297823"/>
            <a:ext cx="183569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7092280" y="5722195"/>
            <a:ext cx="183569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01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pic>
        <p:nvPicPr>
          <p:cNvPr id="6" name="Picture 2" descr="http://www.vhu.cz/wp-content/uploads/2014/10/IMG_1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27" y="8076"/>
            <a:ext cx="3191303" cy="21257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442748" y="137629"/>
            <a:ext cx="1536964" cy="55506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1920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306661" y="980728"/>
            <a:ext cx="2232248" cy="6120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tvoří se koaliční vláda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Jednoduché závorky 10"/>
          <p:cNvSpPr/>
          <p:nvPr/>
        </p:nvSpPr>
        <p:spPr>
          <a:xfrm>
            <a:off x="39185" y="939538"/>
            <a:ext cx="2156551" cy="148135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tak to bude po celý zbytek ČSR,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někdy ve vládě i přes deset stran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3182277" y="3430739"/>
            <a:ext cx="481016" cy="572585"/>
          </a:xfrm>
          <a:prstGeom prst="mathMultiply">
            <a:avLst>
              <a:gd name="adj1" fmla="val 256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3" name="Obdélník s odříznutým jedním rohem 12"/>
          <p:cNvSpPr/>
          <p:nvPr/>
        </p:nvSpPr>
        <p:spPr>
          <a:xfrm>
            <a:off x="2426195" y="4149080"/>
            <a:ext cx="2142238" cy="72008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přesto stále funkční!!!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811593" y="5751004"/>
            <a:ext cx="4502940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tzv. panská koalice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(pouze pravicové strany)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poprvé ve vládě HSĽS a německé strany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6" name="Picture 4" descr="https://beo.sk/images/osoby/hlinka-andr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1" y="2662885"/>
            <a:ext cx="2155549" cy="297238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hnutá šipka doleva 1"/>
          <p:cNvSpPr/>
          <p:nvPr/>
        </p:nvSpPr>
        <p:spPr>
          <a:xfrm>
            <a:off x="4427151" y="461665"/>
            <a:ext cx="720080" cy="893912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bdélník s odříznutým rohem na stejné straně 7"/>
          <p:cNvSpPr/>
          <p:nvPr/>
        </p:nvSpPr>
        <p:spPr>
          <a:xfrm>
            <a:off x="2306661" y="137629"/>
            <a:ext cx="2232248" cy="648072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volby podle  nové ústavy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Ohnutý roh 17"/>
          <p:cNvSpPr/>
          <p:nvPr/>
        </p:nvSpPr>
        <p:spPr>
          <a:xfrm>
            <a:off x="2447764" y="1916832"/>
            <a:ext cx="1979387" cy="1440160"/>
          </a:xfrm>
          <a:prstGeom prst="foldedCorner">
            <a:avLst>
              <a:gd name="adj" fmla="val 125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politika komplikována  národnostní otázkou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5180709" y="1592796"/>
            <a:ext cx="1107540" cy="46198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např. 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Jednoduché závorky 19"/>
          <p:cNvSpPr/>
          <p:nvPr/>
        </p:nvSpPr>
        <p:spPr>
          <a:xfrm>
            <a:off x="4568433" y="2098039"/>
            <a:ext cx="2332092" cy="125529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čs. </a:t>
            </a:r>
            <a:r>
              <a:rPr lang="cs-CZ" dirty="0" err="1" smtClean="0">
                <a:latin typeface="Book Antiqua" panose="02040602050305030304" pitchFamily="18" charset="0"/>
              </a:rPr>
              <a:t>soc.demokracie</a:t>
            </a:r>
            <a:r>
              <a:rPr lang="cs-CZ" dirty="0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X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německá soc. demokracie</a:t>
            </a:r>
          </a:p>
        </p:txBody>
      </p:sp>
      <p:sp>
        <p:nvSpPr>
          <p:cNvPr id="21" name="Ovál 20"/>
          <p:cNvSpPr/>
          <p:nvPr/>
        </p:nvSpPr>
        <p:spPr>
          <a:xfrm>
            <a:off x="179512" y="5909396"/>
            <a:ext cx="1536964" cy="55506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1926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146" name="Picture 2" descr="Výsledek obrázku pro první republika 19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8743"/>
            <a:ext cx="3896878" cy="218564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01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" grpId="0" animBg="1"/>
      <p:bldP spid="8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.ihned.cz/attachment.php/910/35797910/aiostv3BCDF7GHIKO6PQbcdefgpqxz2A/EK51_53_preiss_ct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r="19891"/>
          <a:stretch/>
        </p:blipFill>
        <p:spPr bwMode="auto">
          <a:xfrm>
            <a:off x="5004048" y="3902669"/>
            <a:ext cx="3798422" cy="2955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6" name="Obdélník se zakulaceným rohem na stejné straně 5"/>
          <p:cNvSpPr/>
          <p:nvPr/>
        </p:nvSpPr>
        <p:spPr>
          <a:xfrm>
            <a:off x="1763688" y="155701"/>
            <a:ext cx="5904656" cy="432048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Vedle politických stran i dva neoficiální pol.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ubjekty: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4680012" y="764704"/>
            <a:ext cx="0" cy="60932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tužka nahoru 7"/>
          <p:cNvSpPr/>
          <p:nvPr/>
        </p:nvSpPr>
        <p:spPr>
          <a:xfrm>
            <a:off x="395536" y="834959"/>
            <a:ext cx="3816424" cy="574311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Pětka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Stužka nahoru 8"/>
          <p:cNvSpPr/>
          <p:nvPr/>
        </p:nvSpPr>
        <p:spPr>
          <a:xfrm>
            <a:off x="5004048" y="764704"/>
            <a:ext cx="3816424" cy="644566"/>
          </a:xfrm>
          <a:prstGeom prst="ribbon2">
            <a:avLst>
              <a:gd name="adj1" fmla="val 24386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Hrad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946504" y="5940369"/>
            <a:ext cx="3168352" cy="4993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časem i šest, dokonce i devět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Násobení 10"/>
          <p:cNvSpPr/>
          <p:nvPr/>
        </p:nvSpPr>
        <p:spPr>
          <a:xfrm>
            <a:off x="2145546" y="4293096"/>
            <a:ext cx="770269" cy="631727"/>
          </a:xfrm>
          <a:prstGeom prst="mathMultiply">
            <a:avLst>
              <a:gd name="adj1" fmla="val 1785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2" name="Jednoduché závorky 11"/>
          <p:cNvSpPr/>
          <p:nvPr/>
        </p:nvSpPr>
        <p:spPr>
          <a:xfrm>
            <a:off x="840217" y="4895488"/>
            <a:ext cx="3096344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ne zrovna demokratické…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3" name="Ohnutý roh 12"/>
          <p:cNvSpPr/>
          <p:nvPr/>
        </p:nvSpPr>
        <p:spPr>
          <a:xfrm>
            <a:off x="5094058" y="3000173"/>
            <a:ext cx="1548172" cy="89169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humanitní smýšlení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5" name="Ohnutý roh 14"/>
          <p:cNvSpPr/>
          <p:nvPr/>
        </p:nvSpPr>
        <p:spPr>
          <a:xfrm>
            <a:off x="490610" y="3159581"/>
            <a:ext cx="2219525" cy="90694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poté poslanci podle rozhodnutí hlasují</a:t>
            </a:r>
          </a:p>
        </p:txBody>
      </p:sp>
      <p:sp>
        <p:nvSpPr>
          <p:cNvPr id="16" name="Ohnutý roh 15"/>
          <p:cNvSpPr/>
          <p:nvPr/>
        </p:nvSpPr>
        <p:spPr>
          <a:xfrm>
            <a:off x="2303748" y="2061026"/>
            <a:ext cx="2215480" cy="99134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soukromá setkání, kde se řeší problémy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7" name="Ohnutý roh 16"/>
          <p:cNvSpPr/>
          <p:nvPr/>
        </p:nvSpPr>
        <p:spPr>
          <a:xfrm>
            <a:off x="245719" y="1811660"/>
            <a:ext cx="1899828" cy="104127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zástupci pěti nejsilnějších politických stran</a:t>
            </a:r>
          </a:p>
        </p:txBody>
      </p:sp>
      <p:sp>
        <p:nvSpPr>
          <p:cNvPr id="18" name="Ohnutý roh 17"/>
          <p:cNvSpPr/>
          <p:nvPr/>
        </p:nvSpPr>
        <p:spPr>
          <a:xfrm>
            <a:off x="7090257" y="2253929"/>
            <a:ext cx="2079848" cy="106119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seskupeni kolem prezidenta Masaryka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9" name="Ohnutý roh 18"/>
          <p:cNvSpPr/>
          <p:nvPr/>
        </p:nvSpPr>
        <p:spPr>
          <a:xfrm>
            <a:off x="4824028" y="1685173"/>
            <a:ext cx="2088232" cy="113751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skupina  umělců, sportovců, učitelů, vzdělanců atd. 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01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upload.wikimedia.org/wikipedia/commons/thumb/9/98/Edvard_Bene%C5%A1.jpg/195px-Edvard_Bene%C5%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14" y="3652862"/>
            <a:ext cx="2322607" cy="29657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ýsledek obrázku pro t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71" y="458186"/>
            <a:ext cx="5259101" cy="295615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6" name="Svislý svitek 5"/>
          <p:cNvSpPr/>
          <p:nvPr/>
        </p:nvSpPr>
        <p:spPr>
          <a:xfrm>
            <a:off x="88179" y="847622"/>
            <a:ext cx="3377355" cy="1332148"/>
          </a:xfrm>
          <a:prstGeom prst="vertic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celou první republiku se řeší, kdo nahradí Masaryka v prezidentském křesle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Obdélník s odříznutým příčným rohem 6"/>
          <p:cNvSpPr/>
          <p:nvPr/>
        </p:nvSpPr>
        <p:spPr>
          <a:xfrm>
            <a:off x="2166361" y="65793"/>
            <a:ext cx="4680520" cy="576064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„Bez Masaryka není Československa!“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6716" y="2348880"/>
            <a:ext cx="2520280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hlavním kandidátem šéf agrárníků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A. Švehla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Násobení 9"/>
          <p:cNvSpPr/>
          <p:nvPr/>
        </p:nvSpPr>
        <p:spPr>
          <a:xfrm>
            <a:off x="2461759" y="3393734"/>
            <a:ext cx="575237" cy="46731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32940" y="3969060"/>
            <a:ext cx="1008112" cy="6120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1933 umírá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771234" y="3573016"/>
            <a:ext cx="2556284" cy="15481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dalším E. Beneš (nejdéle působící ministr zahraničí v Evropě – 16 let), roku 1935 zvolen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Vývojový diagram: dokument 13"/>
          <p:cNvSpPr/>
          <p:nvPr/>
        </p:nvSpPr>
        <p:spPr>
          <a:xfrm>
            <a:off x="3750537" y="5740093"/>
            <a:ext cx="3096344" cy="870667"/>
          </a:xfrm>
          <a:prstGeom prst="flowChartDocumen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Najdi, kdo byl Benešovým protikandidátem?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6" name="Picture 4" descr="http://leccos.com/pics/pic/svehla_anton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" y="3358418"/>
            <a:ext cx="2277068" cy="323893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ětiúhelník 1"/>
          <p:cNvSpPr/>
          <p:nvPr/>
        </p:nvSpPr>
        <p:spPr>
          <a:xfrm>
            <a:off x="2749377" y="5949280"/>
            <a:ext cx="791675" cy="43204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DP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01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01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Evropa po Velké válce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431713"/>
            <a:ext cx="250202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Velká válka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65119"/>
              </p:ext>
            </p:extLst>
          </p:nvPr>
        </p:nvGraphicFramePr>
        <p:xfrm>
          <a:off x="2892152" y="1431713"/>
          <a:ext cx="6096000" cy="1483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Trojspolek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Trojdohoda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Německo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Francie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Rakousko-Uhersko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Rusko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Itálie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Velká Británie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Obráze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4" y="2995635"/>
            <a:ext cx="5623322" cy="360171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Šipka dolů 8"/>
          <p:cNvSpPr/>
          <p:nvPr/>
        </p:nvSpPr>
        <p:spPr>
          <a:xfrm>
            <a:off x="7842956" y="2995635"/>
            <a:ext cx="648072" cy="254357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75648" y="5781836"/>
            <a:ext cx="2088232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vítězí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940152" y="3134645"/>
            <a:ext cx="1800200" cy="577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Itálie k Dohodě</a:t>
            </a:r>
          </a:p>
        </p:txBody>
      </p:sp>
      <p:sp>
        <p:nvSpPr>
          <p:cNvPr id="12" name="Jednoduché závorky 11"/>
          <p:cNvSpPr/>
          <p:nvPr/>
        </p:nvSpPr>
        <p:spPr>
          <a:xfrm>
            <a:off x="458416" y="2160667"/>
            <a:ext cx="2088232" cy="54006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Book Antiqua" panose="02040602050305030304" pitchFamily="18" charset="0"/>
              </a:rPr>
              <a:t>p</a:t>
            </a:r>
            <a:r>
              <a:rPr lang="cs-CZ" sz="1400" dirty="0" smtClean="0">
                <a:latin typeface="Book Antiqua" panose="02040602050305030304" pitchFamily="18" charset="0"/>
              </a:rPr>
              <a:t>řipomenutí </a:t>
            </a:r>
          </a:p>
          <a:p>
            <a:pPr algn="ctr"/>
            <a:r>
              <a:rPr lang="cs-CZ" sz="1400" dirty="0" smtClean="0">
                <a:latin typeface="Book Antiqua" panose="02040602050305030304" pitchFamily="18" charset="0"/>
              </a:rPr>
              <a:t>z </a:t>
            </a:r>
            <a:r>
              <a:rPr lang="cs-CZ" sz="1400" dirty="0">
                <a:latin typeface="Book Antiqua" panose="02040602050305030304" pitchFamily="18" charset="0"/>
              </a:rPr>
              <a:t>konce 8. </a:t>
            </a:r>
            <a:r>
              <a:rPr lang="cs-CZ" sz="1400" dirty="0" smtClean="0">
                <a:latin typeface="Book Antiqua" panose="02040602050305030304" pitchFamily="18" charset="0"/>
              </a:rPr>
              <a:t>ročníku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940152" y="3861048"/>
            <a:ext cx="1800200" cy="577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USA 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 Dohodě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796136" y="4581128"/>
            <a:ext cx="2088232" cy="577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Rusko od Dohody</a:t>
            </a:r>
          </a:p>
        </p:txBody>
      </p:sp>
      <p:sp>
        <p:nvSpPr>
          <p:cNvPr id="15" name="Tlačítko akce: Návrat 14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lačítko akce: Informace 15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01</a:t>
            </a:r>
            <a:endParaRPr lang="cs-CZ" sz="2400" dirty="0"/>
          </a:p>
        </p:txBody>
      </p:sp>
      <p:sp>
        <p:nvSpPr>
          <p:cNvPr id="6" name="Popisek se šipkou dolů 5"/>
          <p:cNvSpPr/>
          <p:nvPr/>
        </p:nvSpPr>
        <p:spPr>
          <a:xfrm>
            <a:off x="434186" y="230832"/>
            <a:ext cx="3168352" cy="864096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Versaillská mírová konference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Jednoduché závorky 6"/>
          <p:cNvSpPr/>
          <p:nvPr/>
        </p:nvSpPr>
        <p:spPr>
          <a:xfrm>
            <a:off x="554038" y="1094928"/>
            <a:ext cx="2880320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18. 1. 1919 – 21. 1. 1920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410022" y="1827045"/>
            <a:ext cx="3168352" cy="7200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potrestání Německa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27584" y="4095125"/>
            <a:ext cx="3237714" cy="9720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hlavní slovo mají Francie, USA, VB, Itálie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Picture 2" descr="Výsledek obrázku pro europe map versail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9"/>
          <a:stretch/>
        </p:blipFill>
        <p:spPr bwMode="auto">
          <a:xfrm>
            <a:off x="3835698" y="129944"/>
            <a:ext cx="5222076" cy="38095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hnutý roh 10"/>
          <p:cNvSpPr/>
          <p:nvPr/>
        </p:nvSpPr>
        <p:spPr>
          <a:xfrm>
            <a:off x="410022" y="2813761"/>
            <a:ext cx="3168352" cy="7200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mapa Evropy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(např. rozpad R-U)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602222" y="3533841"/>
            <a:ext cx="0" cy="1803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Zaoblený obdélník 11"/>
          <p:cNvSpPr/>
          <p:nvPr/>
        </p:nvSpPr>
        <p:spPr>
          <a:xfrm>
            <a:off x="179512" y="5356264"/>
            <a:ext cx="2448272" cy="1097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„nástupnické státy“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i my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Popisek se šipkou dolů 12"/>
          <p:cNvSpPr/>
          <p:nvPr/>
        </p:nvSpPr>
        <p:spPr>
          <a:xfrm>
            <a:off x="4610532" y="4227467"/>
            <a:ext cx="3672408" cy="864096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Washingtonská mírová konference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Ohnutý roh 13"/>
          <p:cNvSpPr/>
          <p:nvPr/>
        </p:nvSpPr>
        <p:spPr>
          <a:xfrm>
            <a:off x="4610532" y="5356264"/>
            <a:ext cx="3672408" cy="7200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ř</a:t>
            </a:r>
            <a:r>
              <a:rPr lang="cs-CZ" dirty="0" smtClean="0">
                <a:latin typeface="Book Antiqua" panose="02040602050305030304" pitchFamily="18" charset="0"/>
              </a:rPr>
              <a:t>eší se oblast Tichomoří a Dálný východ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0"/>
          <a:stretch/>
        </p:blipFill>
        <p:spPr bwMode="auto">
          <a:xfrm>
            <a:off x="35497" y="2023709"/>
            <a:ext cx="3375700" cy="230912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02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Vznik Československa</a:t>
            </a:r>
            <a:endParaRPr lang="cs-CZ" dirty="0"/>
          </a:p>
        </p:txBody>
      </p:sp>
      <p:pic>
        <p:nvPicPr>
          <p:cNvPr id="13" name="Picture 2" descr="http://img.ceskatelevize.cz/program/porady/10285093754/foto09/r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88" y="2461338"/>
            <a:ext cx="2815878" cy="400956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323528" y="1412776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před válkou i v jejích prvních letech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Šipka doprava 14"/>
          <p:cNvSpPr/>
          <p:nvPr/>
        </p:nvSpPr>
        <p:spPr>
          <a:xfrm rot="10800000">
            <a:off x="3027187" y="5921192"/>
            <a:ext cx="2600761" cy="45005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444208" y="1412776"/>
            <a:ext cx="208823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stále živý austroslavismus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Je rovno 16"/>
          <p:cNvSpPr/>
          <p:nvPr/>
        </p:nvSpPr>
        <p:spPr>
          <a:xfrm>
            <a:off x="7290302" y="2187263"/>
            <a:ext cx="396044" cy="36004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Ohnutý roh 17"/>
          <p:cNvSpPr/>
          <p:nvPr/>
        </p:nvSpPr>
        <p:spPr>
          <a:xfrm>
            <a:off x="6444208" y="2672915"/>
            <a:ext cx="2088232" cy="117067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mírové soužití slov. národů s rakouským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508104" y="5695083"/>
            <a:ext cx="3358566" cy="9022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Fr. J. I. však k vyrovnání s Čechy přistoupit nechce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413792" y="5301208"/>
            <a:ext cx="2428413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stále více lidí žádá samostatnost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-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doma i v zahraničí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419872" y="1232756"/>
            <a:ext cx="2088232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 nás prakticky nikdo, kdo chce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R-U zničit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771800" y="1502786"/>
            <a:ext cx="576064" cy="5400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Jednoduché závorky 23"/>
          <p:cNvSpPr/>
          <p:nvPr/>
        </p:nvSpPr>
        <p:spPr>
          <a:xfrm>
            <a:off x="6176564" y="4077072"/>
            <a:ext cx="2571900" cy="108012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Češi stále tajně doufají ve vyrovnání a vznik R-U-Č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5" name="Násobení 24"/>
          <p:cNvSpPr/>
          <p:nvPr/>
        </p:nvSpPr>
        <p:spPr>
          <a:xfrm>
            <a:off x="7200292" y="5157192"/>
            <a:ext cx="524444" cy="5400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Jednoduché závorky 25"/>
          <p:cNvSpPr/>
          <p:nvPr/>
        </p:nvSpPr>
        <p:spPr>
          <a:xfrm>
            <a:off x="35496" y="4365104"/>
            <a:ext cx="2880320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právo na sebeurčení národů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1" name="Šipka doprava 20"/>
          <p:cNvSpPr/>
          <p:nvPr/>
        </p:nvSpPr>
        <p:spPr>
          <a:xfrm>
            <a:off x="5724128" y="1502786"/>
            <a:ext cx="576064" cy="5400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lačítko akce: Návrat 2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lačítko akce: Informace 2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" grpId="0" animBg="1"/>
      <p:bldP spid="24" grpId="0" animBg="1"/>
      <p:bldP spid="25" grpId="0" animBg="1"/>
      <p:bldP spid="2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Šipka doprava 32"/>
          <p:cNvSpPr/>
          <p:nvPr/>
        </p:nvSpPr>
        <p:spPr>
          <a:xfrm rot="5400000">
            <a:off x="745989" y="2159815"/>
            <a:ext cx="828092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3" name="Ohnutá šipka 22"/>
          <p:cNvSpPr/>
          <p:nvPr/>
        </p:nvSpPr>
        <p:spPr>
          <a:xfrm rot="5400000">
            <a:off x="7058236" y="352478"/>
            <a:ext cx="1008112" cy="1008112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2" name="Ohnutá šipka 31"/>
          <p:cNvSpPr/>
          <p:nvPr/>
        </p:nvSpPr>
        <p:spPr>
          <a:xfrm rot="5400000">
            <a:off x="2010965" y="1629908"/>
            <a:ext cx="1757210" cy="1691604"/>
          </a:xfrm>
          <a:prstGeom prst="bentArrow">
            <a:avLst>
              <a:gd name="adj1" fmla="val 18448"/>
              <a:gd name="adj2" fmla="val 15581"/>
              <a:gd name="adj3" fmla="val 25000"/>
              <a:gd name="adj4" fmla="val 437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2" descr="Karel I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54" y="771379"/>
            <a:ext cx="2664296" cy="37087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02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4995588" y="80628"/>
            <a:ext cx="2142238" cy="828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nastupuje jeho prasynovec Karel 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51520" y="1234433"/>
            <a:ext cx="1944216" cy="898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čs. elity rozděleny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Ohnutý roh 15"/>
          <p:cNvSpPr/>
          <p:nvPr/>
        </p:nvSpPr>
        <p:spPr>
          <a:xfrm>
            <a:off x="0" y="3446748"/>
            <a:ext cx="2547824" cy="171905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(odbojáři = tzv. </a:t>
            </a:r>
            <a:r>
              <a:rPr lang="cs-CZ" dirty="0" err="1" smtClean="0">
                <a:latin typeface="Book Antiqua" panose="02040602050305030304" pitchFamily="18" charset="0"/>
              </a:rPr>
              <a:t>maffie</a:t>
            </a:r>
            <a:r>
              <a:rPr lang="cs-CZ" dirty="0" smtClean="0">
                <a:latin typeface="Book Antiqua" panose="02040602050305030304" pitchFamily="18" charset="0"/>
              </a:rPr>
              <a:t>)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Kramář, Klofáč,…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většina zatčena za velezradu R-U</a:t>
            </a:r>
          </a:p>
        </p:txBody>
      </p:sp>
      <p:sp>
        <p:nvSpPr>
          <p:cNvPr id="17" name="Ohnutý roh 16"/>
          <p:cNvSpPr/>
          <p:nvPr/>
        </p:nvSpPr>
        <p:spPr>
          <a:xfrm>
            <a:off x="2731836" y="4306276"/>
            <a:ext cx="3375376" cy="196595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Masaryk, Beneš, Štefánik,…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snaží se přesvědčit Západ o budoucí samostatnosti ČSR,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pomáhá existence čs. legií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698196" y="5937696"/>
            <a:ext cx="1728192" cy="5876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viz D8 23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683568" y="263742"/>
            <a:ext cx="1152128" cy="4618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1916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061262" y="206642"/>
            <a:ext cx="172819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umírá Fr. J. I.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Šipka doprava 20"/>
          <p:cNvSpPr/>
          <p:nvPr/>
        </p:nvSpPr>
        <p:spPr>
          <a:xfrm>
            <a:off x="4005478" y="206642"/>
            <a:ext cx="828092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660232" y="1542057"/>
            <a:ext cx="2304256" cy="817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ten už je autonomii Čechů nakloněn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840252" y="4136837"/>
            <a:ext cx="1944216" cy="7828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nejsou zahrnuti Slováci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Násobení 24"/>
          <p:cNvSpPr/>
          <p:nvPr/>
        </p:nvSpPr>
        <p:spPr>
          <a:xfrm>
            <a:off x="7534939" y="2384884"/>
            <a:ext cx="504056" cy="50405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976298" y="2888940"/>
            <a:ext cx="1621338" cy="630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už je pozdě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7" name="Plus 26"/>
          <p:cNvSpPr/>
          <p:nvPr/>
        </p:nvSpPr>
        <p:spPr>
          <a:xfrm>
            <a:off x="7560332" y="3519373"/>
            <a:ext cx="504056" cy="549315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2861893"/>
            <a:ext cx="1800200" cy="4924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domácí 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835272" y="3382343"/>
            <a:ext cx="1800200" cy="4924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zahraniční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0" name="Násobení 29"/>
          <p:cNvSpPr/>
          <p:nvPr/>
        </p:nvSpPr>
        <p:spPr>
          <a:xfrm>
            <a:off x="872003" y="5246948"/>
            <a:ext cx="504056" cy="50405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98198" y="5799615"/>
            <a:ext cx="1621338" cy="630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nejsou popravy!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9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32" grpId="0" animBg="1"/>
      <p:bldP spid="14" grpId="0" animBg="1"/>
      <p:bldP spid="15" grpId="0" animBg="1"/>
      <p:bldP spid="16" grpId="0" animBg="1"/>
      <p:bldP spid="17" grpId="0" animBg="1"/>
      <p:bldP spid="2" grpId="0" animBg="1"/>
      <p:bldP spid="3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44" y="1637963"/>
            <a:ext cx="1578338" cy="21044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hnutá šipka 20"/>
          <p:cNvSpPr/>
          <p:nvPr/>
        </p:nvSpPr>
        <p:spPr>
          <a:xfrm rot="5400000">
            <a:off x="5071486" y="2055923"/>
            <a:ext cx="1788301" cy="5952580"/>
          </a:xfrm>
          <a:prstGeom prst="bentArrow">
            <a:avLst>
              <a:gd name="adj1" fmla="val 14928"/>
              <a:gd name="adj2" fmla="val 14541"/>
              <a:gd name="adj3" fmla="val 25000"/>
              <a:gd name="adj4" fmla="val 437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058" name="Picture 10" descr="Výsledek obrázku pro šveh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85" y="4373801"/>
            <a:ext cx="1695450" cy="22860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andrássy note 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44" y="1030596"/>
            <a:ext cx="2278836" cy="31179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02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3336567" y="328760"/>
            <a:ext cx="2088232" cy="7944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Češi (i Slováci) to pochopí jinak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Násobení 6"/>
          <p:cNvSpPr/>
          <p:nvPr/>
        </p:nvSpPr>
        <p:spPr>
          <a:xfrm>
            <a:off x="5424799" y="421395"/>
            <a:ext cx="622474" cy="609201"/>
          </a:xfrm>
          <a:prstGeom prst="mathMultiply">
            <a:avLst>
              <a:gd name="adj1" fmla="val 1479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8" name="Obdélník s jedním zakulaceným rohem 7"/>
          <p:cNvSpPr/>
          <p:nvPr/>
        </p:nvSpPr>
        <p:spPr>
          <a:xfrm>
            <a:off x="226815" y="1556599"/>
            <a:ext cx="2251818" cy="1008112"/>
          </a:xfrm>
          <a:prstGeom prst="round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vznik samostatného českého státu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bdélník s odříznutým příčným rohem 9"/>
          <p:cNvSpPr/>
          <p:nvPr/>
        </p:nvSpPr>
        <p:spPr>
          <a:xfrm>
            <a:off x="174677" y="3984508"/>
            <a:ext cx="3024336" cy="936104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lidé spontánně vycházejí do ulic a demonstrují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Jednoduché závorky 11"/>
          <p:cNvSpPr/>
          <p:nvPr/>
        </p:nvSpPr>
        <p:spPr>
          <a:xfrm>
            <a:off x="4932040" y="6116047"/>
            <a:ext cx="4009888" cy="55459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lid tak předběhl plány domácího odboje na organizované povstání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084168" y="183232"/>
            <a:ext cx="2808312" cy="10855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prohra Trojspolku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 R-U oznámena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tzv. </a:t>
            </a:r>
            <a:r>
              <a:rPr lang="cs-CZ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Andrássyho nótou</a:t>
            </a:r>
            <a:endParaRPr lang="cs-CZ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Jednoduché závorky 1"/>
          <p:cNvSpPr/>
          <p:nvPr/>
        </p:nvSpPr>
        <p:spPr>
          <a:xfrm>
            <a:off x="3491880" y="1268760"/>
            <a:ext cx="1932919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obyčejný lid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Je rovno 2"/>
          <p:cNvSpPr/>
          <p:nvPr/>
        </p:nvSpPr>
        <p:spPr>
          <a:xfrm>
            <a:off x="2758237" y="461665"/>
            <a:ext cx="420751" cy="447055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Obdélník s jedním zakulaceným rohem 14"/>
          <p:cNvSpPr/>
          <p:nvPr/>
        </p:nvSpPr>
        <p:spPr>
          <a:xfrm>
            <a:off x="132350" y="392353"/>
            <a:ext cx="2510745" cy="615380"/>
          </a:xfrm>
          <a:prstGeom prst="round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doklad o rozpadu R-U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1100696" y="1035807"/>
            <a:ext cx="504056" cy="45418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972264" y="2690189"/>
            <a:ext cx="760919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s odříznutým příčným rohem 17"/>
          <p:cNvSpPr/>
          <p:nvPr/>
        </p:nvSpPr>
        <p:spPr>
          <a:xfrm>
            <a:off x="174676" y="5561451"/>
            <a:ext cx="3024336" cy="1109194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pod vedením </a:t>
            </a:r>
            <a:r>
              <a:rPr lang="cs-CZ" i="1" u="sng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mužů 28. října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(viz PL) vyhlášen samostatný stát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Ovál 18"/>
          <p:cNvSpPr/>
          <p:nvPr/>
        </p:nvSpPr>
        <p:spPr>
          <a:xfrm>
            <a:off x="413792" y="3274897"/>
            <a:ext cx="1762831" cy="6599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28. říjen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1918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0" name="Šipka dolů 19"/>
          <p:cNvSpPr/>
          <p:nvPr/>
        </p:nvSpPr>
        <p:spPr>
          <a:xfrm>
            <a:off x="1224292" y="4987626"/>
            <a:ext cx="760919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 descr="Výsledek obrázku pro šrobá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90" y="1714061"/>
            <a:ext cx="1604853" cy="20904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stříbrn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97" y="3534608"/>
            <a:ext cx="1635604" cy="222442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uvisející obráze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3" b="12796"/>
          <a:stretch/>
        </p:blipFill>
        <p:spPr bwMode="auto">
          <a:xfrm>
            <a:off x="6298430" y="3934893"/>
            <a:ext cx="1592372" cy="215092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4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2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15" y="2691692"/>
            <a:ext cx="4131933" cy="41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89829"/>
            <a:ext cx="4049750" cy="264733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Československo mezi válkami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6110541" y="1418995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politické elity </a:t>
            </a:r>
          </a:p>
        </p:txBody>
      </p:sp>
      <p:sp>
        <p:nvSpPr>
          <p:cNvPr id="10" name="Ohnutý roh 9"/>
          <p:cNvSpPr/>
          <p:nvPr/>
        </p:nvSpPr>
        <p:spPr>
          <a:xfrm>
            <a:off x="6110541" y="2420888"/>
            <a:ext cx="2520280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tvořené politiky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z původních stran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z 19. stol.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883893" y="4041068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hranice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hnutý roh 12"/>
          <p:cNvSpPr/>
          <p:nvPr/>
        </p:nvSpPr>
        <p:spPr>
          <a:xfrm>
            <a:off x="2567616" y="4818090"/>
            <a:ext cx="1916232" cy="145037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někde se musí uměle vytvořit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(např. jižní Slovensko)</a:t>
            </a:r>
          </a:p>
        </p:txBody>
      </p:sp>
      <p:sp>
        <p:nvSpPr>
          <p:cNvPr id="2" name="Obdélník s odříznutým příčným rohem 1"/>
          <p:cNvSpPr/>
          <p:nvPr/>
        </p:nvSpPr>
        <p:spPr>
          <a:xfrm>
            <a:off x="251520" y="1424712"/>
            <a:ext cx="2520280" cy="85216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Podoba nového Československa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6" name="Ohnutý roh 15"/>
          <p:cNvSpPr/>
          <p:nvPr/>
        </p:nvSpPr>
        <p:spPr>
          <a:xfrm>
            <a:off x="183598" y="4989266"/>
            <a:ext cx="2284402" cy="88219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většina historických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(= přírodních)</a:t>
            </a:r>
          </a:p>
        </p:txBody>
      </p:sp>
      <p:sp>
        <p:nvSpPr>
          <p:cNvPr id="17" name="Jednoduché závorky 16"/>
          <p:cNvSpPr/>
          <p:nvPr/>
        </p:nvSpPr>
        <p:spPr>
          <a:xfrm>
            <a:off x="183598" y="5988434"/>
            <a:ext cx="1691824" cy="52763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hory, řeky,…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046646" y="6298816"/>
            <a:ext cx="2958169" cy="5276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řada problémů – viz dále</a:t>
            </a:r>
          </a:p>
        </p:txBody>
      </p:sp>
      <p:sp>
        <p:nvSpPr>
          <p:cNvPr id="15" name="Tlačítko akce: Návrat 14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lačítko akce: Informace 18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0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2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5544006" cy="302478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ek obrázku pro první republika továr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1" y="199664"/>
            <a:ext cx="5295900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645076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5665217" y="179773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Poválečná obnova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5095984" y="926926"/>
            <a:ext cx="1620180" cy="83420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odstranění škod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348582" y="2696522"/>
            <a:ext cx="252028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Národnostní otázka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hnutý roh 10"/>
          <p:cNvSpPr/>
          <p:nvPr/>
        </p:nvSpPr>
        <p:spPr>
          <a:xfrm>
            <a:off x="6536133" y="3501008"/>
            <a:ext cx="2175445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politická nutnost spojit Čechy a Slováky</a:t>
            </a:r>
          </a:p>
        </p:txBody>
      </p:sp>
      <p:sp>
        <p:nvSpPr>
          <p:cNvPr id="13" name="Jednoduché závorky 12"/>
          <p:cNvSpPr/>
          <p:nvPr/>
        </p:nvSpPr>
        <p:spPr>
          <a:xfrm>
            <a:off x="6435127" y="4749861"/>
            <a:ext cx="2347191" cy="93074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aby nás bylo nad 50% oproti ostatním národům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940152" y="5949280"/>
            <a:ext cx="3092470" cy="953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Slováci v USA vyjadřují podporu již během války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Ohnutý roh 17"/>
          <p:cNvSpPr/>
          <p:nvPr/>
        </p:nvSpPr>
        <p:spPr>
          <a:xfrm>
            <a:off x="6907355" y="1113055"/>
            <a:ext cx="2196244" cy="129614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co nejrychlejší přesun na neválečné hospodářství</a:t>
            </a:r>
          </a:p>
        </p:txBody>
      </p:sp>
      <p:sp>
        <p:nvSpPr>
          <p:cNvPr id="19" name="Zahnutá šipka doprava 18"/>
          <p:cNvSpPr/>
          <p:nvPr/>
        </p:nvSpPr>
        <p:spPr>
          <a:xfrm>
            <a:off x="5422472" y="4166572"/>
            <a:ext cx="967203" cy="2097321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84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467544" y="422783"/>
            <a:ext cx="2189260" cy="828092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</a:t>
            </a:r>
            <a:r>
              <a:rPr lang="cs-CZ" dirty="0" smtClean="0">
                <a:latin typeface="Book Antiqua" panose="02040602050305030304" pitchFamily="18" charset="0"/>
              </a:rPr>
              <a:t>roblémy s hranicemi ČSR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4581128"/>
            <a:ext cx="187220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spory s Polskem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19872" y="476789"/>
            <a:ext cx="187220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spory s Rakouskem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hnutý roh 8"/>
          <p:cNvSpPr/>
          <p:nvPr/>
        </p:nvSpPr>
        <p:spPr>
          <a:xfrm>
            <a:off x="5652120" y="111297"/>
            <a:ext cx="2880320" cy="101344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o </a:t>
            </a:r>
            <a:r>
              <a:rPr lang="cs-CZ" dirty="0" err="1" smtClean="0">
                <a:latin typeface="Book Antiqua" panose="02040602050305030304" pitchFamily="18" charset="0"/>
              </a:rPr>
              <a:t>Valticko</a:t>
            </a:r>
            <a:r>
              <a:rPr lang="cs-CZ" dirty="0" smtClean="0">
                <a:latin typeface="Book Antiqua" panose="02040602050305030304" pitchFamily="18" charset="0"/>
              </a:rPr>
              <a:t> a </a:t>
            </a:r>
            <a:r>
              <a:rPr lang="cs-CZ" dirty="0" err="1" smtClean="0">
                <a:latin typeface="Book Antiqua" panose="02040602050305030304" pitchFamily="18" charset="0"/>
              </a:rPr>
              <a:t>Vitorazsko</a:t>
            </a:r>
            <a:endParaRPr lang="cs-CZ" dirty="0" smtClean="0">
              <a:latin typeface="Book Antiqua" panose="02040602050305030304" pitchFamily="18" charset="0"/>
            </a:endParaRP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(j. Morava a j. Čechy)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51550" y="5690283"/>
            <a:ext cx="2360209" cy="97907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mezi válkami máme s Poláky špatné vztahy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1" name="Picture 4" descr="http://media-2.web.britannica.com/eb-media/23/39223-004-BBDBB7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23" y="3114454"/>
            <a:ext cx="2758896" cy="355490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hnutý roh 12"/>
          <p:cNvSpPr/>
          <p:nvPr/>
        </p:nvSpPr>
        <p:spPr>
          <a:xfrm>
            <a:off x="7088753" y="1250875"/>
            <a:ext cx="1791816" cy="72553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vyřešeno mírovou cestou 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Ohnutý roh 13"/>
          <p:cNvSpPr/>
          <p:nvPr/>
        </p:nvSpPr>
        <p:spPr>
          <a:xfrm>
            <a:off x="2411759" y="4033517"/>
            <a:ext cx="2118676" cy="90765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spory o Slezsko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(uhlí a železnice)</a:t>
            </a:r>
          </a:p>
        </p:txBody>
      </p:sp>
      <p:sp>
        <p:nvSpPr>
          <p:cNvPr id="15" name="Ohnutý roh 14"/>
          <p:cNvSpPr/>
          <p:nvPr/>
        </p:nvSpPr>
        <p:spPr>
          <a:xfrm>
            <a:off x="2881923" y="5146474"/>
            <a:ext cx="2432217" cy="152610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sedmidenní válka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x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nakonec rozhodl Západ</a:t>
            </a:r>
          </a:p>
        </p:txBody>
      </p:sp>
      <p:sp>
        <p:nvSpPr>
          <p:cNvPr id="2" name="Šipka dolů 1"/>
          <p:cNvSpPr/>
          <p:nvPr/>
        </p:nvSpPr>
        <p:spPr>
          <a:xfrm>
            <a:off x="971600" y="5143255"/>
            <a:ext cx="504056" cy="5470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524328" y="3645024"/>
            <a:ext cx="1537429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generál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Piłsudski</a:t>
            </a:r>
            <a:endParaRPr lang="cs-CZ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6" name="Picture 6" descr="Související obráze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8F1FF"/>
              </a:clrFrom>
              <a:clrTo>
                <a:srgbClr val="E8F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89657"/>
            <a:ext cx="5373791" cy="311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ál 15"/>
          <p:cNvSpPr/>
          <p:nvPr/>
        </p:nvSpPr>
        <p:spPr>
          <a:xfrm>
            <a:off x="4283968" y="3284984"/>
            <a:ext cx="720080" cy="61953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2699792" y="3150206"/>
            <a:ext cx="720080" cy="61953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3419872" y="836829"/>
            <a:ext cx="4104456" cy="2313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4860032" y="836829"/>
            <a:ext cx="1656184" cy="2313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4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2" grpId="0" animBg="1"/>
      <p:bldP spid="3" grpId="0" animBg="1"/>
      <p:bldP spid="16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2332</TotalTime>
  <Words>932</Words>
  <Application>Microsoft Office PowerPoint</Application>
  <PresentationFormat>Předvádění na obrazovce (4:3)</PresentationFormat>
  <Paragraphs>238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Lití písma</vt:lpstr>
      <vt:lpstr>Evropa po Velké válce Vznik Československa Československo mezi válkami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46</cp:revision>
  <dcterms:created xsi:type="dcterms:W3CDTF">2018-01-23T11:04:38Z</dcterms:created>
  <dcterms:modified xsi:type="dcterms:W3CDTF">2018-09-09T16:38:43Z</dcterms:modified>
</cp:coreProperties>
</file>