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381001"/>
            <a:ext cx="8442314" cy="2209800"/>
          </a:xfrm>
        </p:spPr>
        <p:txBody>
          <a:bodyPr>
            <a:noAutofit/>
          </a:bodyPr>
          <a:lstStyle/>
          <a:p>
            <a:r>
              <a:rPr lang="cs-CZ" sz="4300" b="1" dirty="0">
                <a:latin typeface="Book Antiqua" panose="02040602050305030304" pitchFamily="18" charset="0"/>
              </a:rPr>
              <a:t>Stoletá válka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300" b="1" dirty="0">
                <a:latin typeface="Book Antiqua" panose="02040602050305030304" pitchFamily="18" charset="0"/>
              </a:rPr>
              <a:t>Lucemburkové na českém trůně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300" b="1" dirty="0">
                <a:latin typeface="Book Antiqua" panose="02040602050305030304" pitchFamily="18" charset="0"/>
              </a:rPr>
              <a:t>Doba Karla IV.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Book Antiqua" panose="02040602050305030304" pitchFamily="18" charset="0"/>
              </a:rPr>
              <a:t>7. ročník</a:t>
            </a:r>
          </a:p>
          <a:p>
            <a:r>
              <a:rPr lang="cs-CZ" sz="4800" dirty="0">
                <a:latin typeface="Book Antiqua" panose="02040602050305030304" pitchFamily="18" charset="0"/>
              </a:rPr>
              <a:t>11 - 13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</a:t>
            </a:r>
            <a:r>
              <a:rPr lang="cs-CZ" dirty="0" err="1">
                <a:latin typeface="Calibri" panose="020F0502020204030204" pitchFamily="34" charset="0"/>
              </a:rPr>
              <a:t>Lanč</a:t>
            </a:r>
            <a:r>
              <a:rPr lang="cs-CZ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1175150" y="299695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11</a:t>
            </a:r>
          </a:p>
        </p:txBody>
      </p:sp>
      <p:sp>
        <p:nvSpPr>
          <p:cNvPr id="6" name="Šipka dolů 5">
            <a:hlinkClick r:id="rId2" action="ppaction://hlinksldjump"/>
          </p:cNvPr>
          <p:cNvSpPr/>
          <p:nvPr/>
        </p:nvSpPr>
        <p:spPr>
          <a:xfrm>
            <a:off x="1181458" y="515719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13</a:t>
            </a:r>
          </a:p>
        </p:txBody>
      </p:sp>
      <p:sp>
        <p:nvSpPr>
          <p:cNvPr id="7" name="Šipka dolů 6">
            <a:hlinkClick r:id="rId3" action="ppaction://hlinksldjump"/>
          </p:cNvPr>
          <p:cNvSpPr/>
          <p:nvPr/>
        </p:nvSpPr>
        <p:spPr>
          <a:xfrm>
            <a:off x="1175150" y="4023111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13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Doba Karla IV.</a:t>
            </a:r>
            <a:endParaRPr lang="cs-CZ" dirty="0"/>
          </a:p>
        </p:txBody>
      </p:sp>
      <p:sp>
        <p:nvSpPr>
          <p:cNvPr id="7" name="Tlačítko akce: Návrat 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hnutý roh 8"/>
          <p:cNvSpPr/>
          <p:nvPr/>
        </p:nvSpPr>
        <p:spPr>
          <a:xfrm>
            <a:off x="3239852" y="2852936"/>
            <a:ext cx="2448272" cy="111385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viz pracovní list</a:t>
            </a:r>
          </a:p>
        </p:txBody>
      </p:sp>
    </p:spTree>
    <p:extLst>
      <p:ext uri="{BB962C8B-B14F-4D97-AF65-F5344CB8AC3E}">
        <p14:creationId xmlns:p14="http://schemas.microsoft.com/office/powerpoint/2010/main" val="35075603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hundred years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82" y="3495768"/>
            <a:ext cx="2021884" cy="25953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nahoru, doprava i doleva 1"/>
          <p:cNvSpPr/>
          <p:nvPr/>
        </p:nvSpPr>
        <p:spPr>
          <a:xfrm>
            <a:off x="3635896" y="461665"/>
            <a:ext cx="1512168" cy="1815207"/>
          </a:xfrm>
          <a:prstGeom prst="leftRightUpArrow">
            <a:avLst>
              <a:gd name="adj1" fmla="val 8069"/>
              <a:gd name="adj2" fmla="val 10185"/>
              <a:gd name="adj3" fmla="val 1759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11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Stoletá válka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3491880" y="1369268"/>
            <a:ext cx="1800200" cy="475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konflikt mezi</a:t>
            </a:r>
          </a:p>
        </p:txBody>
      </p:sp>
      <p:sp>
        <p:nvSpPr>
          <p:cNvPr id="7" name="Ovál 6"/>
          <p:cNvSpPr/>
          <p:nvPr/>
        </p:nvSpPr>
        <p:spPr>
          <a:xfrm>
            <a:off x="1835696" y="1727498"/>
            <a:ext cx="1656184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Anglií</a:t>
            </a:r>
          </a:p>
        </p:txBody>
      </p:sp>
      <p:sp>
        <p:nvSpPr>
          <p:cNvPr id="8" name="Ovál 7"/>
          <p:cNvSpPr/>
          <p:nvPr/>
        </p:nvSpPr>
        <p:spPr>
          <a:xfrm>
            <a:off x="5315985" y="1727498"/>
            <a:ext cx="1656184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Francií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131587" y="1844824"/>
            <a:ext cx="1691680" cy="136815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+ např.: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Burgundy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Portugalsko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papež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…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7081348" y="1844824"/>
            <a:ext cx="1853952" cy="136815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+ např.: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Skotsko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Španělsko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Česká koruna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…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126279" y="4257092"/>
            <a:ext cx="16916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záminkou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19026" y="5751004"/>
            <a:ext cx="2592288" cy="7378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spor o nástupnictví na francouzský trůn</a:t>
            </a:r>
          </a:p>
        </p:txBody>
      </p:sp>
      <p:sp>
        <p:nvSpPr>
          <p:cNvPr id="15" name="Jednoduché závorky 14"/>
          <p:cNvSpPr/>
          <p:nvPr/>
        </p:nvSpPr>
        <p:spPr>
          <a:xfrm>
            <a:off x="3075776" y="5564231"/>
            <a:ext cx="4932548" cy="111137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vymírá fr. rod Kapetovců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x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po přeslici je spřízněn </a:t>
            </a:r>
            <a:r>
              <a:rPr lang="cs-CZ" dirty="0" err="1">
                <a:latin typeface="Book Antiqua" panose="02040602050305030304" pitchFamily="18" charset="0"/>
              </a:rPr>
              <a:t>ang</a:t>
            </a:r>
            <a:r>
              <a:rPr lang="cs-CZ" dirty="0">
                <a:latin typeface="Book Antiqua" panose="02040602050305030304" pitchFamily="18" charset="0"/>
              </a:rPr>
              <a:t>. Eduard III. a ten si nárokuje fr. trůn</a:t>
            </a:r>
          </a:p>
        </p:txBody>
      </p:sp>
      <p:sp>
        <p:nvSpPr>
          <p:cNvPr id="16" name="Jednoduché závorky 15"/>
          <p:cNvSpPr/>
          <p:nvPr/>
        </p:nvSpPr>
        <p:spPr>
          <a:xfrm>
            <a:off x="7777336" y="361157"/>
            <a:ext cx="1115144" cy="90760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1337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-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1453</a:t>
            </a:r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/>
        </p:blipFill>
        <p:spPr bwMode="auto">
          <a:xfrm>
            <a:off x="1180406" y="2371750"/>
            <a:ext cx="3362325" cy="32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Šipka dolů 17"/>
          <p:cNvSpPr/>
          <p:nvPr/>
        </p:nvSpPr>
        <p:spPr>
          <a:xfrm>
            <a:off x="581383" y="4981991"/>
            <a:ext cx="792088" cy="5938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 descr="Výsledek obrázku pro france flag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12" y="2762362"/>
            <a:ext cx="2857430" cy="28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crossed swor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58" y="3175923"/>
            <a:ext cx="1400934" cy="140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Výsledek obrázku pro black death do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58553"/>
            <a:ext cx="2095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hundred years war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4" b="51531"/>
          <a:stretch/>
        </p:blipFill>
        <p:spPr bwMode="auto">
          <a:xfrm>
            <a:off x="46718" y="1556792"/>
            <a:ext cx="3540819" cy="47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11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307975" y="598374"/>
            <a:ext cx="2646040" cy="7350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válka vedena se střídavými úspěchy</a:t>
            </a:r>
          </a:p>
        </p:txBody>
      </p:sp>
      <p:sp>
        <p:nvSpPr>
          <p:cNvPr id="7" name="Obdélník 6"/>
          <p:cNvSpPr/>
          <p:nvPr/>
        </p:nvSpPr>
        <p:spPr>
          <a:xfrm>
            <a:off x="6084168" y="5420493"/>
            <a:ext cx="246602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oběma stranám situaci komplikují sedlácká povstání a „černá smrt“</a:t>
            </a:r>
          </a:p>
        </p:txBody>
      </p:sp>
      <p:pic>
        <p:nvPicPr>
          <p:cNvPr id="9" name="Picture 2" descr="Výsledek obrázku pro hundred years war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3" t="146" r="31" b="51385"/>
          <a:stretch/>
        </p:blipFill>
        <p:spPr bwMode="auto">
          <a:xfrm>
            <a:off x="46718" y="1533847"/>
            <a:ext cx="3540819" cy="47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ýsledek obrázku pro hundred years war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" t="51720" r="51126" b="-189"/>
          <a:stretch/>
        </p:blipFill>
        <p:spPr bwMode="auto">
          <a:xfrm>
            <a:off x="46718" y="1556792"/>
            <a:ext cx="3540819" cy="47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Výsledek obrázku pro plague"/>
          <p:cNvSpPr>
            <a:spLocks noChangeAspect="1" noChangeArrowheads="1"/>
          </p:cNvSpPr>
          <p:nvPr/>
        </p:nvSpPr>
        <p:spPr bwMode="auto">
          <a:xfrm>
            <a:off x="307975" y="-2370138"/>
            <a:ext cx="6181725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46" y="2791241"/>
            <a:ext cx="3565639" cy="24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ýsledek obrázku pro hundred years war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t="51464" r="-103" b="67"/>
          <a:stretch/>
        </p:blipFill>
        <p:spPr bwMode="auto">
          <a:xfrm>
            <a:off x="46717" y="1556791"/>
            <a:ext cx="3540819" cy="47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ouvisející 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8702"/>
            <a:ext cx="8584505" cy="477970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99" y="128042"/>
            <a:ext cx="3840261" cy="213819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hnutý roh 2"/>
          <p:cNvSpPr/>
          <p:nvPr/>
        </p:nvSpPr>
        <p:spPr>
          <a:xfrm>
            <a:off x="6300192" y="230832"/>
            <a:ext cx="2592288" cy="132596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obrovské rytířské bitvy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např. 1346 u Kresčaku</a:t>
            </a:r>
          </a:p>
        </p:txBody>
      </p:sp>
      <p:sp>
        <p:nvSpPr>
          <p:cNvPr id="6" name="Jednoduché závorky 5"/>
          <p:cNvSpPr/>
          <p:nvPr/>
        </p:nvSpPr>
        <p:spPr>
          <a:xfrm>
            <a:off x="6300192" y="1772816"/>
            <a:ext cx="2592288" cy="9361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zde náš Jan Lucemburský a jeho syn Karel</a:t>
            </a:r>
          </a:p>
        </p:txBody>
      </p:sp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11</a:t>
            </a:r>
          </a:p>
          <a:p>
            <a:endParaRPr lang="cs-CZ" sz="2400" dirty="0"/>
          </a:p>
        </p:txBody>
      </p:sp>
      <p:sp>
        <p:nvSpPr>
          <p:cNvPr id="2" name="Ovál 1"/>
          <p:cNvSpPr/>
          <p:nvPr/>
        </p:nvSpPr>
        <p:spPr>
          <a:xfrm>
            <a:off x="377534" y="229278"/>
            <a:ext cx="2340260" cy="59372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1. pol. 15. stol.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224644" y="1052736"/>
            <a:ext cx="2646040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 Francii bojuje sedlácká dívka </a:t>
            </a:r>
          </a:p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Jeanne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d‘Arc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Jednoduché závorky 5"/>
          <p:cNvSpPr/>
          <p:nvPr/>
        </p:nvSpPr>
        <p:spPr>
          <a:xfrm>
            <a:off x="595620" y="5440435"/>
            <a:ext cx="1827076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Johanka z Arku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179326" y="6094795"/>
            <a:ext cx="2790056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prý Bohem vyvolená vyhnat Angličany</a:t>
            </a:r>
          </a:p>
        </p:txBody>
      </p:sp>
      <p:sp>
        <p:nvSpPr>
          <p:cNvPr id="9" name="Ohnutý roh 8"/>
          <p:cNvSpPr/>
          <p:nvPr/>
        </p:nvSpPr>
        <p:spPr>
          <a:xfrm>
            <a:off x="6802633" y="116632"/>
            <a:ext cx="2259124" cy="144016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1429 dobývá město </a:t>
            </a:r>
            <a:r>
              <a:rPr lang="cs-CZ" dirty="0" err="1">
                <a:latin typeface="Book Antiqua" panose="02040602050305030304" pitchFamily="18" charset="0"/>
              </a:rPr>
              <a:t>Orleáns</a:t>
            </a:r>
            <a:r>
              <a:rPr lang="cs-CZ" dirty="0">
                <a:latin typeface="Book Antiqua" panose="02040602050305030304" pitchFamily="18" charset="0"/>
              </a:rPr>
              <a:t> a pomáhá korunovat fr. krále v Remeši</a:t>
            </a:r>
          </a:p>
        </p:txBody>
      </p:sp>
      <p:sp>
        <p:nvSpPr>
          <p:cNvPr id="10" name="Násobení 9"/>
          <p:cNvSpPr/>
          <p:nvPr/>
        </p:nvSpPr>
        <p:spPr>
          <a:xfrm>
            <a:off x="7583438" y="1528682"/>
            <a:ext cx="697514" cy="73782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302903" y="2266510"/>
            <a:ext cx="1258584" cy="7023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1430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780067" y="3066678"/>
            <a:ext cx="2304256" cy="56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zajata Burgunďany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446063" y="5938908"/>
            <a:ext cx="5101310" cy="728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válka končí rokem 1453 vítězstvím Francouzů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(uhájili celistvost země)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780067" y="3755404"/>
            <a:ext cx="2304256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předána Angličanů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757501" y="4501199"/>
            <a:ext cx="2304256" cy="821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odsouzena za kacířství a upálena</a:t>
            </a:r>
          </a:p>
        </p:txBody>
      </p:sp>
      <p:pic>
        <p:nvPicPr>
          <p:cNvPr id="3074" name="Picture 2" descr="Výsledek obrázku pro jeanne d'ar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4" y="2139396"/>
            <a:ext cx="2263248" cy="34288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jeanne d'ar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3"/>
          <a:stretch/>
        </p:blipFill>
        <p:spPr bwMode="auto">
          <a:xfrm>
            <a:off x="3707904" y="2416099"/>
            <a:ext cx="2654424" cy="32922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battle of orleans joan of a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91" y="116632"/>
            <a:ext cx="3824710" cy="214987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2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Šipka doleva a nahoru 11"/>
          <p:cNvSpPr/>
          <p:nvPr/>
        </p:nvSpPr>
        <p:spPr>
          <a:xfrm>
            <a:off x="7596336" y="2208684"/>
            <a:ext cx="864096" cy="1580356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3" name="Šipka doleva a nahoru 12"/>
          <p:cNvSpPr/>
          <p:nvPr/>
        </p:nvSpPr>
        <p:spPr>
          <a:xfrm>
            <a:off x="7596336" y="2208684"/>
            <a:ext cx="864096" cy="3092524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12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Lucemburkové na českém trůně</a:t>
            </a:r>
            <a:endParaRPr lang="cs-CZ" dirty="0"/>
          </a:p>
        </p:txBody>
      </p:sp>
      <p:sp>
        <p:nvSpPr>
          <p:cNvPr id="7" name="Tlačítko akce: Návrat 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13792" y="1556792"/>
            <a:ext cx="257403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 vymření Přemyslovců po meči</a:t>
            </a:r>
          </a:p>
        </p:txBody>
      </p:sp>
      <p:sp>
        <p:nvSpPr>
          <p:cNvPr id="3" name="Tlačítko akce: Nápověda 2">
            <a:hlinkClick r:id="" action="ppaction://noaction" highlightClick="1"/>
          </p:cNvPr>
          <p:cNvSpPr/>
          <p:nvPr/>
        </p:nvSpPr>
        <p:spPr>
          <a:xfrm rot="20559634">
            <a:off x="292775" y="2309303"/>
            <a:ext cx="545883" cy="492145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" name="Pětiúhelník 8"/>
          <p:cNvSpPr/>
          <p:nvPr/>
        </p:nvSpPr>
        <p:spPr>
          <a:xfrm>
            <a:off x="1243286" y="2328446"/>
            <a:ext cx="1528514" cy="572244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viz D8 12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3275856" y="1556792"/>
            <a:ext cx="2736304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se řeší, kdo nastoupí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228184" y="1556792"/>
            <a:ext cx="2448272" cy="1057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nakonec česká šlechta volí Jana Lucemburského</a:t>
            </a:r>
          </a:p>
        </p:txBody>
      </p:sp>
      <p:sp>
        <p:nvSpPr>
          <p:cNvPr id="14" name="Ohnutý roh 13"/>
          <p:cNvSpPr/>
          <p:nvPr/>
        </p:nvSpPr>
        <p:spPr>
          <a:xfrm>
            <a:off x="5580112" y="3020452"/>
            <a:ext cx="1872208" cy="12006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uznávaný válečník a diplomat</a:t>
            </a:r>
          </a:p>
        </p:txBody>
      </p:sp>
      <p:sp>
        <p:nvSpPr>
          <p:cNvPr id="15" name="Ohnutý roh 14"/>
          <p:cNvSpPr/>
          <p:nvPr/>
        </p:nvSpPr>
        <p:spPr>
          <a:xfrm>
            <a:off x="5575126" y="4422626"/>
            <a:ext cx="1872208" cy="12006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manžel Elišky Přemyslovny</a:t>
            </a:r>
          </a:p>
        </p:txBody>
      </p:sp>
      <p:sp>
        <p:nvSpPr>
          <p:cNvPr id="16" name="Jednoduché závorky 15"/>
          <p:cNvSpPr/>
          <p:nvPr/>
        </p:nvSpPr>
        <p:spPr>
          <a:xfrm>
            <a:off x="5575126" y="5751004"/>
            <a:ext cx="1872208" cy="77434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de facto má nárok na nástupnictví</a:t>
            </a:r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0690"/>
            <a:ext cx="3404055" cy="214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jan lucembursk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7" r="25484"/>
          <a:stretch/>
        </p:blipFill>
        <p:spPr bwMode="auto">
          <a:xfrm>
            <a:off x="3422365" y="2208684"/>
            <a:ext cx="2083246" cy="277489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jan lucemburský a eliška přemyslov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18149"/>
          <a:stretch/>
        </p:blipFill>
        <p:spPr bwMode="auto">
          <a:xfrm>
            <a:off x="1314698" y="4700502"/>
            <a:ext cx="2914204" cy="213861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  <p:bldP spid="3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12</a:t>
            </a:r>
          </a:p>
          <a:p>
            <a:endParaRPr lang="cs-CZ" sz="2400" dirty="0"/>
          </a:p>
        </p:txBody>
      </p:sp>
      <p:sp>
        <p:nvSpPr>
          <p:cNvPr id="2" name="Zaoblený obdélník 1"/>
          <p:cNvSpPr/>
          <p:nvPr/>
        </p:nvSpPr>
        <p:spPr>
          <a:xfrm>
            <a:off x="413792" y="620688"/>
            <a:ext cx="228600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Jan Lucemburský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413792" y="1484784"/>
            <a:ext cx="2286000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vládne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1310-1346</a:t>
            </a:r>
          </a:p>
        </p:txBody>
      </p:sp>
      <p:sp>
        <p:nvSpPr>
          <p:cNvPr id="6" name="Ohnutý roh 5"/>
          <p:cNvSpPr/>
          <p:nvPr/>
        </p:nvSpPr>
        <p:spPr>
          <a:xfrm>
            <a:off x="260648" y="2611760"/>
            <a:ext cx="2286000" cy="10081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 oblibě měl rytířské turnaje</a:t>
            </a:r>
          </a:p>
        </p:txBody>
      </p:sp>
      <p:sp>
        <p:nvSpPr>
          <p:cNvPr id="7" name="Ohnutý roh 6"/>
          <p:cNvSpPr/>
          <p:nvPr/>
        </p:nvSpPr>
        <p:spPr>
          <a:xfrm>
            <a:off x="898476" y="3929980"/>
            <a:ext cx="2286000" cy="10081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jeho cílem šíření slávy své a své říše</a:t>
            </a:r>
          </a:p>
        </p:txBody>
      </p:sp>
      <p:sp>
        <p:nvSpPr>
          <p:cNvPr id="8" name="Ohnutý roh 7"/>
          <p:cNvSpPr/>
          <p:nvPr/>
        </p:nvSpPr>
        <p:spPr>
          <a:xfrm>
            <a:off x="260648" y="5246948"/>
            <a:ext cx="2286000" cy="10081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prakticky neustále na válečném tažení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2759596" y="5426968"/>
            <a:ext cx="95547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51920" y="5246948"/>
            <a:ext cx="2232248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Českých zemích se moc nezdržuje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6300192" y="5418094"/>
            <a:ext cx="792088" cy="665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7172622" y="5344548"/>
            <a:ext cx="1584176" cy="8129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„Král cizinec“</a:t>
            </a:r>
          </a:p>
        </p:txBody>
      </p:sp>
      <p:sp>
        <p:nvSpPr>
          <p:cNvPr id="15" name="Jednoduché závorky 14"/>
          <p:cNvSpPr/>
          <p:nvPr/>
        </p:nvSpPr>
        <p:spPr>
          <a:xfrm>
            <a:off x="3715072" y="6157460"/>
            <a:ext cx="3600400" cy="60294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jen jako zdroj peněz na válčení</a:t>
            </a:r>
          </a:p>
        </p:txBody>
      </p:sp>
      <p:pic>
        <p:nvPicPr>
          <p:cNvPr id="3074" name="Picture 2" descr="Výsledek obrázku pro jan lucembursk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5001" r="2684" b="6043"/>
          <a:stretch/>
        </p:blipFill>
        <p:spPr bwMode="auto">
          <a:xfrm>
            <a:off x="2805700" y="23202"/>
            <a:ext cx="4324688" cy="26351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Výsledek obrázku pro jan lucemburský"/>
          <p:cNvSpPr>
            <a:spLocks noChangeAspect="1" noChangeArrowheads="1"/>
          </p:cNvSpPr>
          <p:nvPr/>
        </p:nvSpPr>
        <p:spPr bwMode="auto">
          <a:xfrm>
            <a:off x="155575" y="-1608138"/>
            <a:ext cx="21621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Výsledek obrázku pro jan lucembursk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47" y="199665"/>
            <a:ext cx="21621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15" y="2611760"/>
            <a:ext cx="3810447" cy="253790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546165"/>
            <a:ext cx="8663218" cy="57700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6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battle of cre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44" y="4548676"/>
            <a:ext cx="3702400" cy="20811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12</a:t>
            </a:r>
          </a:p>
          <a:p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611560" y="437493"/>
            <a:ext cx="2365521" cy="1750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měl strach, že by se zklamaná česká šlechta pokusila ho nahradit Eliškou a synem Václavem</a:t>
            </a:r>
          </a:p>
        </p:txBody>
      </p:sp>
      <p:sp>
        <p:nvSpPr>
          <p:cNvPr id="2" name="Šipka dolů 1"/>
          <p:cNvSpPr/>
          <p:nvPr/>
        </p:nvSpPr>
        <p:spPr>
          <a:xfrm>
            <a:off x="1448780" y="2333925"/>
            <a:ext cx="648072" cy="9361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13792" y="3429000"/>
            <a:ext cx="2718048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Eliška v domácím vězení v Mělníce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3792" y="4581128"/>
            <a:ext cx="2718048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sedmiletý Václav odvezen na výchovu do Francie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413792" y="5751004"/>
            <a:ext cx="2718048" cy="8463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už se nikdy neviděli</a:t>
            </a:r>
          </a:p>
        </p:txBody>
      </p:sp>
      <p:sp>
        <p:nvSpPr>
          <p:cNvPr id="9" name="Ovál 8"/>
          <p:cNvSpPr/>
          <p:nvPr/>
        </p:nvSpPr>
        <p:spPr>
          <a:xfrm>
            <a:off x="7128420" y="122721"/>
            <a:ext cx="1584176" cy="6778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1346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47737" y="856054"/>
            <a:ext cx="2545541" cy="512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bitva u Kresčaku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643220" y="1580100"/>
            <a:ext cx="2496263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zde Jan Lucemburský umírá</a:t>
            </a:r>
          </a:p>
        </p:txBody>
      </p:sp>
      <p:sp>
        <p:nvSpPr>
          <p:cNvPr id="12" name="Ohnutý roh 11"/>
          <p:cNvSpPr/>
          <p:nvPr/>
        </p:nvSpPr>
        <p:spPr>
          <a:xfrm>
            <a:off x="6626630" y="2492896"/>
            <a:ext cx="2496263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slepý bojuje na koni uvázaném mezi dvěma koňmi rytířů</a:t>
            </a:r>
          </a:p>
        </p:txBody>
      </p:sp>
      <p:sp>
        <p:nvSpPr>
          <p:cNvPr id="13" name="Jednoduché závorky 12"/>
          <p:cNvSpPr/>
          <p:nvPr/>
        </p:nvSpPr>
        <p:spPr>
          <a:xfrm>
            <a:off x="6414183" y="3738616"/>
            <a:ext cx="2718048" cy="8463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„Toho bohdá nebude, aby český král z boje utíkal!“</a:t>
            </a:r>
          </a:p>
        </p:txBody>
      </p:sp>
      <p:pic>
        <p:nvPicPr>
          <p:cNvPr id="2052" name="Picture 4" descr="Výsledek obrázku pro jan lucembursk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6363" r="3658" b="5599"/>
          <a:stretch/>
        </p:blipFill>
        <p:spPr bwMode="auto">
          <a:xfrm>
            <a:off x="3013218" y="118298"/>
            <a:ext cx="3515898" cy="223058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ýsledek obrázku pro jan lucembursk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44" y="2065578"/>
            <a:ext cx="3157971" cy="236680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ýsledek obrázku pro battle of crecy death of jean of luxembou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19" y="4584965"/>
            <a:ext cx="1666893" cy="22730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82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12</a:t>
            </a:r>
          </a:p>
          <a:p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413792" y="620688"/>
            <a:ext cx="228600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Karel IV.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413792" y="1484784"/>
            <a:ext cx="2286000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vládne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1346-1378</a:t>
            </a:r>
          </a:p>
        </p:txBody>
      </p:sp>
      <p:sp>
        <p:nvSpPr>
          <p:cNvPr id="8" name="Ohnutý roh 7"/>
          <p:cNvSpPr/>
          <p:nvPr/>
        </p:nvSpPr>
        <p:spPr>
          <a:xfrm>
            <a:off x="260648" y="2611760"/>
            <a:ext cx="2286000" cy="13212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od sedmi let na francouzském dvoře</a:t>
            </a:r>
          </a:p>
        </p:txBody>
      </p:sp>
      <p:sp>
        <p:nvSpPr>
          <p:cNvPr id="2" name="Jednoduché závorky 1"/>
          <p:cNvSpPr/>
          <p:nvPr/>
        </p:nvSpPr>
        <p:spPr>
          <a:xfrm>
            <a:off x="0" y="4221088"/>
            <a:ext cx="2843808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zde přijímá jméno Karel,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původně Václav</a:t>
            </a:r>
          </a:p>
        </p:txBody>
      </p:sp>
      <p:sp>
        <p:nvSpPr>
          <p:cNvPr id="9" name="Ohnutý roh 8"/>
          <p:cNvSpPr/>
          <p:nvPr/>
        </p:nvSpPr>
        <p:spPr>
          <a:xfrm>
            <a:off x="413792" y="5301208"/>
            <a:ext cx="2286000" cy="13212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1333 ho otec jmenuje markrabětem moravským</a:t>
            </a:r>
          </a:p>
        </p:txBody>
      </p:sp>
      <p:sp>
        <p:nvSpPr>
          <p:cNvPr id="10" name="Ovál 9"/>
          <p:cNvSpPr/>
          <p:nvPr/>
        </p:nvSpPr>
        <p:spPr>
          <a:xfrm>
            <a:off x="5395650" y="9159"/>
            <a:ext cx="1584176" cy="6778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1346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598459" y="468592"/>
            <a:ext cx="2545541" cy="512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český král</a:t>
            </a:r>
          </a:p>
        </p:txBody>
      </p:sp>
      <p:sp>
        <p:nvSpPr>
          <p:cNvPr id="12" name="Ovál 11"/>
          <p:cNvSpPr/>
          <p:nvPr/>
        </p:nvSpPr>
        <p:spPr>
          <a:xfrm>
            <a:off x="5395650" y="1014447"/>
            <a:ext cx="1584176" cy="6778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1355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98458" y="1484784"/>
            <a:ext cx="2545541" cy="512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císař SŘŘ</a:t>
            </a:r>
          </a:p>
        </p:txBody>
      </p:sp>
      <p:sp>
        <p:nvSpPr>
          <p:cNvPr id="3" name="Ohnutý roh 2"/>
          <p:cNvSpPr/>
          <p:nvPr/>
        </p:nvSpPr>
        <p:spPr>
          <a:xfrm>
            <a:off x="6731337" y="5540135"/>
            <a:ext cx="2064859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hodně vzdělaný,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dobrý státník a diplomat</a:t>
            </a:r>
          </a:p>
        </p:txBody>
      </p:sp>
      <p:pic>
        <p:nvPicPr>
          <p:cNvPr id="2050" name="Picture 2" descr="Výsledek obrázku pro karel 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0832"/>
            <a:ext cx="2448272" cy="328119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karel iv markrabství moravsk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1897" b="30883"/>
          <a:stretch/>
        </p:blipFill>
        <p:spPr bwMode="auto">
          <a:xfrm>
            <a:off x="2907788" y="4103999"/>
            <a:ext cx="3199914" cy="22783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charles 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55" y="2077103"/>
            <a:ext cx="2257425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mládí karla i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50" y="1867974"/>
            <a:ext cx="1104900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82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12</a:t>
            </a:r>
          </a:p>
          <a:p>
            <a:endParaRPr lang="cs-CZ" sz="2400" dirty="0"/>
          </a:p>
        </p:txBody>
      </p:sp>
      <p:sp>
        <p:nvSpPr>
          <p:cNvPr id="2" name="Zaoblený obdélník 1"/>
          <p:cNvSpPr/>
          <p:nvPr/>
        </p:nvSpPr>
        <p:spPr>
          <a:xfrm>
            <a:off x="208112" y="461663"/>
            <a:ext cx="2088232" cy="735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čtyři manželky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2483768" y="171935"/>
            <a:ext cx="2880320" cy="115212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Blanka z </a:t>
            </a:r>
            <a:r>
              <a:rPr lang="cs-CZ" dirty="0" err="1">
                <a:latin typeface="Book Antiqua" panose="02040602050305030304" pitchFamily="18" charset="0"/>
              </a:rPr>
              <a:t>Valois</a:t>
            </a:r>
            <a:endParaRPr lang="cs-CZ" dirty="0"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Anna Falcká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Anna Svídnická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Alžběta Pomořanská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228184" y="461664"/>
            <a:ext cx="2088232" cy="735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jedenáct dětí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6174178" y="1324063"/>
            <a:ext cx="2196244" cy="7421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pět dcer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šest synů</a:t>
            </a:r>
          </a:p>
        </p:txBody>
      </p:sp>
      <p:pic>
        <p:nvPicPr>
          <p:cNvPr id="3074" name="Picture 2" descr="Výsledek obrázku pro blanka z val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" y="1462708"/>
            <a:ext cx="2880320" cy="240936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anna falck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77" y="2308409"/>
            <a:ext cx="2719679" cy="213818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anna svídnick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3717032"/>
            <a:ext cx="2088232" cy="249035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alžběta pomořanská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84" y="4149080"/>
            <a:ext cx="1815959" cy="249429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hnutý roh 7"/>
          <p:cNvSpPr/>
          <p:nvPr/>
        </p:nvSpPr>
        <p:spPr>
          <a:xfrm>
            <a:off x="5724128" y="2308409"/>
            <a:ext cx="2952328" cy="97657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mezi nimi např. Václav IV. či Zikmund Lucemburský</a:t>
            </a:r>
          </a:p>
        </p:txBody>
      </p:sp>
      <p:pic>
        <p:nvPicPr>
          <p:cNvPr id="3082" name="Picture 10" descr="Výsledek obrázku pro václav i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18" y="3453636"/>
            <a:ext cx="1863818" cy="248509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ek obrázku pro zikmund lucembursk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25" y="4149080"/>
            <a:ext cx="1651781" cy="247767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9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1758</TotalTime>
  <Words>420</Words>
  <Application>Microsoft Office PowerPoint</Application>
  <PresentationFormat>Předvádění na obrazovce (4:3)</PresentationFormat>
  <Paragraphs>114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Book Antiqua</vt:lpstr>
      <vt:lpstr>Calibri</vt:lpstr>
      <vt:lpstr>Rockwell</vt:lpstr>
      <vt:lpstr>Wingdings 2</vt:lpstr>
      <vt:lpstr>Lití písma</vt:lpstr>
      <vt:lpstr>Stoletá válka Lucemburkové na českém trůně Doba Karla IV.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Lanč Lukáš</cp:lastModifiedBy>
  <cp:revision>35</cp:revision>
  <dcterms:created xsi:type="dcterms:W3CDTF">2018-01-23T11:04:38Z</dcterms:created>
  <dcterms:modified xsi:type="dcterms:W3CDTF">2020-09-24T22:53:35Z</dcterms:modified>
</cp:coreProperties>
</file>