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Book Antiqua" panose="02040602050305030304" pitchFamily="18" charset="0"/>
              </a:rPr>
              <a:t>Anglická revoluce</a:t>
            </a:r>
            <a:br>
              <a:rPr lang="cs-CZ" b="1" dirty="0" smtClean="0">
                <a:latin typeface="Book Antiqua" panose="02040602050305030304" pitchFamily="18" charset="0"/>
              </a:rPr>
            </a:br>
            <a:r>
              <a:rPr lang="cs-CZ" b="1" dirty="0" smtClean="0">
                <a:latin typeface="Book Antiqua" panose="02040602050305030304" pitchFamily="18" charset="0"/>
              </a:rPr>
              <a:t>Baroko</a:t>
            </a:r>
            <a:endParaRPr lang="cs-CZ" b="1" dirty="0">
              <a:latin typeface="Book Antiqua" panose="0204060205030503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Book Antiqua" panose="02040602050305030304" pitchFamily="18" charset="0"/>
              </a:rPr>
              <a:t>8. ročník</a:t>
            </a:r>
          </a:p>
          <a:p>
            <a:r>
              <a:rPr lang="cs-CZ" sz="4800" dirty="0" smtClean="0">
                <a:latin typeface="Book Antiqua" panose="02040602050305030304" pitchFamily="18" charset="0"/>
              </a:rPr>
              <a:t>01 - 02</a:t>
            </a:r>
            <a:endParaRPr lang="cs-CZ" sz="4800" dirty="0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© Lukáš </a:t>
            </a:r>
            <a:r>
              <a:rPr lang="cs-CZ" dirty="0" err="1" smtClean="0">
                <a:latin typeface="Calibri" panose="020F0502020204030204" pitchFamily="34" charset="0"/>
              </a:rPr>
              <a:t>Lanč</a:t>
            </a:r>
            <a:r>
              <a:rPr lang="cs-CZ" dirty="0" smtClean="0">
                <a:latin typeface="Calibri" panose="020F0502020204030204" pitchFamily="34" charset="0"/>
              </a:rPr>
              <a:t> 2018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5" name="Šipka dolů 4">
            <a:hlinkClick r:id="rId2" action="ppaction://hlinksldjump"/>
          </p:cNvPr>
          <p:cNvSpPr/>
          <p:nvPr/>
        </p:nvSpPr>
        <p:spPr>
          <a:xfrm>
            <a:off x="1175150" y="3933056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01</a:t>
            </a:r>
            <a:endParaRPr lang="cs-CZ" dirty="0"/>
          </a:p>
        </p:txBody>
      </p:sp>
      <p:sp>
        <p:nvSpPr>
          <p:cNvPr id="6" name="Šipka dolů 5">
            <a:hlinkClick r:id="rId3" action="ppaction://hlinksldjump"/>
          </p:cNvPr>
          <p:cNvSpPr/>
          <p:nvPr/>
        </p:nvSpPr>
        <p:spPr>
          <a:xfrm>
            <a:off x="1175150" y="4869160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02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780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02</a:t>
            </a:r>
            <a:endParaRPr lang="cs-CZ" sz="2400" dirty="0"/>
          </a:p>
        </p:txBody>
      </p:sp>
      <p:sp>
        <p:nvSpPr>
          <p:cNvPr id="6" name="Stužka zahnutá nahoru 5"/>
          <p:cNvSpPr/>
          <p:nvPr/>
        </p:nvSpPr>
        <p:spPr>
          <a:xfrm>
            <a:off x="1187624" y="404664"/>
            <a:ext cx="6408712" cy="1152128"/>
          </a:xfrm>
          <a:prstGeom prst="ellipse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Základní představitelé barokní kultury:</a:t>
            </a:r>
          </a:p>
        </p:txBody>
      </p:sp>
      <p:sp>
        <p:nvSpPr>
          <p:cNvPr id="7" name="Svislý svitek 6"/>
          <p:cNvSpPr/>
          <p:nvPr/>
        </p:nvSpPr>
        <p:spPr>
          <a:xfrm>
            <a:off x="467544" y="2204864"/>
            <a:ext cx="3240360" cy="1584176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dirty="0" err="1" smtClean="0">
                <a:latin typeface="Book Antiqua" panose="02040602050305030304" pitchFamily="18" charset="0"/>
              </a:rPr>
              <a:t>Kilián</a:t>
            </a:r>
            <a:r>
              <a:rPr lang="en-GB" dirty="0" smtClean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Ignác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 smtClean="0">
                <a:latin typeface="Book Antiqua" panose="02040602050305030304" pitchFamily="18" charset="0"/>
              </a:rPr>
              <a:t>Dientzenhofer</a:t>
            </a:r>
            <a:r>
              <a:rPr lang="en-GB" dirty="0" smtClean="0">
                <a:latin typeface="Book Antiqua" panose="02040602050305030304" pitchFamily="18" charset="0"/>
              </a:rPr>
              <a:t>  </a:t>
            </a:r>
            <a:endParaRPr lang="cs-CZ" dirty="0" smtClean="0">
              <a:latin typeface="Book Antiqua" panose="02040602050305030304" pitchFamily="18" charset="0"/>
            </a:endParaRPr>
          </a:p>
          <a:p>
            <a:pPr lvl="0" algn="ctr"/>
            <a:endParaRPr lang="cs-CZ" dirty="0" smtClean="0">
              <a:latin typeface="Book Antiqua" panose="02040602050305030304" pitchFamily="18" charset="0"/>
            </a:endParaRPr>
          </a:p>
          <a:p>
            <a:pPr lvl="0" algn="ctr"/>
            <a:r>
              <a:rPr lang="en-GB" dirty="0" smtClean="0">
                <a:latin typeface="Book Antiqua" panose="02040602050305030304" pitchFamily="18" charset="0"/>
              </a:rPr>
              <a:t>Jan </a:t>
            </a:r>
            <a:r>
              <a:rPr lang="en-GB" dirty="0" err="1">
                <a:latin typeface="Book Antiqua" panose="02040602050305030304" pitchFamily="18" charset="0"/>
              </a:rPr>
              <a:t>Blažej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Santini-Aichel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8" name="Svislý svitek 7"/>
          <p:cNvSpPr/>
          <p:nvPr/>
        </p:nvSpPr>
        <p:spPr>
          <a:xfrm>
            <a:off x="2771800" y="4941168"/>
            <a:ext cx="3240360" cy="1368152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dirty="0" smtClean="0">
                <a:latin typeface="Book Antiqua" panose="02040602050305030304" pitchFamily="18" charset="0"/>
              </a:rPr>
              <a:t>Caravaggio</a:t>
            </a:r>
            <a:endParaRPr lang="cs-CZ" dirty="0" smtClean="0">
              <a:latin typeface="Book Antiqua" panose="02040602050305030304" pitchFamily="18" charset="0"/>
            </a:endParaRPr>
          </a:p>
          <a:p>
            <a:pPr lvl="0" algn="ctr"/>
            <a:endParaRPr lang="cs-CZ" dirty="0" smtClean="0">
              <a:latin typeface="Book Antiqua" panose="02040602050305030304" pitchFamily="18" charset="0"/>
            </a:endParaRPr>
          </a:p>
          <a:p>
            <a:pPr lvl="0" algn="ctr"/>
            <a:r>
              <a:rPr lang="en-GB" dirty="0" smtClean="0">
                <a:latin typeface="Book Antiqua" panose="02040602050305030304" pitchFamily="18" charset="0"/>
              </a:rPr>
              <a:t>Petr </a:t>
            </a:r>
            <a:r>
              <a:rPr lang="en-GB" dirty="0">
                <a:latin typeface="Book Antiqua" panose="02040602050305030304" pitchFamily="18" charset="0"/>
              </a:rPr>
              <a:t>Paul Rubens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9" name="Svislý svitek 8"/>
          <p:cNvSpPr/>
          <p:nvPr/>
        </p:nvSpPr>
        <p:spPr>
          <a:xfrm>
            <a:off x="5364088" y="2204864"/>
            <a:ext cx="3240360" cy="216024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dirty="0" err="1" smtClean="0">
                <a:latin typeface="Book Antiqua" panose="02040602050305030304" pitchFamily="18" charset="0"/>
              </a:rPr>
              <a:t>Gian</a:t>
            </a:r>
            <a:r>
              <a:rPr lang="en-GB" dirty="0" smtClean="0">
                <a:latin typeface="Book Antiqua" panose="02040602050305030304" pitchFamily="18" charset="0"/>
              </a:rPr>
              <a:t> </a:t>
            </a:r>
            <a:r>
              <a:rPr lang="en-GB" dirty="0">
                <a:latin typeface="Book Antiqua" panose="02040602050305030304" pitchFamily="18" charset="0"/>
              </a:rPr>
              <a:t>Lorenzo </a:t>
            </a:r>
            <a:r>
              <a:rPr lang="en-GB" dirty="0" smtClean="0">
                <a:latin typeface="Book Antiqua" panose="02040602050305030304" pitchFamily="18" charset="0"/>
              </a:rPr>
              <a:t>Bernini</a:t>
            </a:r>
            <a:endParaRPr lang="cs-CZ" dirty="0" smtClean="0">
              <a:latin typeface="Book Antiqua" panose="02040602050305030304" pitchFamily="18" charset="0"/>
            </a:endParaRPr>
          </a:p>
          <a:p>
            <a:pPr lvl="0" algn="ctr"/>
            <a:endParaRPr lang="cs-CZ" dirty="0" smtClean="0">
              <a:latin typeface="Book Antiqua" panose="02040602050305030304" pitchFamily="18" charset="0"/>
            </a:endParaRPr>
          </a:p>
          <a:p>
            <a:pPr lvl="0" algn="ctr"/>
            <a:r>
              <a:rPr lang="en-GB" dirty="0" smtClean="0">
                <a:latin typeface="Book Antiqua" panose="02040602050305030304" pitchFamily="18" charset="0"/>
              </a:rPr>
              <a:t>Ferdinand </a:t>
            </a:r>
            <a:r>
              <a:rPr lang="en-GB" dirty="0" err="1">
                <a:latin typeface="Book Antiqua" panose="02040602050305030304" pitchFamily="18" charset="0"/>
              </a:rPr>
              <a:t>Maxmilián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 smtClean="0">
                <a:latin typeface="Book Antiqua" panose="02040602050305030304" pitchFamily="18" charset="0"/>
              </a:rPr>
              <a:t>Brokof</a:t>
            </a:r>
            <a:endParaRPr lang="cs-CZ" dirty="0" smtClean="0">
              <a:latin typeface="Book Antiqua" panose="02040602050305030304" pitchFamily="18" charset="0"/>
            </a:endParaRPr>
          </a:p>
          <a:p>
            <a:pPr lvl="0" algn="ctr"/>
            <a:endParaRPr lang="cs-CZ" dirty="0" smtClean="0">
              <a:latin typeface="Book Antiqua" panose="02040602050305030304" pitchFamily="18" charset="0"/>
            </a:endParaRPr>
          </a:p>
          <a:p>
            <a:pPr lvl="0" algn="ctr"/>
            <a:r>
              <a:rPr lang="en-GB" dirty="0" err="1" smtClean="0">
                <a:latin typeface="Book Antiqua" panose="02040602050305030304" pitchFamily="18" charset="0"/>
              </a:rPr>
              <a:t>Matyáš</a:t>
            </a:r>
            <a:r>
              <a:rPr lang="en-GB" dirty="0" smtClean="0">
                <a:latin typeface="Book Antiqua" panose="02040602050305030304" pitchFamily="18" charset="0"/>
              </a:rPr>
              <a:t> </a:t>
            </a:r>
            <a:r>
              <a:rPr lang="en-GB" dirty="0">
                <a:latin typeface="Book Antiqua" panose="02040602050305030304" pitchFamily="18" charset="0"/>
              </a:rPr>
              <a:t>Bernard Braun 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331640" y="1772816"/>
            <a:ext cx="1656184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Architekti: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563888" y="4568374"/>
            <a:ext cx="1656184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Malíři: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156176" y="1786105"/>
            <a:ext cx="1656184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err="1">
                <a:solidFill>
                  <a:schemeClr val="bg1"/>
                </a:solidFill>
                <a:latin typeface="Book Antiqua" panose="02040602050305030304" pitchFamily="18" charset="0"/>
              </a:rPr>
              <a:t>Sochaři</a:t>
            </a:r>
            <a:r>
              <a:rPr lang="en-GB" dirty="0">
                <a:solidFill>
                  <a:schemeClr val="bg1"/>
                </a:solidFill>
                <a:latin typeface="Book Antiqua" panose="02040602050305030304" pitchFamily="18" charset="0"/>
              </a:rPr>
              <a:t>: 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Jednoduché závorky 2"/>
          <p:cNvSpPr/>
          <p:nvPr/>
        </p:nvSpPr>
        <p:spPr>
          <a:xfrm rot="20360213">
            <a:off x="352306" y="4967913"/>
            <a:ext cx="2232248" cy="100811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</a:t>
            </a:r>
            <a:r>
              <a:rPr lang="cs-CZ" dirty="0" smtClean="0">
                <a:latin typeface="Book Antiqua" panose="02040602050305030304" pitchFamily="18" charset="0"/>
              </a:rPr>
              <a:t>tačí, když si budeš pamatovat jejich příjmení </a:t>
            </a:r>
            <a:r>
              <a:rPr lang="cs-CZ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</a:t>
            </a: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26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  <p:bldP spid="14" grpId="0" animBg="1"/>
      <p:bldP spid="15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hnutá šipka 19"/>
          <p:cNvSpPr/>
          <p:nvPr/>
        </p:nvSpPr>
        <p:spPr>
          <a:xfrm rot="10800000">
            <a:off x="7612360" y="2714300"/>
            <a:ext cx="992088" cy="3467281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26" name="Picture 2" descr="Výsledek obrázku pro old craft production en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93" y="2925502"/>
            <a:ext cx="1905000" cy="25241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01</a:t>
            </a:r>
            <a:endParaRPr lang="cs-CZ" sz="2400" dirty="0"/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Anglická revoluce</a:t>
            </a:r>
            <a:endParaRPr lang="cs-CZ" dirty="0"/>
          </a:p>
        </p:txBody>
      </p:sp>
      <p:sp>
        <p:nvSpPr>
          <p:cNvPr id="2" name="Jednoduché závorky 1"/>
          <p:cNvSpPr/>
          <p:nvPr/>
        </p:nvSpPr>
        <p:spPr>
          <a:xfrm>
            <a:off x="155575" y="592562"/>
            <a:ext cx="1728192" cy="504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17. století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1552253"/>
            <a:ext cx="2088232" cy="6510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šlechta podniká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238128" y="1552252"/>
            <a:ext cx="1728192" cy="6510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zakládá manufaktury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83568" y="2524497"/>
            <a:ext cx="1656184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 Anglii nejsilnější chov ovcí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2419072" y="2668513"/>
            <a:ext cx="504056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4427984" y="2668513"/>
            <a:ext cx="504056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036747" y="2672705"/>
            <a:ext cx="1287760" cy="5676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vlna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021196" y="2641662"/>
            <a:ext cx="1287760" cy="5676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sukno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876256" y="2020560"/>
            <a:ext cx="1728192" cy="9650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hlavně manufaktury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textilní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7" name="Přímá spojnice se šipkou 16"/>
          <p:cNvCxnSpPr>
            <a:stCxn id="8" idx="3"/>
            <a:endCxn id="14" idx="1"/>
          </p:cNvCxnSpPr>
          <p:nvPr/>
        </p:nvCxnSpPr>
        <p:spPr>
          <a:xfrm>
            <a:off x="4966320" y="1877801"/>
            <a:ext cx="1909936" cy="6252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6297773" y="2503098"/>
            <a:ext cx="567300" cy="4224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Ohnutý roh 20"/>
          <p:cNvSpPr/>
          <p:nvPr/>
        </p:nvSpPr>
        <p:spPr>
          <a:xfrm>
            <a:off x="4680012" y="5181060"/>
            <a:ext cx="2661228" cy="151216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tak kvalitní, že se vyváží ve velkém do zbytku Evropy a také do Ameriky</a:t>
            </a:r>
            <a:endParaRPr lang="cs-CZ" dirty="0">
              <a:latin typeface="Book Antiqua" panose="02040602050305030304" pitchFamily="18" charset="0"/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4052528" y="6210343"/>
            <a:ext cx="12549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Jednoduché závorky 23"/>
          <p:cNvSpPr/>
          <p:nvPr/>
        </p:nvSpPr>
        <p:spPr>
          <a:xfrm>
            <a:off x="2195736" y="5913276"/>
            <a:ext cx="1724000" cy="75608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ti nemají na výběr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5" name="Je rovno 24"/>
          <p:cNvSpPr/>
          <p:nvPr/>
        </p:nvSpPr>
        <p:spPr>
          <a:xfrm>
            <a:off x="1653099" y="6075294"/>
            <a:ext cx="468052" cy="432047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Jednoduché závorky 25"/>
          <p:cNvSpPr/>
          <p:nvPr/>
        </p:nvSpPr>
        <p:spPr>
          <a:xfrm>
            <a:off x="139096" y="5913276"/>
            <a:ext cx="1412100" cy="75608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britská kolonie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7" name="Je rovno 26"/>
          <p:cNvSpPr/>
          <p:nvPr/>
        </p:nvSpPr>
        <p:spPr>
          <a:xfrm>
            <a:off x="2649279" y="1661778"/>
            <a:ext cx="468052" cy="432047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1" name="AutoShape 4" descr="Výsledek obrázku pro sheep drawing"/>
          <p:cNvSpPr>
            <a:spLocks noChangeAspect="1" noChangeArrowheads="1"/>
          </p:cNvSpPr>
          <p:nvPr/>
        </p:nvSpPr>
        <p:spPr bwMode="auto">
          <a:xfrm>
            <a:off x="155575" y="-1279525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4" name="AutoShape 6" descr="Výsledek obrázku pro sheep drawing"/>
          <p:cNvSpPr>
            <a:spLocks noChangeAspect="1" noChangeArrowheads="1"/>
          </p:cNvSpPr>
          <p:nvPr/>
        </p:nvSpPr>
        <p:spPr bwMode="auto">
          <a:xfrm>
            <a:off x="307975" y="-1127125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Související obr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0" t="7354" r="17567" b="23237"/>
          <a:stretch/>
        </p:blipFill>
        <p:spPr bwMode="auto">
          <a:xfrm>
            <a:off x="139096" y="3530349"/>
            <a:ext cx="2554560" cy="210155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wool draw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r="3833"/>
          <a:stretch/>
        </p:blipFill>
        <p:spPr bwMode="auto">
          <a:xfrm rot="8993885">
            <a:off x="2741643" y="3761961"/>
            <a:ext cx="2147565" cy="133940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broadclo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96" y="3236776"/>
            <a:ext cx="1184010" cy="189441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lačítko akce: Návrat 28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lačítko akce: Informace 29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25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hnutá šipka 15"/>
          <p:cNvSpPr/>
          <p:nvPr/>
        </p:nvSpPr>
        <p:spPr>
          <a:xfrm rot="10800000">
            <a:off x="7162000" y="5610469"/>
            <a:ext cx="936104" cy="941749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052" name="Picture 4" descr="Výsledek obrázku pro charles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6762"/>
            <a:ext cx="2567003" cy="315732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ek obrázku pro union ja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7" b="6216"/>
          <a:stretch/>
        </p:blipFill>
        <p:spPr bwMode="auto">
          <a:xfrm>
            <a:off x="5912246" y="146839"/>
            <a:ext cx="3127310" cy="142471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01</a:t>
            </a: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437456" y="620688"/>
            <a:ext cx="2406352" cy="8070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rozvoj obchodu pod anglickou vlajkou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Je rovno 2"/>
          <p:cNvSpPr/>
          <p:nvPr/>
        </p:nvSpPr>
        <p:spPr>
          <a:xfrm>
            <a:off x="3059832" y="772207"/>
            <a:ext cx="576064" cy="504056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23928" y="620688"/>
            <a:ext cx="2088232" cy="8070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Anglie bohatne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Jednoduché závorky 6"/>
          <p:cNvSpPr/>
          <p:nvPr/>
        </p:nvSpPr>
        <p:spPr>
          <a:xfrm>
            <a:off x="5220072" y="1880828"/>
            <a:ext cx="2808312" cy="82809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spíš šlechta a obchodní společnosti, král tolik ne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8" name="Násobení 7"/>
          <p:cNvSpPr/>
          <p:nvPr/>
        </p:nvSpPr>
        <p:spPr>
          <a:xfrm>
            <a:off x="5364088" y="1427783"/>
            <a:ext cx="648072" cy="604565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6372200" y="2708920"/>
            <a:ext cx="612068" cy="5565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364088" y="3429000"/>
            <a:ext cx="3506937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nově nastupující Karel I. přebírá zadluženou zem se slabou pozicí krále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7884368" y="4437112"/>
            <a:ext cx="720080" cy="6480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232494" y="5989802"/>
            <a:ext cx="2844316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nespokojená šlechta i poddaní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Šipka doleva 12"/>
          <p:cNvSpPr/>
          <p:nvPr/>
        </p:nvSpPr>
        <p:spPr>
          <a:xfrm>
            <a:off x="3347864" y="5989802"/>
            <a:ext cx="612068" cy="57606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13792" y="5996694"/>
            <a:ext cx="284431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povstání ve Skotsku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4" name="Picture 6" descr="Výsledek obrázku pro scotland great britain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9" y="2607246"/>
            <a:ext cx="2173022" cy="314375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5949151" y="5164440"/>
            <a:ext cx="2844316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snaží se ji upevnit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charles i exec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792" y="2802576"/>
            <a:ext cx="3241735" cy="175293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01</a:t>
            </a:r>
            <a:endParaRPr lang="cs-CZ" sz="2400" dirty="0"/>
          </a:p>
        </p:txBody>
      </p:sp>
      <p:sp>
        <p:nvSpPr>
          <p:cNvPr id="2" name="Zaoblený obdélník 1"/>
          <p:cNvSpPr/>
          <p:nvPr/>
        </p:nvSpPr>
        <p:spPr>
          <a:xfrm>
            <a:off x="413792" y="461665"/>
            <a:ext cx="2430016" cy="8070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král chce daň na vojsko proti Skotům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Násobení 2"/>
          <p:cNvSpPr/>
          <p:nvPr/>
        </p:nvSpPr>
        <p:spPr>
          <a:xfrm>
            <a:off x="1340768" y="1268760"/>
            <a:ext cx="576064" cy="64807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 odříznutým příčným rohem 5"/>
          <p:cNvSpPr/>
          <p:nvPr/>
        </p:nvSpPr>
        <p:spPr>
          <a:xfrm>
            <a:off x="476250" y="1916832"/>
            <a:ext cx="2367558" cy="936104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musí žádat parlament a ten řekne „ne“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Plus 6"/>
          <p:cNvSpPr/>
          <p:nvPr/>
        </p:nvSpPr>
        <p:spPr>
          <a:xfrm>
            <a:off x="1340768" y="2863602"/>
            <a:ext cx="576064" cy="57606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příčným rohem 7"/>
          <p:cNvSpPr/>
          <p:nvPr/>
        </p:nvSpPr>
        <p:spPr>
          <a:xfrm>
            <a:off x="476250" y="3473202"/>
            <a:ext cx="2367558" cy="936104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otevřeně rebeluje proti králi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Šipka dolů 8"/>
          <p:cNvSpPr/>
          <p:nvPr/>
        </p:nvSpPr>
        <p:spPr>
          <a:xfrm>
            <a:off x="1268549" y="4581128"/>
            <a:ext cx="782960" cy="6480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27584" y="5373216"/>
            <a:ext cx="1656184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válka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1" name="Ohnutý roh 10"/>
          <p:cNvSpPr/>
          <p:nvPr/>
        </p:nvSpPr>
        <p:spPr>
          <a:xfrm>
            <a:off x="3131840" y="5085184"/>
            <a:ext cx="2232248" cy="1440160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velitelem parlamentního vojska Oliver Cromwell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Výbuch 1 11"/>
          <p:cNvSpPr/>
          <p:nvPr/>
        </p:nvSpPr>
        <p:spPr>
          <a:xfrm>
            <a:off x="6732240" y="230832"/>
            <a:ext cx="1944216" cy="1181944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1649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860032" y="4802832"/>
            <a:ext cx="1728192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král poražen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Ohnutá šipka 13"/>
          <p:cNvSpPr/>
          <p:nvPr/>
        </p:nvSpPr>
        <p:spPr>
          <a:xfrm>
            <a:off x="6084168" y="692696"/>
            <a:ext cx="648072" cy="4110136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6588224" y="1592796"/>
            <a:ext cx="2088232" cy="12601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Karel I. je popraven!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vyhlášena republika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6" name="Násobení 15"/>
          <p:cNvSpPr/>
          <p:nvPr/>
        </p:nvSpPr>
        <p:spPr>
          <a:xfrm>
            <a:off x="7344308" y="2852936"/>
            <a:ext cx="576064" cy="64807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588224" y="3532516"/>
            <a:ext cx="2088232" cy="13726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Cromwell rozpouští parlament a stává se diktátorem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Násobení 17"/>
          <p:cNvSpPr/>
          <p:nvPr/>
        </p:nvSpPr>
        <p:spPr>
          <a:xfrm>
            <a:off x="7344308" y="4892216"/>
            <a:ext cx="576064" cy="64807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588224" y="5540288"/>
            <a:ext cx="2088232" cy="896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 jeho smrti obnovena monarchie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6" name="Picture 4" descr="Výsledek obrázku pro charles i vs parlia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0832"/>
            <a:ext cx="2981300" cy="243614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Výsledek obrázku pro charles i exec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7" y="1132917"/>
            <a:ext cx="8758693" cy="473618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11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baro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62" y="3786913"/>
            <a:ext cx="2543733" cy="2620817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68" y="2161925"/>
            <a:ext cx="3216401" cy="2410594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hnutá šipka 14"/>
          <p:cNvSpPr/>
          <p:nvPr/>
        </p:nvSpPr>
        <p:spPr>
          <a:xfrm rot="5400000">
            <a:off x="6082898" y="5943472"/>
            <a:ext cx="691242" cy="731700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02</a:t>
            </a:r>
            <a:endParaRPr lang="cs-CZ" sz="2400" dirty="0"/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Baroko</a:t>
            </a:r>
            <a:endParaRPr lang="cs-CZ" dirty="0"/>
          </a:p>
        </p:txBody>
      </p:sp>
      <p:sp>
        <p:nvSpPr>
          <p:cNvPr id="2" name="Jednoduché závorky 1"/>
          <p:cNvSpPr/>
          <p:nvPr/>
        </p:nvSpPr>
        <p:spPr>
          <a:xfrm>
            <a:off x="2915816" y="1412776"/>
            <a:ext cx="2808312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17. – 18. století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Je rovno 6"/>
          <p:cNvSpPr/>
          <p:nvPr/>
        </p:nvSpPr>
        <p:spPr>
          <a:xfrm>
            <a:off x="1124744" y="2475680"/>
            <a:ext cx="792088" cy="504056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hnutý roh 7"/>
          <p:cNvSpPr/>
          <p:nvPr/>
        </p:nvSpPr>
        <p:spPr>
          <a:xfrm>
            <a:off x="413791" y="3008264"/>
            <a:ext cx="2213992" cy="2004911"/>
          </a:xfrm>
          <a:prstGeom prst="foldedCorner">
            <a:avLst>
              <a:gd name="adj" fmla="val 113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kulturní </a:t>
            </a:r>
            <a:r>
              <a:rPr lang="cs-CZ" dirty="0">
                <a:latin typeface="Book Antiqua" panose="02040602050305030304" pitchFamily="18" charset="0"/>
              </a:rPr>
              <a:t>a umělecký sloh (= tzn. zasahuje do všech oblastí kultury, ale také do myšlení lidí)</a:t>
            </a:r>
          </a:p>
        </p:txBody>
      </p:sp>
      <p:sp>
        <p:nvSpPr>
          <p:cNvPr id="9" name="Obdélník 8"/>
          <p:cNvSpPr/>
          <p:nvPr/>
        </p:nvSpPr>
        <p:spPr>
          <a:xfrm>
            <a:off x="713299" y="1736812"/>
            <a:ext cx="1614977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Baroko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10" name="Picture 4" descr="http://upload.wikimedia.org/wikipedia/commons/0/02/Brno,_kostel_%2810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47" y="1412776"/>
            <a:ext cx="3009433" cy="2257075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476671" y="5356965"/>
            <a:ext cx="2088232" cy="7236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jeho smyslem (účelem)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lačítko akce: Nápověda 12">
            <a:hlinkClick r:id="" action="ppaction://noaction" highlightClick="1"/>
          </p:cNvPr>
          <p:cNvSpPr/>
          <p:nvPr/>
        </p:nvSpPr>
        <p:spPr>
          <a:xfrm rot="1640016">
            <a:off x="2462812" y="5189056"/>
            <a:ext cx="720080" cy="672764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hnutý roh 13"/>
          <p:cNvSpPr/>
          <p:nvPr/>
        </p:nvSpPr>
        <p:spPr>
          <a:xfrm>
            <a:off x="3491879" y="4830574"/>
            <a:ext cx="2849519" cy="165295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oslnit </a:t>
            </a:r>
            <a:r>
              <a:rPr lang="cs-CZ" dirty="0">
                <a:latin typeface="Book Antiqua" panose="02040602050305030304" pitchFamily="18" charset="0"/>
              </a:rPr>
              <a:t>obyčejné lidi mocí a bohatstvím </a:t>
            </a:r>
            <a:r>
              <a:rPr lang="cs-CZ" dirty="0" smtClean="0">
                <a:latin typeface="Book Antiqua" panose="02040602050305030304" pitchFamily="18" charset="0"/>
              </a:rPr>
              <a:t>církve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 </a:t>
            </a:r>
            <a:r>
              <a:rPr lang="cs-CZ" dirty="0">
                <a:latin typeface="Book Antiqua" panose="02040602050305030304" pitchFamily="18" charset="0"/>
              </a:rPr>
              <a:t>funguje jako nástroj rekatolizace</a:t>
            </a:r>
          </a:p>
        </p:txBody>
      </p:sp>
      <p:pic>
        <p:nvPicPr>
          <p:cNvPr id="18" name="Picture 4" descr="http://upload.wikimedia.org/wikipedia/commons/0/02/Brno,_kostel_%2810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19" y="794411"/>
            <a:ext cx="7072560" cy="5304421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Související obráze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8" y="172469"/>
            <a:ext cx="8463162" cy="6342881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Výsledek obrázku pro baro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1" y="623507"/>
            <a:ext cx="5687666" cy="5860023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3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7" grpId="0" animBg="1"/>
      <p:bldP spid="8" grpId="0" animBg="1"/>
      <p:bldP spid="9" grpId="0" animBg="1"/>
      <p:bldP spid="3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pohodar.com/diar/2012/obrazky/Klasterni_koste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3838197"/>
            <a:ext cx="2181441" cy="291004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02</a:t>
            </a:r>
            <a:endParaRPr lang="cs-CZ" sz="2400" dirty="0"/>
          </a:p>
        </p:txBody>
      </p:sp>
      <p:sp>
        <p:nvSpPr>
          <p:cNvPr id="6" name="Šipka dolů 5"/>
          <p:cNvSpPr/>
          <p:nvPr/>
        </p:nvSpPr>
        <p:spPr>
          <a:xfrm>
            <a:off x="6994051" y="193723"/>
            <a:ext cx="288032" cy="64298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985939" y="882824"/>
            <a:ext cx="2304256" cy="12190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 toho důvodu se snaží baroko působit na city člověka, chce ohromit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Šipka ohnutá nahoru 7"/>
          <p:cNvSpPr/>
          <p:nvPr/>
        </p:nvSpPr>
        <p:spPr>
          <a:xfrm rot="5400000" flipV="1">
            <a:off x="5747022" y="2756222"/>
            <a:ext cx="2160240" cy="909883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815916" y="3855965"/>
            <a:ext cx="2520280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monumentálnost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členitost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zdobení (hodně zlata)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Jednoduché závorky 9"/>
          <p:cNvSpPr/>
          <p:nvPr/>
        </p:nvSpPr>
        <p:spPr>
          <a:xfrm>
            <a:off x="3951815" y="5204902"/>
            <a:ext cx="2448272" cy="109220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 architektuře, sochařství i malířství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12" name="Picture 4" descr="http://www.guide-prague.eu/obr/highlights/image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9765"/>
            <a:ext cx="2700927" cy="360268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media.novinky.cz/000/140006-original-ep5m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/>
          <a:stretch/>
        </p:blipFill>
        <p:spPr bwMode="auto">
          <a:xfrm>
            <a:off x="3057903" y="863499"/>
            <a:ext cx="2859622" cy="280945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840755" y="4648053"/>
            <a:ext cx="2330477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baroko zaměřeno hlavně na církevní tvorbu 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1504998" y="5976310"/>
            <a:ext cx="1728192" cy="6415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staví se hlavně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lačítko akce: Nápověda 2">
            <a:hlinkClick r:id="" action="ppaction://noaction" highlightClick="1"/>
          </p:cNvPr>
          <p:cNvSpPr/>
          <p:nvPr/>
        </p:nvSpPr>
        <p:spPr>
          <a:xfrm rot="20245809">
            <a:off x="995570" y="5852459"/>
            <a:ext cx="648072" cy="598332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555776" y="5293218"/>
            <a:ext cx="502127" cy="56502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090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2" grpId="0" animBg="1"/>
      <p:bldP spid="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02</a:t>
            </a:r>
            <a:endParaRPr lang="cs-CZ" sz="2400" dirty="0"/>
          </a:p>
        </p:txBody>
      </p:sp>
      <p:pic>
        <p:nvPicPr>
          <p:cNvPr id="6" name="Picture 6" descr="http://static.panoramio.com/photos/large/27589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1" y="2917708"/>
            <a:ext cx="4009585" cy="225539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hnutý roh 7"/>
          <p:cNvSpPr/>
          <p:nvPr/>
        </p:nvSpPr>
        <p:spPr>
          <a:xfrm>
            <a:off x="175645" y="568248"/>
            <a:ext cx="2232248" cy="225276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- kostely a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„boží muka“</a:t>
            </a:r>
          </a:p>
          <a:p>
            <a:pPr marL="285750" indent="-285750" algn="ctr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ale také zámky či měšťanské domy</a:t>
            </a:r>
          </a:p>
          <a:p>
            <a:pPr marL="285750" indent="-285750" algn="ctr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na venkově selské baroko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9" name="Šipka dolů 8"/>
          <p:cNvSpPr/>
          <p:nvPr/>
        </p:nvSpPr>
        <p:spPr>
          <a:xfrm>
            <a:off x="740768" y="113769"/>
            <a:ext cx="288032" cy="4061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Výsledek obrázku pro baro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27388"/>
            <a:ext cx="3333750" cy="250507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baro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6" y="4869160"/>
            <a:ext cx="4419643" cy="19888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ýsledek obrázku pro barok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39" y="338450"/>
            <a:ext cx="4490213" cy="221066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vilemwalter.cz/dsa/krp/male/3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65" y="175859"/>
            <a:ext cx="1781175" cy="23812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barok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86" y="2912592"/>
            <a:ext cx="7463573" cy="367453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vilemwalter.cz/dsa/krp/male/3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39" y="84100"/>
            <a:ext cx="2967839" cy="396769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static.panoramio.com/photos/large/27589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9" y="3345485"/>
            <a:ext cx="5864194" cy="32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Výsledek obrázku pro baro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157" y="230832"/>
            <a:ext cx="6427080" cy="289218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Výsledek obrázku pro baro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60" y="2305325"/>
            <a:ext cx="5408331" cy="406397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26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http://upload.wikimedia.org/wikipedia/commons/7/7d/Kostel_svat%C3%A9ho_Jana_K%C5%99titele_%28%C3%9Ater%C3%BD%29,_p%C5%AFdorys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4791" r="17107" b="12457"/>
          <a:stretch/>
        </p:blipFill>
        <p:spPr bwMode="auto">
          <a:xfrm rot="16200000">
            <a:off x="-305852" y="4709821"/>
            <a:ext cx="2444829" cy="15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02</a:t>
            </a:r>
            <a:endParaRPr lang="cs-CZ" sz="2400" dirty="0"/>
          </a:p>
        </p:txBody>
      </p:sp>
      <p:sp>
        <p:nvSpPr>
          <p:cNvPr id="6" name="Šipka dolů 5"/>
          <p:cNvSpPr/>
          <p:nvPr/>
        </p:nvSpPr>
        <p:spPr>
          <a:xfrm>
            <a:off x="5986473" y="722931"/>
            <a:ext cx="288032" cy="104411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Stužka nahoru 6"/>
          <p:cNvSpPr/>
          <p:nvPr/>
        </p:nvSpPr>
        <p:spPr>
          <a:xfrm>
            <a:off x="3707904" y="404664"/>
            <a:ext cx="4824536" cy="576064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Architektura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220072" y="1924116"/>
            <a:ext cx="1800200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základní znaky: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Obdélník s odříznutým rohem na stejné straně 8"/>
          <p:cNvSpPr/>
          <p:nvPr/>
        </p:nvSpPr>
        <p:spPr>
          <a:xfrm>
            <a:off x="3409408" y="3098903"/>
            <a:ext cx="1656184" cy="648072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často kupole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Obdélník s odříznutým rohem na stejné straně 9"/>
          <p:cNvSpPr/>
          <p:nvPr/>
        </p:nvSpPr>
        <p:spPr>
          <a:xfrm>
            <a:off x="683568" y="3479800"/>
            <a:ext cx="1656184" cy="648072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elipsovitý půdorys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bdélník s odříznutým rohem na stejné straně 10"/>
          <p:cNvSpPr/>
          <p:nvPr/>
        </p:nvSpPr>
        <p:spPr>
          <a:xfrm>
            <a:off x="4902807" y="3715828"/>
            <a:ext cx="1656184" cy="648072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ornamenty, drahé kovy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Obdélník s odříznutým rohem na stejné straně 11"/>
          <p:cNvSpPr/>
          <p:nvPr/>
        </p:nvSpPr>
        <p:spPr>
          <a:xfrm>
            <a:off x="6749865" y="3445779"/>
            <a:ext cx="1656184" cy="648072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křivé linie, zaoblení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3" name="Přímá spojnice 12"/>
          <p:cNvCxnSpPr>
            <a:stCxn id="8" idx="2"/>
            <a:endCxn id="12" idx="3"/>
          </p:cNvCxnSpPr>
          <p:nvPr/>
        </p:nvCxnSpPr>
        <p:spPr>
          <a:xfrm>
            <a:off x="6120172" y="2572188"/>
            <a:ext cx="1457785" cy="87359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13"/>
          <p:cNvCxnSpPr>
            <a:stCxn id="8" idx="2"/>
            <a:endCxn id="10" idx="3"/>
          </p:cNvCxnSpPr>
          <p:nvPr/>
        </p:nvCxnSpPr>
        <p:spPr>
          <a:xfrm flipH="1">
            <a:off x="1511660" y="2572188"/>
            <a:ext cx="4608512" cy="9076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14"/>
          <p:cNvCxnSpPr>
            <a:stCxn id="8" idx="2"/>
            <a:endCxn id="11" idx="3"/>
          </p:cNvCxnSpPr>
          <p:nvPr/>
        </p:nvCxnSpPr>
        <p:spPr>
          <a:xfrm flipH="1">
            <a:off x="5730899" y="2572188"/>
            <a:ext cx="389273" cy="11436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H="1">
            <a:off x="4237500" y="2572188"/>
            <a:ext cx="1882672" cy="52671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8" name="Picture 10" descr="http://www.praguecityline.cz/wp-content/gallery/chram-sv-mikulase/chram-sv-mikulase09116-kopu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0" y="214874"/>
            <a:ext cx="5130930" cy="341848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www.svet-bydleni.cz/Files/Backup/histSLOHY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69" y="4367562"/>
            <a:ext cx="2408575" cy="213761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ek obrázku pro baroko deta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00" y="4224752"/>
            <a:ext cx="1757357" cy="24232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visející obráz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7" y="843599"/>
            <a:ext cx="1771284" cy="235948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uvisející obráze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59" y="4581128"/>
            <a:ext cx="2757758" cy="206685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fototuristika.cz/data/wysiwyg/tips/400/image/kostel_sv.Mikul%C3%A1%C5%A1e_na_Mal%C3%A9_Stran%C4%9B_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47" y="3127665"/>
            <a:ext cx="5024033" cy="335840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www.praguecityline.cz/wp-content/gallery/chram-sv-mikulase/chram-sv-mikulase09116-kopul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7540"/>
            <a:ext cx="2565465" cy="170924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www.fototuristika.cz/data/wysiwyg/tips/400/image/kostel_sv.Mikul%C3%A1%C5%A1e_na_Mal%C3%A9_Stran%C4%9B_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1614944"/>
            <a:ext cx="2512017" cy="167920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Výsledek obrázku pro baroko detai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76" y="540637"/>
            <a:ext cx="3978378" cy="548581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Související obráze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680033"/>
            <a:ext cx="4118243" cy="548581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Související obráze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5" y="397383"/>
            <a:ext cx="8073860" cy="605111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26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imgs.idnes.cz/show_aktual/A010425_KNE_CBAR3_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1" y="4395047"/>
            <a:ext cx="3333750" cy="2219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02</a:t>
            </a:r>
            <a:endParaRPr lang="cs-CZ" sz="2400" dirty="0"/>
          </a:p>
        </p:txBody>
      </p:sp>
      <p:pic>
        <p:nvPicPr>
          <p:cNvPr id="6" name="Picture 6" descr="http://files.iob.webnode.cz/200000156-0a1ff0cfca/BERN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69" y="3188500"/>
            <a:ext cx="2065105" cy="297680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lů 6"/>
          <p:cNvSpPr/>
          <p:nvPr/>
        </p:nvSpPr>
        <p:spPr>
          <a:xfrm>
            <a:off x="3214851" y="722931"/>
            <a:ext cx="288032" cy="104411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Stužka nahoru 7"/>
          <p:cNvSpPr/>
          <p:nvPr/>
        </p:nvSpPr>
        <p:spPr>
          <a:xfrm>
            <a:off x="936282" y="404663"/>
            <a:ext cx="4824536" cy="840325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Sochařství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a</a:t>
            </a:r>
            <a:r>
              <a:rPr lang="cs-CZ" dirty="0" smtClean="0">
                <a:latin typeface="Book Antiqua" panose="02040602050305030304" pitchFamily="18" charset="0"/>
              </a:rPr>
              <a:t> malířství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448450" y="1924116"/>
            <a:ext cx="1800200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základní znaky: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Obdélník s odříznutým rohem na stejné straně 9"/>
          <p:cNvSpPr/>
          <p:nvPr/>
        </p:nvSpPr>
        <p:spPr>
          <a:xfrm>
            <a:off x="936282" y="3049733"/>
            <a:ext cx="1656184" cy="648072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vyjádření citů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bdélník s odříznutým rohem na stejné straně 10"/>
          <p:cNvSpPr/>
          <p:nvPr/>
        </p:nvSpPr>
        <p:spPr>
          <a:xfrm>
            <a:off x="3092299" y="4784630"/>
            <a:ext cx="1893769" cy="720080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hra se světlem a stíny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Obdélník s odříznutým rohem na stejné straně 11"/>
          <p:cNvSpPr/>
          <p:nvPr/>
        </p:nvSpPr>
        <p:spPr>
          <a:xfrm>
            <a:off x="6334721" y="2307942"/>
            <a:ext cx="2232248" cy="707848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sochy v pohybu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Obrazy živé, akční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3" name="Přímá spojnice 12"/>
          <p:cNvCxnSpPr>
            <a:stCxn id="9" idx="2"/>
            <a:endCxn id="10" idx="3"/>
          </p:cNvCxnSpPr>
          <p:nvPr/>
        </p:nvCxnSpPr>
        <p:spPr>
          <a:xfrm flipH="1">
            <a:off x="1764374" y="2572188"/>
            <a:ext cx="1584176" cy="47754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13"/>
          <p:cNvCxnSpPr>
            <a:stCxn id="9" idx="2"/>
            <a:endCxn id="11" idx="3"/>
          </p:cNvCxnSpPr>
          <p:nvPr/>
        </p:nvCxnSpPr>
        <p:spPr>
          <a:xfrm>
            <a:off x="3348550" y="2572188"/>
            <a:ext cx="690634" cy="221244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14"/>
          <p:cNvCxnSpPr>
            <a:stCxn id="9" idx="2"/>
            <a:endCxn id="12" idx="2"/>
          </p:cNvCxnSpPr>
          <p:nvPr/>
        </p:nvCxnSpPr>
        <p:spPr>
          <a:xfrm>
            <a:off x="3348550" y="2572188"/>
            <a:ext cx="2986171" cy="896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7" name="Picture 4" descr="http://imgs.idnes.cz/show_aktual/A010425_KNE_CBAR5_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83" y="2810959"/>
            <a:ext cx="2738929" cy="182334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dekoracedoplnky.cz/items/117360/photo/detail/1382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59" y="203611"/>
            <a:ext cx="2920773" cy="204454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praguecityline.cz/wp-content/uploads/2010/11/chr%C3%A1m-sv-Mikul%C3%A1%C5%A1e_panoramatick%C3%A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68" y="4817384"/>
            <a:ext cx="2498563" cy="180078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s.idnes.cz/show_aktual/A010425_KNE_CBAR3_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50" y="2810959"/>
            <a:ext cx="5697167" cy="379268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imgs.idnes.cz/show_aktual/A010425_KNE_CBAR5_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1" y="2710096"/>
            <a:ext cx="5190225" cy="345520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dekoracedoplnky.cz/items/117360/photo/detail/1382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51" y="255995"/>
            <a:ext cx="5319345" cy="372354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files.iob.webnode.cz/200000156-0a1ff0cfca/BERN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81" y="47055"/>
            <a:ext cx="4558593" cy="657111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ww.praguecityline.cz/wp-content/uploads/2010/11/chr%C3%A1m-sv-Mikul%C3%A1%C5%A1e_panoramatick%C3%A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6" y="439782"/>
            <a:ext cx="7872923" cy="567423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34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503</TotalTime>
  <Words>358</Words>
  <Application>Microsoft Office PowerPoint</Application>
  <PresentationFormat>Předvádění na obrazovce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Lití písma</vt:lpstr>
      <vt:lpstr>Anglická revoluce Baroko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dějepisu Pravěcí předchůdci člověka Členění dávné historie</dc:title>
  <dc:creator>Lukáš Lanč</dc:creator>
  <cp:lastModifiedBy>Lukáš Lanč</cp:lastModifiedBy>
  <cp:revision>23</cp:revision>
  <dcterms:created xsi:type="dcterms:W3CDTF">2018-01-23T11:04:38Z</dcterms:created>
  <dcterms:modified xsi:type="dcterms:W3CDTF">2018-08-14T20:31:23Z</dcterms:modified>
</cp:coreProperties>
</file>