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 Antiqua" panose="02040602050305030304" pitchFamily="18" charset="0"/>
              </a:rPr>
              <a:t>Francouzský absolutismus</a:t>
            </a:r>
            <a:br>
              <a:rPr lang="cs-CZ" b="1" dirty="0" smtClean="0">
                <a:latin typeface="Book Antiqua" panose="02040602050305030304" pitchFamily="18" charset="0"/>
              </a:rPr>
            </a:br>
            <a:r>
              <a:rPr lang="cs-CZ" b="1" dirty="0" smtClean="0">
                <a:latin typeface="Book Antiqua" panose="02040602050305030304" pitchFamily="18" charset="0"/>
              </a:rPr>
              <a:t>Ruský absolutismus</a:t>
            </a:r>
            <a:br>
              <a:rPr lang="cs-CZ" b="1" dirty="0" smtClean="0">
                <a:latin typeface="Book Antiqua" panose="02040602050305030304" pitchFamily="18" charset="0"/>
              </a:rPr>
            </a:br>
            <a:r>
              <a:rPr lang="cs-CZ" b="1" dirty="0" smtClean="0">
                <a:latin typeface="Book Antiqua" panose="02040602050305030304" pitchFamily="18" charset="0"/>
              </a:rPr>
              <a:t>Rakouský absolutismus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Book Antiqua" panose="02040602050305030304" pitchFamily="18" charset="0"/>
              </a:rPr>
              <a:t>8. ročník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03 - 05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© Lukáš </a:t>
            </a:r>
            <a:r>
              <a:rPr lang="cs-CZ" dirty="0" err="1" smtClean="0">
                <a:latin typeface="Calibri" panose="020F0502020204030204" pitchFamily="34" charset="0"/>
              </a:rPr>
              <a:t>Lanč</a:t>
            </a:r>
            <a:r>
              <a:rPr lang="cs-CZ" dirty="0" smtClean="0">
                <a:latin typeface="Calibri" panose="020F0502020204030204" pitchFamily="34" charset="0"/>
              </a:rPr>
              <a:t> 2018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03</a:t>
            </a:r>
            <a:endParaRPr lang="cs-CZ" dirty="0"/>
          </a:p>
        </p:txBody>
      </p:sp>
      <p:sp>
        <p:nvSpPr>
          <p:cNvPr id="6" name="Šipka dolů 5">
            <a:hlinkClick r:id="rId2" action="ppaction://hlinksldjump"/>
          </p:cNvPr>
          <p:cNvSpPr/>
          <p:nvPr/>
        </p:nvSpPr>
        <p:spPr>
          <a:xfrm>
            <a:off x="1181458" y="5157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05</a:t>
            </a:r>
            <a:endParaRPr lang="cs-CZ" dirty="0"/>
          </a:p>
        </p:txBody>
      </p:sp>
      <p:sp>
        <p:nvSpPr>
          <p:cNvPr id="7" name="Šipka dolů 6">
            <a:hlinkClick r:id="rId3" action="ppaction://hlinksldjump"/>
          </p:cNvPr>
          <p:cNvSpPr/>
          <p:nvPr/>
        </p:nvSpPr>
        <p:spPr>
          <a:xfrm>
            <a:off x="1175150" y="402311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04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31254" y="98047"/>
            <a:ext cx="8229600" cy="959767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b="1" dirty="0" smtClean="0">
                <a:latin typeface="Book Antiqua" panose="02040602050305030304" pitchFamily="18" charset="0"/>
              </a:rPr>
              <a:t>Tereziánské reformy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2" name="Ohnutý roh 1"/>
          <p:cNvSpPr/>
          <p:nvPr/>
        </p:nvSpPr>
        <p:spPr>
          <a:xfrm>
            <a:off x="631254" y="965820"/>
            <a:ext cx="2428578" cy="146997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autorem většiny z nich její kancléř, hrabě Kounic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Jednoduché závorky 2"/>
          <p:cNvSpPr/>
          <p:nvPr/>
        </p:nvSpPr>
        <p:spPr>
          <a:xfrm>
            <a:off x="3347864" y="1057814"/>
            <a:ext cx="5512990" cy="64299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kancléř = má na starost všechno úředničení císařské kanceláře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503413" y="3442499"/>
            <a:ext cx="2485281" cy="118459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1. vytvoř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si tabulku podle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vzoru na následujícím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slidu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325888" y="2435796"/>
            <a:ext cx="3444552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atin typeface="Book Antiqua" panose="02040602050305030304" pitchFamily="18" charset="0"/>
              </a:rPr>
              <a:t>Samostatná práce k tereziánským reformám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6513" y="4034798"/>
            <a:ext cx="2485281" cy="171620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2. obdržené informace si projdi a  označ si, k jakému typu reforem se hodí nejvíce 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503412" y="5249366"/>
            <a:ext cx="2485281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3. připrav se na společnou kontrolu a vše si poté přepiš do tabulky v sešitě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Jednoduché závorky 13"/>
          <p:cNvSpPr/>
          <p:nvPr/>
        </p:nvSpPr>
        <p:spPr>
          <a:xfrm>
            <a:off x="3203848" y="2276872"/>
            <a:ext cx="5688632" cy="458112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10242" name="Picture 2" descr="Výsledek obrázku pro hrabě kou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45589"/>
            <a:ext cx="2810010" cy="40820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1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946739"/>
              </p:ext>
            </p:extLst>
          </p:nvPr>
        </p:nvGraphicFramePr>
        <p:xfrm>
          <a:off x="413792" y="1986485"/>
          <a:ext cx="8447062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3531"/>
                <a:gridCol w="4223531"/>
              </a:tblGrid>
              <a:tr h="36276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21874" r="21669" b="8334"/>
          <a:stretch/>
        </p:blipFill>
        <p:spPr bwMode="auto">
          <a:xfrm>
            <a:off x="413792" y="461665"/>
            <a:ext cx="8470966" cy="607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7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7155904" y="3882555"/>
            <a:ext cx="1628564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soupis půdy (tereziánský katastr)…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95760" y="5323201"/>
            <a:ext cx="2477126" cy="11158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vzdělaná společnost je společnost posouvající se kupředu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840136" y="3104964"/>
            <a:ext cx="1980220" cy="1080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už nesoudí šlechtic, ale státem pověřený úředník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954947" y="5517231"/>
            <a:ext cx="3829521" cy="10799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Čechy vnímáno jako germanizační krok (= poněmčení) x nebylo to tak myšleno)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7031310" y="2305844"/>
            <a:ext cx="1807164" cy="7991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jednotná měnová soustava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070488" y="764704"/>
            <a:ext cx="1699152" cy="9155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vzdělání kladen vysoký důraz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954947" y="1806009"/>
            <a:ext cx="1604646" cy="9721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zavedeno jednotné soudnictví 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4831178" y="461665"/>
            <a:ext cx="1757046" cy="9155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podpora obchodu a výroby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027110" y="5656881"/>
            <a:ext cx="1647963" cy="6120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to vše pro sčítání lidu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669377" y="3645024"/>
            <a:ext cx="1974631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povinná školní docházka (v létě děti do školy nechodily – makaly na poli) 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652220" y="1988840"/>
            <a:ext cx="1847771" cy="11033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všeobecná vojenská povinnost (na 14 let)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627784" y="461665"/>
            <a:ext cx="1872208" cy="10951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příjmení, jména ulic a čísla popisná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036566" y="4582391"/>
            <a:ext cx="1628564" cy="6120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sjednocení cel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13792" y="3645024"/>
            <a:ext cx="1886880" cy="1440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(= evidence na výběr daní i vojenskou a školní docházku)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413792" y="1988840"/>
            <a:ext cx="1886880" cy="11161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zjednodušení státní správy a její sjednocení do Vídně 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413792" y="461665"/>
            <a:ext cx="1886880" cy="10951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nové pevnosti (Olomouc, Josefov, Terezín)</a:t>
            </a:r>
          </a:p>
        </p:txBody>
      </p:sp>
    </p:spTree>
    <p:extLst>
      <p:ext uri="{BB962C8B-B14F-4D97-AF65-F5344CB8AC3E}">
        <p14:creationId xmlns:p14="http://schemas.microsoft.com/office/powerpoint/2010/main" val="29257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2" name="Zaoblený obdélník 1"/>
          <p:cNvSpPr/>
          <p:nvPr/>
        </p:nvSpPr>
        <p:spPr>
          <a:xfrm>
            <a:off x="446584" y="608906"/>
            <a:ext cx="23762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1. armáda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6584" y="3356992"/>
            <a:ext cx="23762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4. školství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419872" y="608906"/>
            <a:ext cx="23762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2. centralizace monarchie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372200" y="608906"/>
            <a:ext cx="23762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3. hospodářství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444332" y="3949205"/>
            <a:ext cx="23762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5. soudnictví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372200" y="3356992"/>
            <a:ext cx="23762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6. ostatní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Ohnutý roh 2"/>
          <p:cNvSpPr/>
          <p:nvPr/>
        </p:nvSpPr>
        <p:spPr>
          <a:xfrm>
            <a:off x="432520" y="1412775"/>
            <a:ext cx="2376264" cy="168387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- všeobecná vojenská povinnost (na 14 let)</a:t>
            </a:r>
          </a:p>
          <a:p>
            <a:r>
              <a:rPr lang="cs-CZ" dirty="0">
                <a:latin typeface="Book Antiqua" panose="02040602050305030304" pitchFamily="18" charset="0"/>
              </a:rPr>
              <a:t>- nové pevnosti (Olomouc, Josefov, Terezín)</a:t>
            </a:r>
          </a:p>
        </p:txBody>
      </p:sp>
      <p:sp>
        <p:nvSpPr>
          <p:cNvPr id="11" name="Ohnutý roh 10"/>
          <p:cNvSpPr/>
          <p:nvPr/>
        </p:nvSpPr>
        <p:spPr>
          <a:xfrm>
            <a:off x="6372200" y="1412775"/>
            <a:ext cx="2376264" cy="168387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- jednotná měnová soustava</a:t>
            </a:r>
          </a:p>
          <a:p>
            <a:r>
              <a:rPr lang="cs-CZ" dirty="0">
                <a:latin typeface="Book Antiqua" panose="02040602050305030304" pitchFamily="18" charset="0"/>
              </a:rPr>
              <a:t>- sjednocení cel</a:t>
            </a:r>
          </a:p>
          <a:p>
            <a:r>
              <a:rPr lang="cs-CZ" dirty="0">
                <a:latin typeface="Book Antiqua" panose="02040602050305030304" pitchFamily="18" charset="0"/>
              </a:rPr>
              <a:t>- podpora obchodu a výroby</a:t>
            </a:r>
          </a:p>
        </p:txBody>
      </p:sp>
      <p:sp>
        <p:nvSpPr>
          <p:cNvPr id="12" name="Ohnutý roh 11"/>
          <p:cNvSpPr/>
          <p:nvPr/>
        </p:nvSpPr>
        <p:spPr>
          <a:xfrm>
            <a:off x="3275856" y="1412775"/>
            <a:ext cx="2664296" cy="2232249"/>
          </a:xfrm>
          <a:prstGeom prst="foldedCorner">
            <a:avLst>
              <a:gd name="adj" fmla="val 117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- zjednodušení státní správy a její sjednocení do Vídně </a:t>
            </a:r>
          </a:p>
          <a:p>
            <a:r>
              <a:rPr lang="cs-CZ" dirty="0">
                <a:latin typeface="Book Antiqua" panose="02040602050305030304" pitchFamily="18" charset="0"/>
              </a:rPr>
              <a:t>- Čechy vnímáno jako germanizační krok (= poněmčení) x nebylo to tak myšleno</a:t>
            </a:r>
          </a:p>
        </p:txBody>
      </p:sp>
      <p:sp>
        <p:nvSpPr>
          <p:cNvPr id="13" name="Ohnutý roh 12"/>
          <p:cNvSpPr/>
          <p:nvPr/>
        </p:nvSpPr>
        <p:spPr>
          <a:xfrm>
            <a:off x="107504" y="4221088"/>
            <a:ext cx="3024336" cy="2376264"/>
          </a:xfrm>
          <a:prstGeom prst="foldedCorner">
            <a:avLst>
              <a:gd name="adj" fmla="val 109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- povinná školní docházka (v létě děti do školy nechodily – makaly na poli) </a:t>
            </a:r>
          </a:p>
          <a:p>
            <a:r>
              <a:rPr lang="cs-CZ" dirty="0">
                <a:latin typeface="Book Antiqua" panose="02040602050305030304" pitchFamily="18" charset="0"/>
              </a:rPr>
              <a:t>- na vzdělání kladen vysoký důraz </a:t>
            </a:r>
          </a:p>
          <a:p>
            <a:r>
              <a:rPr lang="cs-CZ" dirty="0">
                <a:latin typeface="Book Antiqua" panose="02040602050305030304" pitchFamily="18" charset="0"/>
              </a:rPr>
              <a:t>- vzdělaná společnost je společnost posouvající se kupředu</a:t>
            </a:r>
          </a:p>
        </p:txBody>
      </p:sp>
      <p:sp>
        <p:nvSpPr>
          <p:cNvPr id="14" name="Ohnutý roh 13"/>
          <p:cNvSpPr/>
          <p:nvPr/>
        </p:nvSpPr>
        <p:spPr>
          <a:xfrm>
            <a:off x="6084168" y="4221088"/>
            <a:ext cx="2808312" cy="2376264"/>
          </a:xfrm>
          <a:prstGeom prst="foldedCorner">
            <a:avLst>
              <a:gd name="adj" fmla="val 92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- příjmení, jména ulic a čísla popisná</a:t>
            </a:r>
          </a:p>
          <a:p>
            <a:r>
              <a:rPr lang="cs-CZ" dirty="0">
                <a:latin typeface="Book Antiqua" panose="02040602050305030304" pitchFamily="18" charset="0"/>
              </a:rPr>
              <a:t>- soupis půdy (tereziánský katastr)… </a:t>
            </a:r>
          </a:p>
          <a:p>
            <a:r>
              <a:rPr lang="cs-CZ" dirty="0">
                <a:latin typeface="Book Antiqua" panose="02040602050305030304" pitchFamily="18" charset="0"/>
              </a:rPr>
              <a:t>- to vše pro sčítání lidu </a:t>
            </a:r>
          </a:p>
          <a:p>
            <a:r>
              <a:rPr lang="cs-CZ" dirty="0">
                <a:latin typeface="Book Antiqua" panose="02040602050305030304" pitchFamily="18" charset="0"/>
              </a:rPr>
              <a:t>(= evidence na výběr daní i vojenskou a školní docházku)</a:t>
            </a:r>
          </a:p>
        </p:txBody>
      </p:sp>
      <p:sp>
        <p:nvSpPr>
          <p:cNvPr id="15" name="Ohnutý roh 14"/>
          <p:cNvSpPr/>
          <p:nvPr/>
        </p:nvSpPr>
        <p:spPr>
          <a:xfrm>
            <a:off x="3458396" y="4813301"/>
            <a:ext cx="2376264" cy="168387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latin typeface="Book Antiqua" panose="02040602050305030304" pitchFamily="18" charset="0"/>
              </a:rPr>
              <a:t>- zavedeno jednotné soudnictví </a:t>
            </a:r>
          </a:p>
          <a:p>
            <a:r>
              <a:rPr lang="cs-CZ" dirty="0">
                <a:latin typeface="Book Antiqua" panose="02040602050305030304" pitchFamily="18" charset="0"/>
              </a:rPr>
              <a:t>- už nesoudí šlechtic, ale státem pověřený úředník</a:t>
            </a:r>
          </a:p>
        </p:txBody>
      </p:sp>
    </p:spTree>
    <p:extLst>
      <p:ext uri="{BB962C8B-B14F-4D97-AF65-F5344CB8AC3E}">
        <p14:creationId xmlns:p14="http://schemas.microsoft.com/office/powerpoint/2010/main" val="292571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Výsledek obrázku pro josef ii work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7866"/>
          <a:stretch/>
        </p:blipFill>
        <p:spPr bwMode="auto">
          <a:xfrm>
            <a:off x="220724" y="2906998"/>
            <a:ext cx="4012330" cy="262798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Výsledek obrázku pro josef 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55" y="230832"/>
            <a:ext cx="2447925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861507" y="461665"/>
            <a:ext cx="2592288" cy="8070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 smrti Marie Terezie nastupuje její syn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813835" y="569676"/>
            <a:ext cx="2016224" cy="5910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Josef II.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6" name="Jednoduché závorky 5"/>
          <p:cNvSpPr/>
          <p:nvPr/>
        </p:nvSpPr>
        <p:spPr>
          <a:xfrm>
            <a:off x="3813835" y="1268760"/>
            <a:ext cx="2016224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1741 - 1790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hnutý roh 6"/>
          <p:cNvSpPr/>
          <p:nvPr/>
        </p:nvSpPr>
        <p:spPr>
          <a:xfrm>
            <a:off x="861507" y="1592796"/>
            <a:ext cx="2592288" cy="154817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traduje se, že cestoval po svých zemích v přestrojení, aby věděl, co se děje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95936" y="2383433"/>
            <a:ext cx="2592288" cy="1117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velice pracovitý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(vydal až 6000 nařízení = dvě denně)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95936" y="3774033"/>
            <a:ext cx="2592288" cy="10231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reformy mají zlepšit chod státu a hospodářství země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95936" y="5534980"/>
            <a:ext cx="2592288" cy="113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řada jich cílí na zlepšení živ. podmínek poddaných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Šipka doleva 11"/>
          <p:cNvSpPr/>
          <p:nvPr/>
        </p:nvSpPr>
        <p:spPr>
          <a:xfrm>
            <a:off x="3131840" y="5787008"/>
            <a:ext cx="720080" cy="63032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>
            <a:off x="251520" y="5454098"/>
            <a:ext cx="2592288" cy="129614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Josef se drží teorie, že spokojený a dobře živený poddaný je státu více prospěšný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Násobení 13"/>
          <p:cNvSpPr/>
          <p:nvPr/>
        </p:nvSpPr>
        <p:spPr>
          <a:xfrm>
            <a:off x="6588224" y="4797152"/>
            <a:ext cx="792088" cy="73782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4932040" y="4797152"/>
            <a:ext cx="720080" cy="73782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380312" y="4077072"/>
            <a:ext cx="1681445" cy="16251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hodně jich je však nereálných nebo škodlivých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808018" y="6254537"/>
            <a:ext cx="2016224" cy="5910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rušeny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Šipka dolů 16"/>
          <p:cNvSpPr/>
          <p:nvPr/>
        </p:nvSpPr>
        <p:spPr>
          <a:xfrm>
            <a:off x="7884368" y="5670308"/>
            <a:ext cx="648072" cy="63032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0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pochaplus.cz/wp-content/uploads/úvod-80-768x5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3890" r="9044" b="8201"/>
          <a:stretch/>
        </p:blipFill>
        <p:spPr bwMode="auto">
          <a:xfrm>
            <a:off x="1485802" y="4581686"/>
            <a:ext cx="2878283" cy="223409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31254" y="98047"/>
            <a:ext cx="8229600" cy="959767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b="1" dirty="0" smtClean="0">
                <a:latin typeface="Book Antiqua" panose="02040602050305030304" pitchFamily="18" charset="0"/>
              </a:rPr>
              <a:t>Josefínské reformy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2" name="Ovál 1"/>
          <p:cNvSpPr/>
          <p:nvPr/>
        </p:nvSpPr>
        <p:spPr>
          <a:xfrm>
            <a:off x="413792" y="1196752"/>
            <a:ext cx="629816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431146" y="1196752"/>
            <a:ext cx="629816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413792" y="3968510"/>
            <a:ext cx="629816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3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4431146" y="4317082"/>
            <a:ext cx="629816" cy="5760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4.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87624" y="1124744"/>
            <a:ext cx="259228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Patent o zrušení nevolnictví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20072" y="1124744"/>
            <a:ext cx="259228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rušení žebravých klášterů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187624" y="3896502"/>
            <a:ext cx="259228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podpora další centralizace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20072" y="4245074"/>
            <a:ext cx="259228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extrémní šetřivost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13792" y="2060848"/>
            <a:ext cx="170993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nevolník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Jednoduché závorky 13"/>
          <p:cNvSpPr/>
          <p:nvPr/>
        </p:nvSpPr>
        <p:spPr>
          <a:xfrm>
            <a:off x="251520" y="3127834"/>
            <a:ext cx="336612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nemůže se stěhovat, mít svatbu, posílat děti na učení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2302632" y="2060848"/>
            <a:ext cx="50405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924944" y="2054002"/>
            <a:ext cx="170993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poddaný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Je rovno 16"/>
          <p:cNvSpPr/>
          <p:nvPr/>
        </p:nvSpPr>
        <p:spPr>
          <a:xfrm>
            <a:off x="1043608" y="2636912"/>
            <a:ext cx="648072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220072" y="2060848"/>
            <a:ext cx="259228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mění je na invalidovny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Jednoduché závorky 18"/>
          <p:cNvSpPr/>
          <p:nvPr/>
        </p:nvSpPr>
        <p:spPr>
          <a:xfrm>
            <a:off x="4833156" y="5877272"/>
            <a:ext cx="336612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třeba tato reforma zrušena ještě za Josefova života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Je rovno 19"/>
          <p:cNvSpPr/>
          <p:nvPr/>
        </p:nvSpPr>
        <p:spPr>
          <a:xfrm>
            <a:off x="6804248" y="2730438"/>
            <a:ext cx="648072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5197574" y="5174940"/>
            <a:ext cx="2592288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např. pytlové rakve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Jednoduché závorky 21"/>
          <p:cNvSpPr/>
          <p:nvPr/>
        </p:nvSpPr>
        <p:spPr>
          <a:xfrm>
            <a:off x="4823520" y="3304508"/>
            <a:ext cx="3366120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pro zraněné nebo zmrzačené vysloužilce z armády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3" name="Jednoduché závorky 22"/>
          <p:cNvSpPr/>
          <p:nvPr/>
        </p:nvSpPr>
        <p:spPr>
          <a:xfrm>
            <a:off x="2123728" y="2703794"/>
            <a:ext cx="720080" cy="3600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1781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15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ludvík 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" y="2757299"/>
            <a:ext cx="4808403" cy="270281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Francouzský absolutismus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413792" y="1412776"/>
            <a:ext cx="243001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vláda Ludvíka </a:t>
            </a:r>
            <a:r>
              <a:rPr lang="cs-CZ" dirty="0">
                <a:latin typeface="Book Antiqua" panose="02040602050305030304" pitchFamily="18" charset="0"/>
              </a:rPr>
              <a:t>XIV. 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836712" y="2132856"/>
            <a:ext cx="158417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1661-1715</a:t>
            </a:r>
          </a:p>
        </p:txBody>
      </p:sp>
      <p:sp>
        <p:nvSpPr>
          <p:cNvPr id="7" name="Jednoduché závorky 6"/>
          <p:cNvSpPr/>
          <p:nvPr/>
        </p:nvSpPr>
        <p:spPr>
          <a:xfrm>
            <a:off x="6588224" y="1448780"/>
            <a:ext cx="2160240" cy="18722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876256" y="1556792"/>
            <a:ext cx="1656184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absolutismus ve Francii už před ním, ale jeho vláda těžkým absolutismem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5004048" y="9087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3779912" y="1988840"/>
            <a:ext cx="216024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vládne neomezeně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779912" y="2636912"/>
            <a:ext cx="216024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neradí se o svých rozhodnutích s nikým jiným </a:t>
            </a:r>
          </a:p>
        </p:txBody>
      </p:sp>
      <p:sp>
        <p:nvSpPr>
          <p:cNvPr id="13" name="Násobení 12"/>
          <p:cNvSpPr/>
          <p:nvPr/>
        </p:nvSpPr>
        <p:spPr>
          <a:xfrm>
            <a:off x="5961321" y="3460634"/>
            <a:ext cx="720080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7312102" y="4725144"/>
            <a:ext cx="1728192" cy="7920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pravidly slušnosti </a:t>
            </a:r>
          </a:p>
        </p:txBody>
      </p:sp>
      <p:pic>
        <p:nvPicPr>
          <p:cNvPr id="1028" name="Picture 4" descr="Výsledek obrázku pro ludvík XI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22" y="4290727"/>
            <a:ext cx="2776410" cy="19056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desat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63" y="5227841"/>
            <a:ext cx="2257425" cy="16811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ál 15"/>
          <p:cNvSpPr/>
          <p:nvPr/>
        </p:nvSpPr>
        <p:spPr>
          <a:xfrm>
            <a:off x="6588224" y="5696953"/>
            <a:ext cx="1800200" cy="7743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desaterem</a:t>
            </a:r>
          </a:p>
        </p:txBody>
      </p:sp>
      <p:sp>
        <p:nvSpPr>
          <p:cNvPr id="14" name="Obdélník s odříznutým příčným rohem 13"/>
          <p:cNvSpPr/>
          <p:nvPr/>
        </p:nvSpPr>
        <p:spPr>
          <a:xfrm>
            <a:off x="6660232" y="3861047"/>
            <a:ext cx="1728192" cy="663205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přesto je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omezen…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lačítko akce: Nápověda 17">
            <a:hlinkClick r:id="" action="ppaction://noaction" highlightClick="1"/>
          </p:cNvPr>
          <p:cNvSpPr/>
          <p:nvPr/>
        </p:nvSpPr>
        <p:spPr>
          <a:xfrm rot="1411907">
            <a:off x="5109256" y="997329"/>
            <a:ext cx="360040" cy="396044"/>
          </a:xfrm>
          <a:prstGeom prst="actionButtonHel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lačítko akce: Návrat 19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lačítko akce: Informace 20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délník se zakulaceným rohem na stejné straně 60"/>
          <p:cNvSpPr/>
          <p:nvPr/>
        </p:nvSpPr>
        <p:spPr>
          <a:xfrm rot="11021012">
            <a:off x="3300628" y="5473178"/>
            <a:ext cx="218537" cy="280178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Výsledek obrázku pro french parliament louis Xiv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2"/>
          <a:stretch/>
        </p:blipFill>
        <p:spPr bwMode="auto">
          <a:xfrm>
            <a:off x="5884866" y="0"/>
            <a:ext cx="3078316" cy="22300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683568" y="461764"/>
            <a:ext cx="288032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udvíkův těžký absolutismus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Je rovno 2"/>
          <p:cNvSpPr/>
          <p:nvPr/>
        </p:nvSpPr>
        <p:spPr>
          <a:xfrm>
            <a:off x="3599892" y="526318"/>
            <a:ext cx="576064" cy="5189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Ohnutý roh 5"/>
          <p:cNvSpPr/>
          <p:nvPr/>
        </p:nvSpPr>
        <p:spPr>
          <a:xfrm>
            <a:off x="4216985" y="262020"/>
            <a:ext cx="1872208" cy="138979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ruší </a:t>
            </a:r>
            <a:r>
              <a:rPr lang="cs-CZ" dirty="0">
                <a:latin typeface="Book Antiqua" panose="02040602050305030304" pitchFamily="18" charset="0"/>
              </a:rPr>
              <a:t>postupně pravomoci parlamentu</a:t>
            </a:r>
          </a:p>
        </p:txBody>
      </p:sp>
      <p:sp>
        <p:nvSpPr>
          <p:cNvPr id="7" name="Ohnutý roh 6"/>
          <p:cNvSpPr/>
          <p:nvPr/>
        </p:nvSpPr>
        <p:spPr>
          <a:xfrm>
            <a:off x="7013941" y="2273497"/>
            <a:ext cx="1949241" cy="115887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ruší náboženskou svobodu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7988561" y="3222995"/>
            <a:ext cx="0" cy="607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Jednoduché závorky 9"/>
          <p:cNvSpPr/>
          <p:nvPr/>
        </p:nvSpPr>
        <p:spPr>
          <a:xfrm>
            <a:off x="7196473" y="3853409"/>
            <a:ext cx="1584176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už jen katolíci</a:t>
            </a:r>
          </a:p>
        </p:txBody>
      </p:sp>
      <p:sp>
        <p:nvSpPr>
          <p:cNvPr id="11" name="Ohnutý roh 10"/>
          <p:cNvSpPr/>
          <p:nvPr/>
        </p:nvSpPr>
        <p:spPr>
          <a:xfrm>
            <a:off x="575556" y="1412776"/>
            <a:ext cx="2160240" cy="147250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šlechtu omezuje tím, že jako ministry jmenuje měšťany 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1327773" y="2708920"/>
            <a:ext cx="144016" cy="514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Jednoduché závorky 13"/>
          <p:cNvSpPr/>
          <p:nvPr/>
        </p:nvSpPr>
        <p:spPr>
          <a:xfrm>
            <a:off x="355665" y="3210986"/>
            <a:ext cx="1656184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ale schopné!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6761" y="4141441"/>
            <a:ext cx="22139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projevuje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 hlavní problém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franc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společnosti </a:t>
            </a:r>
          </a:p>
        </p:txBody>
      </p:sp>
      <p:sp>
        <p:nvSpPr>
          <p:cNvPr id="16" name="Šipka doprava 15"/>
          <p:cNvSpPr/>
          <p:nvPr/>
        </p:nvSpPr>
        <p:spPr>
          <a:xfrm rot="5400000">
            <a:off x="896409" y="5300524"/>
            <a:ext cx="57469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09822" y="5977944"/>
            <a:ext cx="3598082" cy="684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poddaní jediní, kdo platí daně, ale o ničem nemohou rozhodovat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10163" y="5977944"/>
            <a:ext cx="2952328" cy="684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šlechta a církev neplatí, ale oni jediní daně konzumují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973717" y="6265976"/>
            <a:ext cx="6319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Jednoduché závorky 20"/>
          <p:cNvSpPr/>
          <p:nvPr/>
        </p:nvSpPr>
        <p:spPr>
          <a:xfrm>
            <a:off x="7685701" y="5874286"/>
            <a:ext cx="1204222" cy="78773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vrcholí ve </a:t>
            </a:r>
            <a:r>
              <a:rPr lang="cs-CZ" dirty="0" err="1" smtClean="0">
                <a:latin typeface="Book Antiqua" panose="02040602050305030304" pitchFamily="18" charset="0"/>
              </a:rPr>
              <a:t>fran</a:t>
            </a:r>
            <a:r>
              <a:rPr lang="cs-CZ" dirty="0" smtClean="0">
                <a:latin typeface="Book Antiqua" panose="02040602050305030304" pitchFamily="18" charset="0"/>
              </a:rPr>
              <a:t>. revoluci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2052" name="Picture 4" descr="Výsledek obrázku pro catholic chu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00" y="3765242"/>
            <a:ext cx="3013785" cy="20104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protestant chur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29" y="1725504"/>
            <a:ext cx="2808312" cy="21047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Výsledek obrázku pro catholic chu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081" y="1703716"/>
            <a:ext cx="3013785" cy="201040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ál 29"/>
          <p:cNvSpPr/>
          <p:nvPr/>
        </p:nvSpPr>
        <p:spPr>
          <a:xfrm>
            <a:off x="2987824" y="4667806"/>
            <a:ext cx="422072" cy="394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30"/>
          <p:cNvCxnSpPr>
            <a:stCxn id="30" idx="4"/>
          </p:cNvCxnSpPr>
          <p:nvPr/>
        </p:nvCxnSpPr>
        <p:spPr>
          <a:xfrm>
            <a:off x="3198860" y="5062040"/>
            <a:ext cx="0" cy="5612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 flipH="1">
            <a:off x="2987824" y="5624777"/>
            <a:ext cx="211036" cy="1508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3198860" y="5635112"/>
            <a:ext cx="211036" cy="1691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 flipH="1">
            <a:off x="2987824" y="5273107"/>
            <a:ext cx="211036" cy="632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3198860" y="5273107"/>
            <a:ext cx="211036" cy="864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Ovál 35"/>
          <p:cNvSpPr/>
          <p:nvPr/>
        </p:nvSpPr>
        <p:spPr>
          <a:xfrm>
            <a:off x="4577451" y="4683614"/>
            <a:ext cx="422072" cy="394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nice 36"/>
          <p:cNvCxnSpPr>
            <a:stCxn id="36" idx="4"/>
          </p:cNvCxnSpPr>
          <p:nvPr/>
        </p:nvCxnSpPr>
        <p:spPr>
          <a:xfrm>
            <a:off x="4788487" y="5077848"/>
            <a:ext cx="0" cy="5612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>
            <a:off x="4577451" y="5640585"/>
            <a:ext cx="211036" cy="1508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4788487" y="5650920"/>
            <a:ext cx="211036" cy="1691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>
            <a:off x="4577451" y="5288915"/>
            <a:ext cx="211036" cy="632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>
            <a:off x="4788487" y="5288915"/>
            <a:ext cx="211036" cy="864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Ovál 41"/>
          <p:cNvSpPr/>
          <p:nvPr/>
        </p:nvSpPr>
        <p:spPr>
          <a:xfrm>
            <a:off x="6111597" y="4693863"/>
            <a:ext cx="422072" cy="394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nice 45"/>
          <p:cNvCxnSpPr/>
          <p:nvPr/>
        </p:nvCxnSpPr>
        <p:spPr>
          <a:xfrm flipH="1">
            <a:off x="6012160" y="5299164"/>
            <a:ext cx="310473" cy="856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>
          <a:xfrm>
            <a:off x="6322633" y="5299164"/>
            <a:ext cx="337599" cy="856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Obdélník se zakulaceným rohem na stejné straně 26"/>
          <p:cNvSpPr/>
          <p:nvPr/>
        </p:nvSpPr>
        <p:spPr>
          <a:xfrm>
            <a:off x="6111597" y="5068166"/>
            <a:ext cx="437073" cy="764053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se zakulaceným rohem na stejné straně 54"/>
          <p:cNvSpPr/>
          <p:nvPr/>
        </p:nvSpPr>
        <p:spPr>
          <a:xfrm>
            <a:off x="6220864" y="4441039"/>
            <a:ext cx="218537" cy="280178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56" name="Přímá spojnice 2055"/>
          <p:cNvCxnSpPr/>
          <p:nvPr/>
        </p:nvCxnSpPr>
        <p:spPr>
          <a:xfrm flipH="1">
            <a:off x="3409896" y="4966959"/>
            <a:ext cx="24236" cy="66815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0" name="Ohnutý pruh 2059"/>
          <p:cNvSpPr/>
          <p:nvPr/>
        </p:nvSpPr>
        <p:spPr>
          <a:xfrm rot="608660">
            <a:off x="2759029" y="5324222"/>
            <a:ext cx="288032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2" name="Obdélník se zakulaceným rohem na stejné straně 61"/>
          <p:cNvSpPr/>
          <p:nvPr/>
        </p:nvSpPr>
        <p:spPr>
          <a:xfrm rot="11198178">
            <a:off x="2699244" y="5463763"/>
            <a:ext cx="382955" cy="215042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Ohnutý pruh 63"/>
          <p:cNvSpPr/>
          <p:nvPr/>
        </p:nvSpPr>
        <p:spPr>
          <a:xfrm rot="16878915">
            <a:off x="4490539" y="4752165"/>
            <a:ext cx="400449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5" name="Ohnutý pruh 64"/>
          <p:cNvSpPr/>
          <p:nvPr/>
        </p:nvSpPr>
        <p:spPr>
          <a:xfrm rot="4573507">
            <a:off x="4693780" y="4756135"/>
            <a:ext cx="400449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6" name="Obdélník se zakulaceným rohem na stejné straně 65"/>
          <p:cNvSpPr/>
          <p:nvPr/>
        </p:nvSpPr>
        <p:spPr>
          <a:xfrm>
            <a:off x="4569950" y="4667806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7" name="Přímá spojnice 66"/>
          <p:cNvCxnSpPr/>
          <p:nvPr/>
        </p:nvCxnSpPr>
        <p:spPr>
          <a:xfrm>
            <a:off x="4393164" y="4707725"/>
            <a:ext cx="184287" cy="7493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Přímá spojnice 68"/>
          <p:cNvCxnSpPr/>
          <p:nvPr/>
        </p:nvCxnSpPr>
        <p:spPr>
          <a:xfrm flipV="1">
            <a:off x="4414939" y="5248163"/>
            <a:ext cx="268030" cy="1039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2" name="Obdélník se zakulaceným rohem na stejné straně 71"/>
          <p:cNvSpPr/>
          <p:nvPr/>
        </p:nvSpPr>
        <p:spPr>
          <a:xfrm rot="11816013" flipH="1">
            <a:off x="4941319" y="5139553"/>
            <a:ext cx="444603" cy="600847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4" name="Slunce 2063"/>
          <p:cNvSpPr/>
          <p:nvPr/>
        </p:nvSpPr>
        <p:spPr>
          <a:xfrm rot="796932">
            <a:off x="4934028" y="5226765"/>
            <a:ext cx="468052" cy="404883"/>
          </a:xfrm>
          <a:prstGeom prst="su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5" name="Čtyřstranná šipka 2064"/>
          <p:cNvSpPr/>
          <p:nvPr/>
        </p:nvSpPr>
        <p:spPr>
          <a:xfrm>
            <a:off x="6162371" y="5172317"/>
            <a:ext cx="329061" cy="551215"/>
          </a:xfrm>
          <a:prstGeom prst="quad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66" name="Ovál 2065"/>
          <p:cNvSpPr/>
          <p:nvPr/>
        </p:nvSpPr>
        <p:spPr>
          <a:xfrm>
            <a:off x="3683357" y="3675143"/>
            <a:ext cx="504056" cy="45128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67" name="Picture 8" descr="Výsledek obrázku pro dollar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12" y="3709711"/>
            <a:ext cx="382146" cy="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Ovál 76"/>
          <p:cNvSpPr/>
          <p:nvPr/>
        </p:nvSpPr>
        <p:spPr>
          <a:xfrm>
            <a:off x="3084839" y="3672531"/>
            <a:ext cx="504056" cy="45128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8" name="Picture 8" descr="Výsledek obrázku pro dollar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94" y="3707099"/>
            <a:ext cx="382146" cy="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Ovál 78"/>
          <p:cNvSpPr/>
          <p:nvPr/>
        </p:nvSpPr>
        <p:spPr>
          <a:xfrm>
            <a:off x="4296926" y="3656847"/>
            <a:ext cx="504056" cy="45128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0" name="Picture 8" descr="Výsledek obrázku pro dollar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81" y="3691415"/>
            <a:ext cx="382146" cy="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Ovál 80"/>
          <p:cNvSpPr/>
          <p:nvPr/>
        </p:nvSpPr>
        <p:spPr>
          <a:xfrm>
            <a:off x="4911592" y="3675143"/>
            <a:ext cx="504056" cy="45128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2" name="Picture 8" descr="Výsledek obrázku pro dollar 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7" y="3709711"/>
            <a:ext cx="382146" cy="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9" name="Přímá spojnice se šipkou 2068"/>
          <p:cNvCxnSpPr/>
          <p:nvPr/>
        </p:nvCxnSpPr>
        <p:spPr>
          <a:xfrm flipV="1">
            <a:off x="3336867" y="4141441"/>
            <a:ext cx="36514" cy="439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7" name="Přímá spojnice se šipkou 86"/>
          <p:cNvCxnSpPr/>
          <p:nvPr/>
        </p:nvCxnSpPr>
        <p:spPr>
          <a:xfrm flipV="1">
            <a:off x="3355124" y="4141441"/>
            <a:ext cx="424788" cy="439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Přímá spojnice se šipkou 89"/>
          <p:cNvCxnSpPr/>
          <p:nvPr/>
        </p:nvCxnSpPr>
        <p:spPr>
          <a:xfrm flipV="1">
            <a:off x="3355124" y="4141441"/>
            <a:ext cx="1130183" cy="439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3" name="Přímá spojnice se šipkou 92"/>
          <p:cNvCxnSpPr/>
          <p:nvPr/>
        </p:nvCxnSpPr>
        <p:spPr>
          <a:xfrm flipV="1">
            <a:off x="3373381" y="4141441"/>
            <a:ext cx="1626142" cy="439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78" name="Pravá složená závorka 2077"/>
          <p:cNvSpPr/>
          <p:nvPr/>
        </p:nvSpPr>
        <p:spPr>
          <a:xfrm>
            <a:off x="5415646" y="3554594"/>
            <a:ext cx="277505" cy="68712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79" name="Levá jednoduchá závorka 2078"/>
          <p:cNvSpPr/>
          <p:nvPr/>
        </p:nvSpPr>
        <p:spPr>
          <a:xfrm rot="5400000">
            <a:off x="4174090" y="2437716"/>
            <a:ext cx="253219" cy="2507398"/>
          </a:xfrm>
          <a:prstGeom prst="leftBracket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9" name="Přímá spojnice se šipkou 48"/>
          <p:cNvCxnSpPr>
            <a:stCxn id="2078" idx="1"/>
          </p:cNvCxnSpPr>
          <p:nvPr/>
        </p:nvCxnSpPr>
        <p:spPr>
          <a:xfrm flipH="1">
            <a:off x="5163620" y="3898157"/>
            <a:ext cx="529531" cy="682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0" name="Přímá spojnice se šipkou 99"/>
          <p:cNvCxnSpPr>
            <a:stCxn id="2078" idx="1"/>
          </p:cNvCxnSpPr>
          <p:nvPr/>
        </p:nvCxnSpPr>
        <p:spPr>
          <a:xfrm>
            <a:off x="5693151" y="3898157"/>
            <a:ext cx="469220" cy="463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5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30" grpId="0" animBg="1"/>
      <p:bldP spid="36" grpId="0" animBg="1"/>
      <p:bldP spid="42" grpId="0" animBg="1"/>
      <p:bldP spid="27" grpId="0" animBg="1"/>
      <p:bldP spid="55" grpId="0" animBg="1"/>
      <p:bldP spid="2060" grpId="0" animBg="1"/>
      <p:bldP spid="62" grpId="0" animBg="1"/>
      <p:bldP spid="64" grpId="0" animBg="1"/>
      <p:bldP spid="65" grpId="0" animBg="1"/>
      <p:bldP spid="66" grpId="0" animBg="1"/>
      <p:bldP spid="72" grpId="0" animBg="1"/>
      <p:bldP spid="2064" grpId="0" animBg="1"/>
      <p:bldP spid="2065" grpId="0" animBg="1"/>
      <p:bldP spid="2066" grpId="0" animBg="1"/>
      <p:bldP spid="77" grpId="0" animBg="1"/>
      <p:bldP spid="79" grpId="0" animBg="1"/>
      <p:bldP spid="81" grpId="0" animBg="1"/>
      <p:bldP spid="2078" grpId="0" animBg="1"/>
      <p:bldP spid="2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03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6372200" y="230831"/>
            <a:ext cx="2520280" cy="9806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prázdnou kasu řeší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Ludvíkův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nej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ministr (financí)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Obdélník s odříznutým příčným rohem 2"/>
          <p:cNvSpPr/>
          <p:nvPr/>
        </p:nvSpPr>
        <p:spPr>
          <a:xfrm>
            <a:off x="6089569" y="1321498"/>
            <a:ext cx="2952328" cy="519063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Jean-</a:t>
            </a:r>
            <a:r>
              <a:rPr lang="cs-CZ" dirty="0" err="1" smtClean="0">
                <a:latin typeface="Book Antiqua" panose="02040602050305030304" pitchFamily="18" charset="0"/>
              </a:rPr>
              <a:t>Babtiste</a:t>
            </a:r>
            <a:r>
              <a:rPr lang="cs-CZ" dirty="0" smtClean="0">
                <a:latin typeface="Book Antiqua" panose="02040602050305030304" pitchFamily="18" charset="0"/>
              </a:rPr>
              <a:t> </a:t>
            </a:r>
            <a:r>
              <a:rPr lang="cs-CZ" dirty="0" err="1" smtClean="0">
                <a:latin typeface="Book Antiqua" panose="02040602050305030304" pitchFamily="18" charset="0"/>
              </a:rPr>
              <a:t>Colbert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6" name="Šipka dolů 5"/>
          <p:cNvSpPr/>
          <p:nvPr/>
        </p:nvSpPr>
        <p:spPr>
          <a:xfrm rot="5400000">
            <a:off x="5249354" y="941230"/>
            <a:ext cx="369540" cy="910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hnutý roh 6"/>
          <p:cNvSpPr/>
          <p:nvPr/>
        </p:nvSpPr>
        <p:spPr>
          <a:xfrm>
            <a:off x="2501724" y="826508"/>
            <a:ext cx="22582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hospodářství se snaží oživit pomocí…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7977" y="673426"/>
            <a:ext cx="18741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státních manufaktur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6955" y="1905065"/>
            <a:ext cx="201622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merkantilismu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3347864" y="180"/>
            <a:ext cx="1008112" cy="7211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BTW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284927" y="230831"/>
            <a:ext cx="1692666" cy="6780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neúspěšně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hnutý roh 11"/>
          <p:cNvSpPr/>
          <p:nvPr/>
        </p:nvSpPr>
        <p:spPr>
          <a:xfrm>
            <a:off x="35426" y="4872903"/>
            <a:ext cx="4487498" cy="1883893"/>
          </a:xfrm>
          <a:prstGeom prst="foldedCorner">
            <a:avLst>
              <a:gd name="adj" fmla="val 115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upravená celní politika </a:t>
            </a:r>
            <a:endParaRPr lang="cs-CZ" dirty="0" smtClean="0">
              <a:latin typeface="Book Antiqua" panose="02040602050305030304" pitchFamily="18" charset="0"/>
            </a:endParaRP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zvýšení </a:t>
            </a:r>
            <a:r>
              <a:rPr lang="cs-CZ" dirty="0">
                <a:latin typeface="Book Antiqua" panose="02040602050305030304" pitchFamily="18" charset="0"/>
              </a:rPr>
              <a:t>vývozu </a:t>
            </a:r>
            <a:r>
              <a:rPr lang="cs-CZ" dirty="0" smtClean="0">
                <a:latin typeface="Book Antiqua" panose="02040602050305030304" pitchFamily="18" charset="0"/>
              </a:rPr>
              <a:t>ze </a:t>
            </a:r>
            <a:r>
              <a:rPr lang="cs-CZ" dirty="0">
                <a:latin typeface="Book Antiqua" panose="02040602050305030304" pitchFamily="18" charset="0"/>
              </a:rPr>
              <a:t>země </a:t>
            </a:r>
            <a:r>
              <a:rPr lang="cs-CZ" dirty="0" smtClean="0">
                <a:latin typeface="Book Antiqua" panose="02040602050305030304" pitchFamily="18" charset="0"/>
              </a:rPr>
              <a:t>+ </a:t>
            </a:r>
            <a:r>
              <a:rPr lang="cs-CZ" dirty="0">
                <a:latin typeface="Book Antiqua" panose="02040602050305030304" pitchFamily="18" charset="0"/>
              </a:rPr>
              <a:t>výrazné snížení dovozu do země </a:t>
            </a:r>
            <a:r>
              <a:rPr lang="cs-CZ" dirty="0" smtClean="0">
                <a:latin typeface="Book Antiqua" panose="02040602050305030304" pitchFamily="18" charset="0"/>
              </a:rPr>
              <a:t>pomocí </a:t>
            </a:r>
            <a:r>
              <a:rPr lang="cs-CZ" dirty="0">
                <a:latin typeface="Book Antiqua" panose="02040602050305030304" pitchFamily="18" charset="0"/>
              </a:rPr>
              <a:t>vyšších cel </a:t>
            </a:r>
            <a:endParaRPr lang="cs-CZ" dirty="0" smtClean="0">
              <a:latin typeface="Book Antiqua" panose="02040602050305030304" pitchFamily="18" charset="0"/>
            </a:endParaRP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(</a:t>
            </a:r>
            <a:r>
              <a:rPr lang="cs-CZ" dirty="0" smtClean="0">
                <a:latin typeface="Book Antiqua" panose="02040602050305030304" pitchFamily="18" charset="0"/>
              </a:rPr>
              <a:t>= </a:t>
            </a:r>
            <a:r>
              <a:rPr lang="cs-CZ" dirty="0">
                <a:latin typeface="Book Antiqua" panose="02040602050305030304" pitchFamily="18" charset="0"/>
              </a:rPr>
              <a:t>nevyplatí se pak u nás prodávat cizí </a:t>
            </a:r>
            <a:r>
              <a:rPr lang="cs-CZ" dirty="0" smtClean="0">
                <a:latin typeface="Book Antiqua" panose="02040602050305030304" pitchFamily="18" charset="0"/>
              </a:rPr>
              <a:t>zboží)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080362" y="2613101"/>
            <a:ext cx="509409" cy="184930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Výsledek obrázku pro jean baptiste col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82" y="1905065"/>
            <a:ext cx="2331702" cy="29742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ál 13"/>
          <p:cNvSpPr/>
          <p:nvPr/>
        </p:nvSpPr>
        <p:spPr>
          <a:xfrm>
            <a:off x="2106933" y="2506281"/>
            <a:ext cx="3314340" cy="196815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292080" y="4725144"/>
            <a:ext cx="3314340" cy="1968151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 rot="20538332">
            <a:off x="2367081" y="2356935"/>
            <a:ext cx="12175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můj stát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 rot="1094864">
            <a:off x="7095680" y="4540478"/>
            <a:ext cx="121758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cizí stát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s odříznutým rohem na stejné straně 16"/>
          <p:cNvSpPr/>
          <p:nvPr/>
        </p:nvSpPr>
        <p:spPr>
          <a:xfrm>
            <a:off x="2491869" y="3416877"/>
            <a:ext cx="1129144" cy="587831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491869" y="3710792"/>
            <a:ext cx="1129144" cy="29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206921" y="3857750"/>
            <a:ext cx="221052" cy="146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s odříznutým rohem na stejné straně 21"/>
          <p:cNvSpPr/>
          <p:nvPr/>
        </p:nvSpPr>
        <p:spPr>
          <a:xfrm>
            <a:off x="6804248" y="5877272"/>
            <a:ext cx="1129144" cy="587831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804248" y="6171187"/>
            <a:ext cx="1129144" cy="2939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7519300" y="6318145"/>
            <a:ext cx="221052" cy="146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 rot="263266">
            <a:off x="1668527" y="3681543"/>
            <a:ext cx="15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moje manufaktura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 rot="20992592">
            <a:off x="7481003" y="6146357"/>
            <a:ext cx="15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cizí manufaktura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764104" y="3637314"/>
            <a:ext cx="365068" cy="367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3923203" y="3821011"/>
            <a:ext cx="365068" cy="367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3669386" y="3857750"/>
            <a:ext cx="365068" cy="367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6654707" y="4992208"/>
            <a:ext cx="365068" cy="367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813806" y="5175905"/>
            <a:ext cx="365068" cy="367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6559989" y="5212644"/>
            <a:ext cx="365068" cy="367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 rot="263266">
            <a:off x="3229423" y="4151267"/>
            <a:ext cx="15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moje výrobky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 rot="21330215">
            <a:off x="6836808" y="4901788"/>
            <a:ext cx="151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cizí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výrobky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35" name="Přímá spojnice se šipkou 34"/>
          <p:cNvCxnSpPr>
            <a:stCxn id="30" idx="0"/>
          </p:cNvCxnSpPr>
          <p:nvPr/>
        </p:nvCxnSpPr>
        <p:spPr>
          <a:xfrm flipH="1" flipV="1">
            <a:off x="4979092" y="3232034"/>
            <a:ext cx="1858149" cy="1760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28" idx="3"/>
          </p:cNvCxnSpPr>
          <p:nvPr/>
        </p:nvCxnSpPr>
        <p:spPr>
          <a:xfrm>
            <a:off x="4288271" y="4004708"/>
            <a:ext cx="1256120" cy="1452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 rot="21330215">
            <a:off x="6610874" y="5454730"/>
            <a:ext cx="151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80,-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 rot="21330215">
            <a:off x="5010238" y="2770369"/>
            <a:ext cx="151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vysoké dovozní clo + 120,-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4444694" y="3048337"/>
            <a:ext cx="365068" cy="3673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 rot="21330215">
            <a:off x="3775582" y="2579402"/>
            <a:ext cx="16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prodejní cena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200,-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 rot="21330215">
            <a:off x="2994888" y="3375109"/>
            <a:ext cx="151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8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0,-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 rot="21330215">
            <a:off x="4294007" y="5118372"/>
            <a:ext cx="1515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nízké vývozní clo + 20,-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5661225" y="5273463"/>
            <a:ext cx="365068" cy="367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 rot="21330215">
            <a:off x="5314827" y="5554106"/>
            <a:ext cx="168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prodejní cena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100,-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24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47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  <p:bldP spid="18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6" grpId="0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41" grpId="0"/>
      <p:bldP spid="42" grpId="0"/>
      <p:bldP spid="43" grpId="0" animBg="1"/>
      <p:bldP spid="44" grpId="0"/>
      <p:bldP spid="45" grpId="0"/>
      <p:bldP spid="46" grpId="0"/>
      <p:bldP spid="47" grpId="0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04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251520" y="1370468"/>
            <a:ext cx="221399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absolutismus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Je rovno 2"/>
          <p:cNvSpPr/>
          <p:nvPr/>
        </p:nvSpPr>
        <p:spPr>
          <a:xfrm>
            <a:off x="2769118" y="1370468"/>
            <a:ext cx="57606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Ohnutý roh 6"/>
          <p:cNvSpPr/>
          <p:nvPr/>
        </p:nvSpPr>
        <p:spPr>
          <a:xfrm>
            <a:off x="3595112" y="1190599"/>
            <a:ext cx="1800200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__________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vláda panovníka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3390916"/>
            <a:ext cx="221399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osvícenství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Je rovno 8"/>
          <p:cNvSpPr/>
          <p:nvPr/>
        </p:nvSpPr>
        <p:spPr>
          <a:xfrm>
            <a:off x="2769118" y="3390916"/>
            <a:ext cx="57606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3563830" y="2899404"/>
            <a:ext cx="2088232" cy="155109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__________ směr</a:t>
            </a:r>
            <a:r>
              <a:rPr lang="cs-CZ" dirty="0">
                <a:latin typeface="Book Antiqua" panose="02040602050305030304" pitchFamily="18" charset="0"/>
              </a:rPr>
              <a:t>, důraz na rozum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cs-CZ" dirty="0">
                <a:latin typeface="Book Antiqua" panose="02040602050305030304" pitchFamily="18" charset="0"/>
              </a:rPr>
              <a:t>toleranci, </a:t>
            </a:r>
            <a:r>
              <a:rPr lang="cs-CZ" dirty="0" smtClean="0">
                <a:latin typeface="Book Antiqua" panose="02040602050305030304" pitchFamily="18" charset="0"/>
              </a:rPr>
              <a:t>_______ a </a:t>
            </a:r>
            <a:r>
              <a:rPr lang="cs-CZ" dirty="0">
                <a:latin typeface="Book Antiqua" panose="02040602050305030304" pitchFamily="18" charset="0"/>
              </a:rPr>
              <a:t>bratrství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1520" y="5392882"/>
            <a:ext cx="221399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osvícenský absolutismus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Je rovno 11"/>
          <p:cNvSpPr/>
          <p:nvPr/>
        </p:nvSpPr>
        <p:spPr>
          <a:xfrm>
            <a:off x="2769118" y="5392882"/>
            <a:ext cx="57606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Ohnutý roh 12"/>
          <p:cNvSpPr/>
          <p:nvPr/>
        </p:nvSpPr>
        <p:spPr>
          <a:xfrm>
            <a:off x="3563830" y="4850379"/>
            <a:ext cx="3487426" cy="1717721"/>
          </a:xfrm>
          <a:prstGeom prst="foldedCorner">
            <a:avLst>
              <a:gd name="adj" fmla="val 9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panovník vládne _________, ale </a:t>
            </a:r>
            <a:r>
              <a:rPr lang="cs-CZ" dirty="0">
                <a:latin typeface="Book Antiqua" panose="02040602050305030304" pitchFamily="18" charset="0"/>
              </a:rPr>
              <a:t>tak, aby se měl dobře nejen on, ale i </a:t>
            </a:r>
            <a:r>
              <a:rPr lang="cs-CZ" dirty="0" smtClean="0">
                <a:latin typeface="Book Antiqua" panose="02040602050305030304" pitchFamily="18" charset="0"/>
              </a:rPr>
              <a:t>________ (</a:t>
            </a:r>
            <a:r>
              <a:rPr lang="cs-CZ" dirty="0">
                <a:latin typeface="Book Antiqua" panose="02040602050305030304" pitchFamily="18" charset="0"/>
              </a:rPr>
              <a:t>když se mají dobře poddaní, má se dobře i stát)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251520" y="64440"/>
            <a:ext cx="8229600" cy="959767"/>
          </a:xfrm>
          <a:prstGeom prst="rect">
            <a:avLst/>
          </a:prstGeom>
        </p:spPr>
        <p:txBody>
          <a:bodyPr rIns="91440"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b="1" dirty="0" smtClean="0">
                <a:latin typeface="Book Antiqua" panose="02040602050305030304" pitchFamily="18" charset="0"/>
              </a:rPr>
              <a:t>Pojmová vsuvka</a:t>
            </a:r>
            <a:endParaRPr lang="cs-CZ" b="1" dirty="0"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285106" y="1594871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myšlenkový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285106" y="2140348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omezená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286330" y="2703480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neomezená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7285106" y="3317931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totalitu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283273" y="3896898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poddaní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283273" y="4461846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svobodu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285106" y="5044195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šlechta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Ohnutý roh 24"/>
          <p:cNvSpPr/>
          <p:nvPr/>
        </p:nvSpPr>
        <p:spPr>
          <a:xfrm>
            <a:off x="3605724" y="1190599"/>
            <a:ext cx="1800200" cy="129614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neomezená vláda panovníka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6" name="Ohnutý roh 25"/>
          <p:cNvSpPr/>
          <p:nvPr/>
        </p:nvSpPr>
        <p:spPr>
          <a:xfrm>
            <a:off x="3586132" y="2901851"/>
            <a:ext cx="2088232" cy="155109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myšlenkový směr, důraz na rozum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cs-CZ" dirty="0">
                <a:latin typeface="Book Antiqua" panose="02040602050305030304" pitchFamily="18" charset="0"/>
              </a:rPr>
              <a:t>toleranci, svobodu a bratrství</a:t>
            </a:r>
          </a:p>
        </p:txBody>
      </p:sp>
      <p:sp>
        <p:nvSpPr>
          <p:cNvPr id="27" name="Ohnutý roh 26"/>
          <p:cNvSpPr/>
          <p:nvPr/>
        </p:nvSpPr>
        <p:spPr>
          <a:xfrm>
            <a:off x="3553216" y="4851586"/>
            <a:ext cx="3505334" cy="1716514"/>
          </a:xfrm>
          <a:prstGeom prst="foldedCorner">
            <a:avLst>
              <a:gd name="adj" fmla="val 114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panovník vládne </a:t>
            </a:r>
            <a:r>
              <a:rPr lang="cs-CZ" dirty="0">
                <a:latin typeface="Book Antiqua" panose="02040602050305030304" pitchFamily="18" charset="0"/>
              </a:rPr>
              <a:t>neomezeně, </a:t>
            </a:r>
            <a:r>
              <a:rPr lang="cs-CZ" dirty="0" smtClean="0">
                <a:latin typeface="Book Antiqua" panose="02040602050305030304" pitchFamily="18" charset="0"/>
              </a:rPr>
              <a:t>ale </a:t>
            </a:r>
            <a:r>
              <a:rPr lang="cs-CZ" dirty="0">
                <a:latin typeface="Book Antiqua" panose="02040602050305030304" pitchFamily="18" charset="0"/>
              </a:rPr>
              <a:t>tak, aby se měl dobře nejen on, ale i poddaní (když se mají dobře poddaní, má se dobře i stát)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286330" y="5672525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neomezeně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7283273" y="6233739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náboženský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7283273" y="1024207"/>
            <a:ext cx="1584176" cy="3897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omezeně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Výsledek obrázku pro question ma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r="28017"/>
          <a:stretch/>
        </p:blipFill>
        <p:spPr bwMode="auto">
          <a:xfrm>
            <a:off x="5658260" y="1413947"/>
            <a:ext cx="1400290" cy="275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Ruský absolutismus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4" name="Picture 4" descr="Výsledek obrázku pro incogn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56" y="1156035"/>
            <a:ext cx="1919288" cy="1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shaving beard peter the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06" y="4407839"/>
            <a:ext cx="1657350" cy="24003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04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413792" y="1556792"/>
            <a:ext cx="2286000" cy="5963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Petr I. Veliký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Jednoduché závorky 14"/>
          <p:cNvSpPr/>
          <p:nvPr/>
        </p:nvSpPr>
        <p:spPr>
          <a:xfrm>
            <a:off x="413792" y="2261136"/>
            <a:ext cx="2286000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1672 - 1725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014700" y="1854958"/>
            <a:ext cx="2277380" cy="6942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chce modernizovat zaostalé Rusko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Šipka ohnutá nahoru 16"/>
          <p:cNvSpPr/>
          <p:nvPr/>
        </p:nvSpPr>
        <p:spPr>
          <a:xfrm flipV="1">
            <a:off x="5148064" y="2153124"/>
            <a:ext cx="1584176" cy="68407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408204" y="2859441"/>
            <a:ext cx="2160240" cy="6638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cestuje po Evropě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incognito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976156" y="3717032"/>
            <a:ext cx="2592288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 návratu prosazuje celou řadu věcí z Evropy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Ohnutý roh 19"/>
          <p:cNvSpPr/>
          <p:nvPr/>
        </p:nvSpPr>
        <p:spPr>
          <a:xfrm>
            <a:off x="6503315" y="5509013"/>
            <a:ext cx="2376264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např. šlechtic hladce oholen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7225553" y="4504857"/>
            <a:ext cx="1836204" cy="7378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 násilně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113838" y="3191345"/>
            <a:ext cx="2178242" cy="807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podporuje školství a vzdělání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958792" y="4234653"/>
            <a:ext cx="2178242" cy="6929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stále bojuje (baltské pobřeží)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2989325" y="5268285"/>
            <a:ext cx="1800200" cy="6367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velice krutý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98884" y="6196579"/>
            <a:ext cx="2915816" cy="6115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není osvícenským absolutistou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 descr="Výsledek obrázku pro petr i. the gre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21856"/>
          <a:stretch/>
        </p:blipFill>
        <p:spPr bwMode="auto">
          <a:xfrm>
            <a:off x="351981" y="2867869"/>
            <a:ext cx="2409622" cy="319554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lačítko akce: Návrat 25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lačítko akce: Informace 26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8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Výsledek obrázku pro catherine the great taking the p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854" y="172790"/>
            <a:ext cx="3197904" cy="21339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22237"/>
          <a:stretch/>
        </p:blipFill>
        <p:spPr bwMode="auto">
          <a:xfrm>
            <a:off x="137650" y="1733055"/>
            <a:ext cx="3233820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ohnutá nahoru 9"/>
          <p:cNvSpPr/>
          <p:nvPr/>
        </p:nvSpPr>
        <p:spPr>
          <a:xfrm flipV="1">
            <a:off x="5207300" y="1964704"/>
            <a:ext cx="1584176" cy="68407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04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611560" y="401992"/>
            <a:ext cx="2286000" cy="6942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Kateřina II. Veliká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Jednoduché závorky 6"/>
          <p:cNvSpPr/>
          <p:nvPr/>
        </p:nvSpPr>
        <p:spPr>
          <a:xfrm>
            <a:off x="611560" y="1132200"/>
            <a:ext cx="2286000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1729 - 1796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545632" y="619200"/>
            <a:ext cx="2250504" cy="7314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 moci se dostala ozbrojeným pučem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59589" y="1638719"/>
            <a:ext cx="2239207" cy="9346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osobně si dopisuje s řadou významných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evr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osvícenců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24128" y="2917076"/>
            <a:ext cx="2514064" cy="6899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sama se považuje za osvícenou panovnici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Násobení 2"/>
          <p:cNvSpPr/>
          <p:nvPr/>
        </p:nvSpPr>
        <p:spPr>
          <a:xfrm>
            <a:off x="6618012" y="3722904"/>
            <a:ext cx="726296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861758" y="4515335"/>
            <a:ext cx="2238804" cy="7233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 skutečnosti nic pro stát neudělala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80817" y="5238727"/>
            <a:ext cx="2016224" cy="8798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poprvé aktivně zasahuje do evropské politiky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Jednoduché závorky 13"/>
          <p:cNvSpPr/>
          <p:nvPr/>
        </p:nvSpPr>
        <p:spPr>
          <a:xfrm>
            <a:off x="1299780" y="6198388"/>
            <a:ext cx="2016224" cy="6716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např. trojí dělení Polska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6150" name="Picture 6" descr="Výsledek obrázku pro volta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81" y="2717284"/>
            <a:ext cx="2042868" cy="25214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 pro dide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8" y="3621993"/>
            <a:ext cx="2071810" cy="25738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ýsledek obrázku pro d'Alembe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10370" r="11282" b="5437"/>
          <a:stretch/>
        </p:blipFill>
        <p:spPr bwMode="auto">
          <a:xfrm>
            <a:off x="3995936" y="4460435"/>
            <a:ext cx="1800200" cy="237848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aoblený obdélník 20"/>
          <p:cNvSpPr/>
          <p:nvPr/>
        </p:nvSpPr>
        <p:spPr>
          <a:xfrm>
            <a:off x="5976664" y="5946272"/>
            <a:ext cx="2915816" cy="6115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ani ona není pravým osvícenským absolutistou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1" grpId="0" animBg="1"/>
      <p:bldP spid="3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lačítko akce: Návrat 20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lačítko akce: Informace 21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hnutý roh 10"/>
          <p:cNvSpPr/>
          <p:nvPr/>
        </p:nvSpPr>
        <p:spPr>
          <a:xfrm>
            <a:off x="6336196" y="3474318"/>
            <a:ext cx="2556284" cy="16879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1683 odraženo turecké obléhání Vídně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Karlův děd Leopold I.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Rakouský absolutismus</a:t>
            </a:r>
            <a:endParaRPr lang="cs-CZ" dirty="0"/>
          </a:p>
        </p:txBody>
      </p:sp>
      <p:pic>
        <p:nvPicPr>
          <p:cNvPr id="7172" name="Picture 4" descr="Výsledek obrázku pro crown of holy rom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81" y="826802"/>
            <a:ext cx="2145300" cy="23240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13792" y="1412776"/>
            <a:ext cx="243001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Karel VI.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Jednoduché závorky 7"/>
          <p:cNvSpPr/>
          <p:nvPr/>
        </p:nvSpPr>
        <p:spPr>
          <a:xfrm>
            <a:off x="836712" y="2132856"/>
            <a:ext cx="158417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1685-1740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66306" y="1660054"/>
            <a:ext cx="2160240" cy="976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nejen náš král, ale i císař Svaté říše římské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Jednoduché závorky 1"/>
          <p:cNvSpPr/>
          <p:nvPr/>
        </p:nvSpPr>
        <p:spPr>
          <a:xfrm>
            <a:off x="5284068" y="1541958"/>
            <a:ext cx="1764196" cy="109495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již tradičně v habsburských rukou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51820" y="2816374"/>
            <a:ext cx="2376264" cy="976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hodně válčí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(hlavně s ustupujícími Turky)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Ohnutá šipka 2"/>
          <p:cNvSpPr/>
          <p:nvPr/>
        </p:nvSpPr>
        <p:spPr>
          <a:xfrm rot="5400000">
            <a:off x="6102170" y="2146362"/>
            <a:ext cx="468052" cy="273211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3563888" y="3905656"/>
            <a:ext cx="1152128" cy="52508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Výsledek obrázku pro karel v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0" y="2749327"/>
            <a:ext cx="2409106" cy="378886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501452" y="6006312"/>
            <a:ext cx="2376264" cy="7951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nemá syna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(= dědice)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Šipka ohnutá nahoru 15"/>
          <p:cNvSpPr/>
          <p:nvPr/>
        </p:nvSpPr>
        <p:spPr>
          <a:xfrm rot="10800000" flipH="1">
            <a:off x="2877716" y="6188782"/>
            <a:ext cx="864096" cy="648072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6" descr="https://upload.wikimedia.org/wikipedia/commons/a/a5/Battle_of_Vienna_1683_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46" y="4643761"/>
            <a:ext cx="3449337" cy="20857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2951820" y="4578102"/>
            <a:ext cx="2376264" cy="7951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země finančně vyčerpána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174" name="Picture 6" descr="https://upload.wikimedia.org/wikipedia/commons/a/a5/Battle_of_Vienna_1683_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" y="1118181"/>
            <a:ext cx="9061757" cy="54794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8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2" grpId="0" animBg="1"/>
      <p:bldP spid="10" grpId="0" animBg="1"/>
      <p:bldP spid="3" grpId="0" animBg="1"/>
      <p:bldP spid="12" grpId="0" animBg="1"/>
      <p:bldP spid="15" grpId="0" animBg="1"/>
      <p:bldP spid="1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ýsledek obrázku pro pragmatická san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87" y="1926501"/>
            <a:ext cx="2864217" cy="202950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Výsledek obrázku pro marie tere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42" y="78122"/>
            <a:ext cx="2095500" cy="26003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05</a:t>
            </a:r>
            <a:endParaRPr lang="cs-CZ" sz="2400" dirty="0"/>
          </a:p>
        </p:txBody>
      </p:sp>
      <p:sp>
        <p:nvSpPr>
          <p:cNvPr id="2" name="Šipka dolů 1"/>
          <p:cNvSpPr/>
          <p:nvPr/>
        </p:nvSpPr>
        <p:spPr>
          <a:xfrm>
            <a:off x="1115616" y="103059"/>
            <a:ext cx="576064" cy="7498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33078" y="980728"/>
            <a:ext cx="2376264" cy="7951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má dceru Marii Terezii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2719543" y="1090252"/>
            <a:ext cx="792088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01355" y="910232"/>
            <a:ext cx="3096344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aby mohla nastoupit po něm, vydává Karel VI. speciální dokument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Je rovno 7"/>
          <p:cNvSpPr/>
          <p:nvPr/>
        </p:nvSpPr>
        <p:spPr>
          <a:xfrm>
            <a:off x="6010808" y="1999014"/>
            <a:ext cx="720080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s odříznutým příčným rohem 8"/>
          <p:cNvSpPr/>
          <p:nvPr/>
        </p:nvSpPr>
        <p:spPr>
          <a:xfrm>
            <a:off x="6138170" y="2748090"/>
            <a:ext cx="2881672" cy="792088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Pragmatická sankce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7079654" y="4852475"/>
            <a:ext cx="1812826" cy="11343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nedělitelnost habsburské monarchie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7079654" y="3678374"/>
            <a:ext cx="1812826" cy="93610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dědicem může být i žena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1115616" y="1874912"/>
            <a:ext cx="576064" cy="7498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37270" y="2735052"/>
            <a:ext cx="2372072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panovnicí se stává hned roku 1740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167122" y="3861048"/>
            <a:ext cx="2473052" cy="753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okamžitě musí bojovat s Pruskem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Jednoduché závorky 15"/>
          <p:cNvSpPr/>
          <p:nvPr/>
        </p:nvSpPr>
        <p:spPr>
          <a:xfrm>
            <a:off x="2952102" y="4021739"/>
            <a:ext cx="3186068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války o rakouské dědictví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Je rovno 16"/>
          <p:cNvSpPr/>
          <p:nvPr/>
        </p:nvSpPr>
        <p:spPr>
          <a:xfrm>
            <a:off x="1704070" y="4632734"/>
            <a:ext cx="720080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827584" y="5200228"/>
            <a:ext cx="2473052" cy="7534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další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fin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vyšťavení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monarchie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Obdélník s odříznutým příčným rohem 19"/>
          <p:cNvSpPr/>
          <p:nvPr/>
        </p:nvSpPr>
        <p:spPr>
          <a:xfrm>
            <a:off x="263234" y="6098011"/>
            <a:ext cx="2881672" cy="62266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nutnost reforem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270" name="Picture 6" descr="Výsledek obrázku pro prussia map 174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705"/>
          <a:stretch/>
        </p:blipFill>
        <p:spPr bwMode="auto">
          <a:xfrm>
            <a:off x="3586642" y="4573357"/>
            <a:ext cx="3337700" cy="22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ek obrázku pro prussia map 17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92" y="409629"/>
            <a:ext cx="6511064" cy="617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8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2360</TotalTime>
  <Words>1032</Words>
  <Application>Microsoft Office PowerPoint</Application>
  <PresentationFormat>Předvádění na obrazovce (4:3)</PresentationFormat>
  <Paragraphs>216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Lití písma</vt:lpstr>
      <vt:lpstr>Francouzský absolutismus Ruský absolutismus Rakouský absolutismus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41</cp:revision>
  <dcterms:created xsi:type="dcterms:W3CDTF">2018-01-23T11:04:38Z</dcterms:created>
  <dcterms:modified xsi:type="dcterms:W3CDTF">2018-08-14T20:32:27Z</dcterms:modified>
</cp:coreProperties>
</file>