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9" r:id="rId8"/>
    <p:sldId id="259" r:id="rId9"/>
    <p:sldId id="260" r:id="rId10"/>
    <p:sldId id="261" r:id="rId11"/>
    <p:sldId id="262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1.2.2019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784976" cy="220980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latin typeface="Book Antiqua" panose="02040602050305030304" pitchFamily="18" charset="0"/>
              </a:rPr>
              <a:t>Německo po válce</a:t>
            </a:r>
            <a:br>
              <a:rPr lang="cs-CZ" sz="4400" b="1" dirty="0" smtClean="0">
                <a:latin typeface="Book Antiqua" panose="02040602050305030304" pitchFamily="18" charset="0"/>
              </a:rPr>
            </a:br>
            <a:r>
              <a:rPr lang="cs-CZ" sz="4400" b="1" dirty="0" smtClean="0">
                <a:latin typeface="Book Antiqua" panose="02040602050305030304" pitchFamily="18" charset="0"/>
              </a:rPr>
              <a:t>Železná opona</a:t>
            </a:r>
            <a:br>
              <a:rPr lang="cs-CZ" sz="4400" b="1" dirty="0" smtClean="0">
                <a:latin typeface="Book Antiqua" panose="02040602050305030304" pitchFamily="18" charset="0"/>
              </a:rPr>
            </a:br>
            <a:r>
              <a:rPr lang="cs-CZ" sz="4400" b="1" dirty="0" smtClean="0">
                <a:latin typeface="Book Antiqua" panose="02040602050305030304" pitchFamily="18" charset="0"/>
              </a:rPr>
              <a:t>Sovětský blok x Západní svět</a:t>
            </a:r>
            <a:endParaRPr lang="cs-CZ" sz="4400" b="1" dirty="0">
              <a:latin typeface="Book Antiqua" panose="0204060205030503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Book Antiqua" panose="02040602050305030304" pitchFamily="18" charset="0"/>
              </a:rPr>
              <a:t>9. ročník</a:t>
            </a:r>
          </a:p>
          <a:p>
            <a:r>
              <a:rPr lang="cs-CZ" sz="4800" dirty="0" smtClean="0">
                <a:latin typeface="Book Antiqua" panose="02040602050305030304" pitchFamily="18" charset="0"/>
              </a:rPr>
              <a:t>13 - 15</a:t>
            </a:r>
            <a:endParaRPr lang="cs-CZ" sz="4800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alibri" panose="020F0502020204030204" pitchFamily="34" charset="0"/>
              </a:rPr>
              <a:t>© Lukáš </a:t>
            </a:r>
            <a:r>
              <a:rPr lang="cs-CZ" dirty="0" err="1" smtClean="0">
                <a:latin typeface="Calibri" panose="020F0502020204030204" pitchFamily="34" charset="0"/>
              </a:rPr>
              <a:t>Lanč</a:t>
            </a:r>
            <a:r>
              <a:rPr lang="cs-CZ" dirty="0" smtClean="0">
                <a:latin typeface="Calibri" panose="020F0502020204030204" pitchFamily="34" charset="0"/>
              </a:rPr>
              <a:t> 2018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sp>
        <p:nvSpPr>
          <p:cNvPr id="6" name="Šipka dolů 5">
            <a:hlinkClick r:id="rId2" action="ppaction://hlinksldjump"/>
          </p:cNvPr>
          <p:cNvSpPr/>
          <p:nvPr/>
        </p:nvSpPr>
        <p:spPr>
          <a:xfrm>
            <a:off x="1181458" y="51571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sp>
        <p:nvSpPr>
          <p:cNvPr id="7" name="Šipka dolů 6">
            <a:hlinkClick r:id="rId3" action="ppaction://hlinksldjump"/>
          </p:cNvPr>
          <p:cNvSpPr/>
          <p:nvPr/>
        </p:nvSpPr>
        <p:spPr>
          <a:xfrm>
            <a:off x="1175150" y="402311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lačítko akce: Návrat 14">
            <a:hlinkClick r:id="" action="ppaction://noaction" highlightClick="1"/>
          </p:cNvPr>
          <p:cNvSpPr/>
          <p:nvPr/>
        </p:nvSpPr>
        <p:spPr>
          <a:xfrm>
            <a:off x="8490876" y="271243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Tlačítko akce: Informace 15">
            <a:hlinkClick r:id="" action="ppaction://noaction" highlightClick="1"/>
          </p:cNvPr>
          <p:cNvSpPr/>
          <p:nvPr/>
        </p:nvSpPr>
        <p:spPr>
          <a:xfrm>
            <a:off x="8490876" y="746772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22082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Sovětský blok x Západní svět</a:t>
            </a:r>
            <a:endParaRPr lang="cs-CZ" dirty="0"/>
          </a:p>
        </p:txBody>
      </p:sp>
      <p:sp>
        <p:nvSpPr>
          <p:cNvPr id="2" name="Zaoblený obdélník 1"/>
          <p:cNvSpPr/>
          <p:nvPr/>
        </p:nvSpPr>
        <p:spPr>
          <a:xfrm>
            <a:off x="6228184" y="1124744"/>
            <a:ext cx="2664296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období tzv. studené války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7283063" y="1988840"/>
            <a:ext cx="554538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Tlačítko akce: Nápověda 6">
            <a:hlinkClick r:id="" action="ppaction://noaction" highlightClick="1"/>
          </p:cNvPr>
          <p:cNvSpPr/>
          <p:nvPr/>
        </p:nvSpPr>
        <p:spPr>
          <a:xfrm>
            <a:off x="8028384" y="1988840"/>
            <a:ext cx="504056" cy="504056"/>
          </a:xfrm>
          <a:prstGeom prst="actionButtonHel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" name="Ohnutý roh 7"/>
          <p:cNvSpPr/>
          <p:nvPr/>
        </p:nvSpPr>
        <p:spPr>
          <a:xfrm>
            <a:off x="6228184" y="2821124"/>
            <a:ext cx="2664296" cy="176000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agresivní soupeření mezi západními demokraciemi a východními komunistickými režimy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Ohnutý roh 8"/>
          <p:cNvSpPr/>
          <p:nvPr/>
        </p:nvSpPr>
        <p:spPr>
          <a:xfrm>
            <a:off x="6228184" y="4797152"/>
            <a:ext cx="2664296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neválčí přímo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(proto „studená“)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Ohnutý roh 9"/>
          <p:cNvSpPr/>
          <p:nvPr/>
        </p:nvSpPr>
        <p:spPr>
          <a:xfrm>
            <a:off x="6237611" y="5828870"/>
            <a:ext cx="2664296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ale formou „zástupných“ válek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3404989" y="5195872"/>
            <a:ext cx="2635414" cy="1065045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např.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korejská, vietnamská, arabsko-izraelské,…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Výsledek obrázku pro cold 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53" y="1294656"/>
            <a:ext cx="5619750" cy="33337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251520" y="908720"/>
            <a:ext cx="2304256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„válka červených čudlíků“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4" name="Zástupný symbol pro obsah 3" descr="jaderné zbrojení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661" y="4613891"/>
            <a:ext cx="3206328" cy="2339753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00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2" name="Obdélník s odříznutým příčným rohem 1"/>
          <p:cNvSpPr/>
          <p:nvPr/>
        </p:nvSpPr>
        <p:spPr>
          <a:xfrm>
            <a:off x="1043608" y="230832"/>
            <a:ext cx="2736304" cy="74989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Evropa podlehnuvší SSSR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6146" name="Picture 2" descr="File:EasternBloc BorderChange38-48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47" y="0"/>
            <a:ext cx="4224710" cy="68580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347864" y="764704"/>
            <a:ext cx="1489183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347864" y="1124744"/>
            <a:ext cx="1489183" cy="1944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3491880" y="1484784"/>
            <a:ext cx="1345167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1043608" y="1484784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hranice Sovětského svazu v roce 1938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413792" y="2492896"/>
            <a:ext cx="2934072" cy="10801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území anektované Sovětským svazem během druhé světové války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1191250" y="3843046"/>
            <a:ext cx="2304256" cy="8820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satelitní státy</a:t>
            </a:r>
            <a:r>
              <a:rPr lang="cs-CZ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 druhé světové válce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Zahnutá šipka doprava 13"/>
          <p:cNvSpPr/>
          <p:nvPr/>
        </p:nvSpPr>
        <p:spPr>
          <a:xfrm>
            <a:off x="539552" y="4005064"/>
            <a:ext cx="792088" cy="1440160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Jednoduché závorky 16"/>
          <p:cNvSpPr/>
          <p:nvPr/>
        </p:nvSpPr>
        <p:spPr>
          <a:xfrm>
            <a:off x="1475655" y="5013176"/>
            <a:ext cx="2688807" cy="93610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formálně nezávislé, fakticky však podléhající Moskvě</a:t>
            </a:r>
            <a:endParaRPr lang="cs-CZ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84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8/8b/EiserneVorha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3344"/>
            <a:ext cx="5472608" cy="556491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1043608" y="230832"/>
            <a:ext cx="2736304" cy="74989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Rozdělení Evropy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129998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západní demokratické státy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372200" y="337910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Sovětský svaz se svými satelity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757501" y="3816005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komunistická Jugoslávie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-108520" y="3077847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formálně neutrální státy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Jednoduché závorky 1"/>
          <p:cNvSpPr/>
          <p:nvPr/>
        </p:nvSpPr>
        <p:spPr>
          <a:xfrm>
            <a:off x="7236296" y="4725144"/>
            <a:ext cx="1907704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přesto „</a:t>
            </a:r>
            <a:r>
              <a:rPr lang="cs-CZ" dirty="0" err="1" smtClean="0">
                <a:latin typeface="Book Antiqua" panose="02040602050305030304" pitchFamily="18" charset="0"/>
              </a:rPr>
              <a:t>poloneutrální</a:t>
            </a:r>
            <a:r>
              <a:rPr lang="cs-CZ" dirty="0" smtClean="0">
                <a:latin typeface="Book Antiqua" panose="02040602050305030304" pitchFamily="18" charset="0"/>
              </a:rPr>
              <a:t>“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13" name="Přímá spojnice se šipkou 12"/>
          <p:cNvCxnSpPr>
            <a:stCxn id="7" idx="3"/>
          </p:cNvCxnSpPr>
          <p:nvPr/>
        </p:nvCxnSpPr>
        <p:spPr>
          <a:xfrm>
            <a:off x="2304256" y="1526042"/>
            <a:ext cx="1602076" cy="2551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11" idx="3"/>
          </p:cNvCxnSpPr>
          <p:nvPr/>
        </p:nvCxnSpPr>
        <p:spPr>
          <a:xfrm>
            <a:off x="2195736" y="3473891"/>
            <a:ext cx="432048" cy="6031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8" idx="2"/>
          </p:cNvCxnSpPr>
          <p:nvPr/>
        </p:nvCxnSpPr>
        <p:spPr>
          <a:xfrm flipH="1">
            <a:off x="6660232" y="1129998"/>
            <a:ext cx="864096" cy="18669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9" idx="1"/>
          </p:cNvCxnSpPr>
          <p:nvPr/>
        </p:nvCxnSpPr>
        <p:spPr>
          <a:xfrm flipH="1">
            <a:off x="5724128" y="4212049"/>
            <a:ext cx="1033373" cy="10171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6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4716016" y="230832"/>
            <a:ext cx="2736304" cy="74989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Rozdělení světa</a:t>
            </a:r>
            <a:endParaRPr lang="cs-CZ" dirty="0">
              <a:latin typeface="Book Antiqua" panose="020406020503050303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>
            <a:off x="6084168" y="1126913"/>
            <a:ext cx="0" cy="54726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Zaoblený obdélník 9"/>
          <p:cNvSpPr/>
          <p:nvPr/>
        </p:nvSpPr>
        <p:spPr>
          <a:xfrm>
            <a:off x="3203848" y="1137466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NATO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04248" y="1124744"/>
            <a:ext cx="208823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Varšavská smlouva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Jednoduché závorky 10"/>
          <p:cNvSpPr/>
          <p:nvPr/>
        </p:nvSpPr>
        <p:spPr>
          <a:xfrm>
            <a:off x="611560" y="230832"/>
            <a:ext cx="1872208" cy="71749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Najdi a doplň: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413792" y="1870217"/>
            <a:ext cx="206997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rok vzniku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13792" y="2694206"/>
            <a:ext cx="206997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zakládající členové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413792" y="4417692"/>
            <a:ext cx="206997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vedoucí postavení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13792" y="5459906"/>
            <a:ext cx="206997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nakresli symbol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(pouze NATO)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6" name="Picture 4" descr="Výsledek obrázku pro nato vlaj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1" r="15784"/>
          <a:stretch/>
        </p:blipFill>
        <p:spPr bwMode="auto">
          <a:xfrm>
            <a:off x="3475023" y="5184387"/>
            <a:ext cx="1545882" cy="141513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délník 26"/>
          <p:cNvSpPr/>
          <p:nvPr/>
        </p:nvSpPr>
        <p:spPr>
          <a:xfrm>
            <a:off x="413792" y="3493610"/>
            <a:ext cx="2069976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proč vzniká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5" name="Šipka doprava 24"/>
          <p:cNvSpPr/>
          <p:nvPr/>
        </p:nvSpPr>
        <p:spPr>
          <a:xfrm>
            <a:off x="2637593" y="5541984"/>
            <a:ext cx="576064" cy="48937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ámeček 25"/>
          <p:cNvSpPr/>
          <p:nvPr/>
        </p:nvSpPr>
        <p:spPr>
          <a:xfrm>
            <a:off x="3347864" y="1916832"/>
            <a:ext cx="1944216" cy="3111026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3" name="Rámeček 32"/>
          <p:cNvSpPr/>
          <p:nvPr/>
        </p:nvSpPr>
        <p:spPr>
          <a:xfrm>
            <a:off x="6876256" y="1916832"/>
            <a:ext cx="1944216" cy="3111026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?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8198" name="Picture 6" descr="Výsledek obrázku pro varšavská smlouva vlaj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07" y="4122759"/>
            <a:ext cx="2381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63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3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27" grpId="0" animBg="1"/>
      <p:bldP spid="25" grpId="0" animBg="1"/>
      <p:bldP spid="26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Cold War Map 1959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87" y="1700808"/>
            <a:ext cx="9168741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15</a:t>
            </a:r>
            <a:endParaRPr lang="cs-CZ" sz="2400" dirty="0"/>
          </a:p>
        </p:txBody>
      </p:sp>
      <p:sp>
        <p:nvSpPr>
          <p:cNvPr id="6" name="Obdélník s odříznutým příčným rohem 5"/>
          <p:cNvSpPr/>
          <p:nvPr/>
        </p:nvSpPr>
        <p:spPr>
          <a:xfrm>
            <a:off x="1043608" y="230832"/>
            <a:ext cx="2736304" cy="74989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Rozdělení světa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1129998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státy NATO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Jednoduché závorky 1"/>
          <p:cNvSpPr/>
          <p:nvPr/>
        </p:nvSpPr>
        <p:spPr>
          <a:xfrm>
            <a:off x="4139952" y="230832"/>
            <a:ext cx="2304256" cy="60588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mapa k roku 1959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-108520" y="5561856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další spojenci USA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617359" y="602084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státy Varšavské smlouvy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651786" y="5725337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další spojenci SSSR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869495" y="5816581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kolonie západních států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779912" y="951427"/>
            <a:ext cx="2304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neutrální státy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4" name="Přímá spojnice se šipkou 13"/>
          <p:cNvCxnSpPr>
            <a:stCxn id="7" idx="2"/>
          </p:cNvCxnSpPr>
          <p:nvPr/>
        </p:nvCxnSpPr>
        <p:spPr>
          <a:xfrm>
            <a:off x="1152128" y="1922086"/>
            <a:ext cx="845840" cy="858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V="1">
            <a:off x="1043608" y="4581128"/>
            <a:ext cx="1656184" cy="9807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V="1">
            <a:off x="3995936" y="4149080"/>
            <a:ext cx="792088" cy="1667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3" idx="2"/>
          </p:cNvCxnSpPr>
          <p:nvPr/>
        </p:nvCxnSpPr>
        <p:spPr>
          <a:xfrm flipH="1">
            <a:off x="4788024" y="1743515"/>
            <a:ext cx="144016" cy="4613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10" idx="2"/>
          </p:cNvCxnSpPr>
          <p:nvPr/>
        </p:nvCxnSpPr>
        <p:spPr>
          <a:xfrm flipH="1">
            <a:off x="6651786" y="1394172"/>
            <a:ext cx="1117701" cy="810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11" idx="0"/>
          </p:cNvCxnSpPr>
          <p:nvPr/>
        </p:nvCxnSpPr>
        <p:spPr>
          <a:xfrm flipH="1" flipV="1">
            <a:off x="6948264" y="3140968"/>
            <a:ext cx="855650" cy="25843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195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postupim confer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92" y="2168860"/>
            <a:ext cx="6119414" cy="419447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Šipka doleva a nahoru 10"/>
          <p:cNvSpPr/>
          <p:nvPr/>
        </p:nvSpPr>
        <p:spPr>
          <a:xfrm>
            <a:off x="2202454" y="1561519"/>
            <a:ext cx="1296144" cy="972108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" name="Ohnutý roh 9"/>
          <p:cNvSpPr/>
          <p:nvPr/>
        </p:nvSpPr>
        <p:spPr>
          <a:xfrm rot="1436648">
            <a:off x="6980740" y="2560503"/>
            <a:ext cx="2016224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„Vymačkáme Německo jako </a:t>
            </a:r>
            <a:r>
              <a:rPr lang="cs-CZ" dirty="0" err="1" smtClean="0">
                <a:latin typeface="Book Antiqua" panose="02040602050305030304" pitchFamily="18" charset="0"/>
              </a:rPr>
              <a:t>citróóón</a:t>
            </a:r>
            <a:r>
              <a:rPr lang="cs-CZ" dirty="0" smtClean="0">
                <a:latin typeface="Book Antiqua" panose="02040602050305030304" pitchFamily="18" charset="0"/>
              </a:rPr>
              <a:t>!“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13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Německo po válce</a:t>
            </a:r>
            <a:endParaRPr lang="cs-CZ" dirty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3923928" y="8367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771800" y="1295903"/>
            <a:ext cx="3024336" cy="6480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řeší se během konce války často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lačítko akce: Nápověda 7">
            <a:hlinkClick r:id="" action="ppaction://noaction" highlightClick="1"/>
          </p:cNvPr>
          <p:cNvSpPr/>
          <p:nvPr/>
        </p:nvSpPr>
        <p:spPr>
          <a:xfrm>
            <a:off x="6084168" y="1385913"/>
            <a:ext cx="504056" cy="468052"/>
          </a:xfrm>
          <a:prstGeom prst="actionButtonHelp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6729219" y="1287341"/>
            <a:ext cx="2304256" cy="79208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snaha vyhnout se chybám po první světové válce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71857" y="1772816"/>
            <a:ext cx="2051720" cy="93610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nejvíce však na konferenci v </a:t>
            </a:r>
            <a:r>
              <a:rPr lang="cs-CZ" b="1" u="sng" dirty="0" smtClean="0">
                <a:latin typeface="Book Antiqua" panose="02040602050305030304" pitchFamily="18" charset="0"/>
              </a:rPr>
              <a:t>Postupimi</a:t>
            </a:r>
            <a:endParaRPr lang="cs-CZ" b="1" u="sng" dirty="0">
              <a:latin typeface="Book Antiqua" panose="02040602050305030304" pitchFamily="18" charset="0"/>
            </a:endParaRPr>
          </a:p>
        </p:txBody>
      </p:sp>
      <p:sp>
        <p:nvSpPr>
          <p:cNvPr id="13" name="Jednoduché závorky 12"/>
          <p:cNvSpPr/>
          <p:nvPr/>
        </p:nvSpPr>
        <p:spPr>
          <a:xfrm rot="16200000">
            <a:off x="-234431" y="3820166"/>
            <a:ext cx="2160240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červenec/srpen 1945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406383" y="6112666"/>
            <a:ext cx="208823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USA </a:t>
            </a:r>
          </a:p>
          <a:p>
            <a:pPr algn="ctr"/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Harry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Truman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5799120" y="6039297"/>
            <a:ext cx="208823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SSSR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J. V. Stalin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971600" y="6112666"/>
            <a:ext cx="2088232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VB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W. Churchill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Tlačítko akce: Návrat 17">
            <a:hlinkClick r:id="" action="ppaction://noaction" highlightClick="1"/>
          </p:cNvPr>
          <p:cNvSpPr/>
          <p:nvPr/>
        </p:nvSpPr>
        <p:spPr>
          <a:xfrm>
            <a:off x="8460432" y="327479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9" name="Tlačítko akce: Informace 18">
            <a:hlinkClick r:id="" action="ppaction://noaction" highlightClick="1"/>
          </p:cNvPr>
          <p:cNvSpPr/>
          <p:nvPr/>
        </p:nvSpPr>
        <p:spPr>
          <a:xfrm>
            <a:off x="8460432" y="803008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 animBg="1"/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Výsledek obrázku pro norimberský pro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13" y="3727478"/>
            <a:ext cx="4194720" cy="313052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Šipka doleva a nahoru 26"/>
          <p:cNvSpPr/>
          <p:nvPr/>
        </p:nvSpPr>
        <p:spPr>
          <a:xfrm>
            <a:off x="2951521" y="1330227"/>
            <a:ext cx="1296144" cy="972108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13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3203848" y="252666"/>
            <a:ext cx="2141984" cy="5765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podoba poválečné Evropy 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611560" y="461665"/>
            <a:ext cx="1800200" cy="735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Co se řeší v Postupimi: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203848" y="1100548"/>
            <a:ext cx="2141984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a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 hlavně co s Německem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391758" y="1784335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1.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1043608" y="1748331"/>
            <a:ext cx="1800200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„čtyři D“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Obdélník s odříznutým příčným rohem 10"/>
          <p:cNvSpPr/>
          <p:nvPr/>
        </p:nvSpPr>
        <p:spPr>
          <a:xfrm>
            <a:off x="179512" y="2578580"/>
            <a:ext cx="1853952" cy="57606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denacifikace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3032448" y="2602097"/>
            <a:ext cx="1853952" cy="57606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demokratizace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Obdélník s odříznutým příčným rohem 12"/>
          <p:cNvSpPr/>
          <p:nvPr/>
        </p:nvSpPr>
        <p:spPr>
          <a:xfrm>
            <a:off x="6705065" y="5204855"/>
            <a:ext cx="1853952" cy="57606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demilitarizace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Obdélník s odříznutým příčným rohem 13"/>
          <p:cNvSpPr/>
          <p:nvPr/>
        </p:nvSpPr>
        <p:spPr>
          <a:xfrm>
            <a:off x="6732240" y="3330561"/>
            <a:ext cx="1853952" cy="576064"/>
          </a:xfrm>
          <a:prstGeom prst="snip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dekartelizace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Ohnutý roh 14"/>
          <p:cNvSpPr/>
          <p:nvPr/>
        </p:nvSpPr>
        <p:spPr>
          <a:xfrm>
            <a:off x="62372" y="3330561"/>
            <a:ext cx="2088232" cy="79208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potrestání vál. zločinců</a:t>
            </a:r>
          </a:p>
        </p:txBody>
      </p:sp>
      <p:sp>
        <p:nvSpPr>
          <p:cNvPr id="16" name="Jednoduché závorky 15"/>
          <p:cNvSpPr/>
          <p:nvPr/>
        </p:nvSpPr>
        <p:spPr>
          <a:xfrm>
            <a:off x="62372" y="4229962"/>
            <a:ext cx="2088232" cy="70233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Norimberk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12 trestů smrti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Ohnutý roh 16"/>
          <p:cNvSpPr/>
          <p:nvPr/>
        </p:nvSpPr>
        <p:spPr>
          <a:xfrm>
            <a:off x="62372" y="5030924"/>
            <a:ext cx="2088232" cy="142241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NSDAP, SS a gestapo prohlášeny za </a:t>
            </a:r>
            <a:r>
              <a:rPr lang="cs-CZ" dirty="0" err="1" smtClean="0">
                <a:latin typeface="Book Antiqua" panose="02040602050305030304" pitchFamily="18" charset="0"/>
              </a:rPr>
              <a:t>zloč</a:t>
            </a:r>
            <a:r>
              <a:rPr lang="cs-CZ" dirty="0" smtClean="0">
                <a:latin typeface="Book Antiqua" panose="02040602050305030304" pitchFamily="18" charset="0"/>
              </a:rPr>
              <a:t>. organ.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8" name="Ohnutý roh 17"/>
          <p:cNvSpPr/>
          <p:nvPr/>
        </p:nvSpPr>
        <p:spPr>
          <a:xfrm>
            <a:off x="2915308" y="3330561"/>
            <a:ext cx="2088232" cy="79208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napomoci vzniku dem. Německa</a:t>
            </a:r>
          </a:p>
        </p:txBody>
      </p:sp>
      <p:sp>
        <p:nvSpPr>
          <p:cNvPr id="19" name="Ohnutý roh 18"/>
          <p:cNvSpPr/>
          <p:nvPr/>
        </p:nvSpPr>
        <p:spPr>
          <a:xfrm>
            <a:off x="6615100" y="5914057"/>
            <a:ext cx="2088232" cy="79208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„</a:t>
            </a:r>
            <a:r>
              <a:rPr lang="cs-CZ" dirty="0" err="1" smtClean="0">
                <a:latin typeface="Book Antiqua" panose="02040602050305030304" pitchFamily="18" charset="0"/>
              </a:rPr>
              <a:t>odvojenštění</a:t>
            </a:r>
            <a:r>
              <a:rPr lang="cs-CZ" dirty="0" smtClean="0">
                <a:latin typeface="Book Antiqua" panose="02040602050305030304" pitchFamily="18" charset="0"/>
              </a:rPr>
              <a:t>“ něm. společnosti</a:t>
            </a:r>
          </a:p>
        </p:txBody>
      </p:sp>
      <p:sp>
        <p:nvSpPr>
          <p:cNvPr id="20" name="Ohnutý roh 19"/>
          <p:cNvSpPr/>
          <p:nvPr/>
        </p:nvSpPr>
        <p:spPr>
          <a:xfrm>
            <a:off x="6615100" y="3977444"/>
            <a:ext cx="2088232" cy="95485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odstranění monopolů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(hlavně státních)</a:t>
            </a:r>
          </a:p>
        </p:txBody>
      </p:sp>
      <p:pic>
        <p:nvPicPr>
          <p:cNvPr id="11266" name="Picture 2" descr="Výsledek obrázku pro map of europe 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84" y="100921"/>
            <a:ext cx="2985996" cy="31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 rot="915422">
            <a:off x="6903535" y="1025345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8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?</a:t>
            </a:r>
            <a:endParaRPr lang="cs-CZ" sz="8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23" name="Přímá spojnice se šipkou 22"/>
          <p:cNvCxnSpPr>
            <a:stCxn id="2" idx="3"/>
            <a:endCxn id="6" idx="1"/>
          </p:cNvCxnSpPr>
          <p:nvPr/>
        </p:nvCxnSpPr>
        <p:spPr>
          <a:xfrm flipV="1">
            <a:off x="2411760" y="540937"/>
            <a:ext cx="792088" cy="2882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>
            <a:stCxn id="2" idx="3"/>
            <a:endCxn id="3" idx="1"/>
          </p:cNvCxnSpPr>
          <p:nvPr/>
        </p:nvCxnSpPr>
        <p:spPr>
          <a:xfrm>
            <a:off x="2411760" y="829209"/>
            <a:ext cx="792088" cy="595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81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2" grpId="0" animBg="1"/>
      <p:bldP spid="3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13</a:t>
            </a:r>
            <a:endParaRPr lang="cs-CZ" sz="2400" dirty="0"/>
          </a:p>
        </p:txBody>
      </p:sp>
      <p:sp>
        <p:nvSpPr>
          <p:cNvPr id="6" name="Ovál 5"/>
          <p:cNvSpPr/>
          <p:nvPr/>
        </p:nvSpPr>
        <p:spPr>
          <a:xfrm>
            <a:off x="611560" y="310344"/>
            <a:ext cx="504056" cy="50405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2.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259632" y="230832"/>
            <a:ext cx="2736304" cy="6630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rozdělení Německa do správních oblastí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42900"/>
            <a:ext cx="4767995" cy="4052120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cxnSp>
        <p:nvCxnSpPr>
          <p:cNvPr id="3" name="Přímá spojnice se šipkou 2"/>
          <p:cNvCxnSpPr/>
          <p:nvPr/>
        </p:nvCxnSpPr>
        <p:spPr>
          <a:xfrm flipH="1">
            <a:off x="4219694" y="814400"/>
            <a:ext cx="1580308" cy="1606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25" idx="3"/>
          </p:cNvCxnSpPr>
          <p:nvPr/>
        </p:nvCxnSpPr>
        <p:spPr>
          <a:xfrm flipV="1">
            <a:off x="1673297" y="2852936"/>
            <a:ext cx="666455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25" idx="3"/>
          </p:cNvCxnSpPr>
          <p:nvPr/>
        </p:nvCxnSpPr>
        <p:spPr>
          <a:xfrm>
            <a:off x="1673297" y="3068960"/>
            <a:ext cx="1170511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25" idx="3"/>
          </p:cNvCxnSpPr>
          <p:nvPr/>
        </p:nvCxnSpPr>
        <p:spPr>
          <a:xfrm>
            <a:off x="1673297" y="3068960"/>
            <a:ext cx="666455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Zaoblený obdélník 20"/>
          <p:cNvSpPr/>
          <p:nvPr/>
        </p:nvSpPr>
        <p:spPr>
          <a:xfrm>
            <a:off x="5748358" y="166328"/>
            <a:ext cx="1681445" cy="64807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Východní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(SSSR)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3" name="Ohnutý roh 22"/>
          <p:cNvSpPr/>
          <p:nvPr/>
        </p:nvSpPr>
        <p:spPr>
          <a:xfrm>
            <a:off x="179512" y="3815499"/>
            <a:ext cx="1368152" cy="16398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Book Antiqua" panose="02040602050305030304" pitchFamily="18" charset="0"/>
              </a:rPr>
              <a:t>budoucí Spolková republika Německo</a:t>
            </a:r>
          </a:p>
          <a:p>
            <a:pPr algn="ctr"/>
            <a:r>
              <a:rPr lang="cs-CZ" sz="1600" dirty="0" smtClean="0">
                <a:latin typeface="Book Antiqua" panose="02040602050305030304" pitchFamily="18" charset="0"/>
              </a:rPr>
              <a:t>(SRN)</a:t>
            </a:r>
            <a:endParaRPr lang="cs-CZ" sz="1600" dirty="0">
              <a:latin typeface="Book Antiqua" panose="02040602050305030304" pitchFamily="18" charset="0"/>
            </a:endParaRPr>
          </a:p>
        </p:txBody>
      </p:sp>
      <p:sp>
        <p:nvSpPr>
          <p:cNvPr id="24" name="Ohnutý roh 23"/>
          <p:cNvSpPr/>
          <p:nvPr/>
        </p:nvSpPr>
        <p:spPr>
          <a:xfrm>
            <a:off x="7308304" y="831722"/>
            <a:ext cx="1476164" cy="14526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Book Antiqua" panose="02040602050305030304" pitchFamily="18" charset="0"/>
              </a:rPr>
              <a:t>budoucí Německá demokratická republika</a:t>
            </a:r>
          </a:p>
          <a:p>
            <a:pPr algn="ctr"/>
            <a:r>
              <a:rPr lang="cs-CZ" sz="1600" dirty="0" smtClean="0">
                <a:latin typeface="Book Antiqua" panose="02040602050305030304" pitchFamily="18" charset="0"/>
              </a:rPr>
              <a:t>(NDR)</a:t>
            </a:r>
            <a:endParaRPr lang="cs-CZ" sz="1600" dirty="0">
              <a:latin typeface="Book Antiqua" panose="02040602050305030304" pitchFamily="18" charset="0"/>
            </a:endParaRPr>
          </a:p>
        </p:txBody>
      </p:sp>
      <p:sp>
        <p:nvSpPr>
          <p:cNvPr id="25" name="Zaoblený obdélník 24"/>
          <p:cNvSpPr/>
          <p:nvPr/>
        </p:nvSpPr>
        <p:spPr>
          <a:xfrm>
            <a:off x="-8148" y="2564904"/>
            <a:ext cx="1681445" cy="10081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Západní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(VB, USA, Fr.)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6" name="Přímá spojnice se šipkou 25"/>
          <p:cNvCxnSpPr/>
          <p:nvPr/>
        </p:nvCxnSpPr>
        <p:spPr>
          <a:xfrm flipV="1">
            <a:off x="2006524" y="4077072"/>
            <a:ext cx="252028" cy="16739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Jednoduché závorky 29"/>
          <p:cNvSpPr/>
          <p:nvPr/>
        </p:nvSpPr>
        <p:spPr>
          <a:xfrm>
            <a:off x="530360" y="5751004"/>
            <a:ext cx="2952328" cy="8463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Sársko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oficiálně neokupováno 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= autonomní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1028" name="Picture 4" descr="Výsledek obrázku pro rozdělení Německa po druhé světov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943" y="2564904"/>
            <a:ext cx="3062817" cy="413630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TextovéPole 1036"/>
          <p:cNvSpPr txBox="1"/>
          <p:nvPr/>
        </p:nvSpPr>
        <p:spPr>
          <a:xfrm>
            <a:off x="7429803" y="4077072"/>
            <a:ext cx="110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NDR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6037761" y="4452042"/>
            <a:ext cx="1102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SRN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7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1" grpId="0" animBg="1"/>
      <p:bldP spid="23" grpId="0" animBg="1"/>
      <p:bldP spid="24" grpId="0" animBg="1"/>
      <p:bldP spid="25" grpId="0" animBg="1"/>
      <p:bldP spid="30" grpId="0" animBg="1"/>
      <p:bldP spid="1037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Výsledek obrázku pro reichs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969">
            <a:off x="4349525" y="3730145"/>
            <a:ext cx="4474611" cy="226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ýsledek obrázku pro rozdělení Německa po druhé světov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78" y="-31041"/>
            <a:ext cx="5078233" cy="411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13</a:t>
            </a:r>
            <a:endParaRPr lang="cs-CZ" sz="2400" dirty="0"/>
          </a:p>
        </p:txBody>
      </p:sp>
      <p:sp>
        <p:nvSpPr>
          <p:cNvPr id="9" name="Zaoblený obdélník 8"/>
          <p:cNvSpPr/>
          <p:nvPr/>
        </p:nvSpPr>
        <p:spPr>
          <a:xfrm rot="3363026">
            <a:off x="6823798" y="934250"/>
            <a:ext cx="2736304" cy="6630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odobné i s Berlínem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19258" y="433390"/>
            <a:ext cx="2448272" cy="11521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rozdělení Německa sebou nese řadu problémů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2000494" y="1704523"/>
            <a:ext cx="485800" cy="50251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75242" y="2342487"/>
            <a:ext cx="2736304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např. měnová reforma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Ohnutý roh 11"/>
          <p:cNvSpPr/>
          <p:nvPr/>
        </p:nvSpPr>
        <p:spPr>
          <a:xfrm>
            <a:off x="606860" y="3089385"/>
            <a:ext cx="2016224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přechod z říšské marky na novou německou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3" name="Ohnutý roh 12"/>
          <p:cNvSpPr/>
          <p:nvPr/>
        </p:nvSpPr>
        <p:spPr>
          <a:xfrm>
            <a:off x="2627784" y="4149080"/>
            <a:ext cx="1944216" cy="86409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separátně v obou zónách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4" name="Ohnutý roh 13"/>
          <p:cNvSpPr/>
          <p:nvPr/>
        </p:nvSpPr>
        <p:spPr>
          <a:xfrm>
            <a:off x="392979" y="4510034"/>
            <a:ext cx="2016224" cy="100628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v té východní dost nevýhodné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7" name="Šipka dolů 16"/>
          <p:cNvSpPr/>
          <p:nvPr/>
        </p:nvSpPr>
        <p:spPr>
          <a:xfrm>
            <a:off x="1173827" y="5751004"/>
            <a:ext cx="485800" cy="80193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pic>
        <p:nvPicPr>
          <p:cNvPr id="2054" name="Picture 6" descr="Výsledek obrázku pro reichsmark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759144" y="5116006"/>
            <a:ext cx="1595782" cy="15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829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5"/>
          <a:stretch/>
        </p:blipFill>
        <p:spPr bwMode="auto">
          <a:xfrm>
            <a:off x="1379223" y="4191177"/>
            <a:ext cx="4776953" cy="271488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13</a:t>
            </a:r>
            <a:endParaRPr lang="cs-CZ" sz="2400" dirty="0"/>
          </a:p>
        </p:txBody>
      </p:sp>
      <p:sp>
        <p:nvSpPr>
          <p:cNvPr id="2" name="Obdélník s odříznutým příčným rohem 1"/>
          <p:cNvSpPr/>
          <p:nvPr/>
        </p:nvSpPr>
        <p:spPr>
          <a:xfrm>
            <a:off x="130665" y="1011067"/>
            <a:ext cx="2520280" cy="659401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ústí v první berlínskou krizi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1147905" y="294574"/>
            <a:ext cx="485800" cy="604857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" name="Je rovno 5"/>
          <p:cNvSpPr/>
          <p:nvPr/>
        </p:nvSpPr>
        <p:spPr>
          <a:xfrm>
            <a:off x="1127196" y="1700808"/>
            <a:ext cx="504056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Související obráze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877"/>
            <a:ext cx="3166120" cy="42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5004048" y="1205881"/>
            <a:ext cx="648072" cy="67841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2123728" y="1545087"/>
            <a:ext cx="288032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382692" y="2135360"/>
            <a:ext cx="1993063" cy="12464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sovětská armáda blokuje západní zóny Berlína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Jednoduché závorky 17"/>
          <p:cNvSpPr/>
          <p:nvPr/>
        </p:nvSpPr>
        <p:spPr>
          <a:xfrm>
            <a:off x="274680" y="3487317"/>
            <a:ext cx="1993063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1948-1949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134179" y="4176067"/>
            <a:ext cx="2281095" cy="9807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západní Berlín zásobován leteckým mostem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080" name="Picture 8" descr="Výsledek obrázku pro plane bridge berlin 19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28" y="162663"/>
            <a:ext cx="2952750" cy="280987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ek obrázku pro berlin airlift 19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27" y="3267819"/>
            <a:ext cx="3433488" cy="26266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15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6" grpId="0" animBg="1"/>
      <p:bldP spid="7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13</a:t>
            </a:r>
            <a:endParaRPr lang="cs-CZ" sz="2400" dirty="0"/>
          </a:p>
        </p:txBody>
      </p:sp>
      <p:sp>
        <p:nvSpPr>
          <p:cNvPr id="22" name="Obdélník s odříznutým příčným rohem 21"/>
          <p:cNvSpPr/>
          <p:nvPr/>
        </p:nvSpPr>
        <p:spPr>
          <a:xfrm>
            <a:off x="611560" y="224613"/>
            <a:ext cx="2520280" cy="659401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druhá berlínská krize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875168" y="1054159"/>
            <a:ext cx="1993063" cy="12464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kvůli vysoké emigraci z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vých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do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záp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. Berlína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2292" name="Picture 4" descr="Výsledek obrázku pro east to west berlin esca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7680"/>
            <a:ext cx="4778730" cy="320326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Výsledek obrázku pro east to west berlin e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24" y="15461"/>
            <a:ext cx="4406870" cy="29361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Berlin-wall-map en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770" y="449133"/>
            <a:ext cx="3070341" cy="240496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Structure of Berlin Wall-info-d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00" y="2537680"/>
            <a:ext cx="4575140" cy="26478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Výsledek obrázku pro east to west berlin esc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285" y="4398656"/>
            <a:ext cx="3156038" cy="236965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The soldier who famously defected from East Germa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488" y="4581128"/>
            <a:ext cx="2819612" cy="21103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The soldier who famously defected from East Germa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57" y="158048"/>
            <a:ext cx="8234687" cy="616315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Výsledek obrázku pro east to west berlin escap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5" y="120117"/>
            <a:ext cx="8190656" cy="614979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Výsledek obrázku pro east to west berlin e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" y="241207"/>
            <a:ext cx="9095258" cy="605982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File:Berlin-wall-map en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94" y="120117"/>
            <a:ext cx="8123854" cy="6363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Jednoduché závorky 24"/>
          <p:cNvSpPr/>
          <p:nvPr/>
        </p:nvSpPr>
        <p:spPr>
          <a:xfrm>
            <a:off x="323528" y="5938280"/>
            <a:ext cx="1656185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stojí</a:t>
            </a:r>
          </a:p>
          <a:p>
            <a:pPr algn="ctr"/>
            <a:r>
              <a:rPr lang="cs-CZ" dirty="0" smtClean="0">
                <a:latin typeface="Book Antiqua" panose="02040602050305030304" pitchFamily="18" charset="0"/>
              </a:rPr>
              <a:t>1961-1989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2195736" y="5826324"/>
            <a:ext cx="2304256" cy="8864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prakticky přes noc roste berlínská zeď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27" name="Picture 4" descr="File:Structure of Berlin Wall-info-d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2" y="487265"/>
            <a:ext cx="8965610" cy="518884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955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lačítko akce: Návrat 1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Tlačítko akce: Informace 1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pic>
        <p:nvPicPr>
          <p:cNvPr id="1030" name="Picture 6" descr="Výsledek obrázku pro marshallův pl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6" y="4243715"/>
            <a:ext cx="4680520" cy="257355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marshallův pl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49" y="2540019"/>
            <a:ext cx="3794459" cy="224362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Jednoduché závorky 9"/>
          <p:cNvSpPr/>
          <p:nvPr/>
        </p:nvSpPr>
        <p:spPr>
          <a:xfrm>
            <a:off x="6613485" y="3704469"/>
            <a:ext cx="2376264" cy="1258683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např. nucené odmítnutí Marshallova plánu sov.  satelity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8" name="Ohnutá šipka 7"/>
          <p:cNvSpPr/>
          <p:nvPr/>
        </p:nvSpPr>
        <p:spPr>
          <a:xfrm rot="10800000" flipH="1">
            <a:off x="5749389" y="2059970"/>
            <a:ext cx="792088" cy="1018855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14</a:t>
            </a:r>
            <a:endParaRPr lang="cs-CZ" sz="2400" dirty="0"/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atin typeface="Book Antiqua" panose="02040602050305030304" pitchFamily="18" charset="0"/>
              </a:rPr>
              <a:t>Železná opona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1520788"/>
            <a:ext cx="3851920" cy="9721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již během konce války je jasné, že se západní mocnosti a SSSR rozejdou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Šipka doprava 2"/>
          <p:cNvSpPr/>
          <p:nvPr/>
        </p:nvSpPr>
        <p:spPr>
          <a:xfrm>
            <a:off x="3910783" y="1754814"/>
            <a:ext cx="445193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436279" y="1664804"/>
            <a:ext cx="2376264" cy="6840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poslední shoda víceméně Postupim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41477" y="2602364"/>
            <a:ext cx="252028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poté Stalin svou oblast „hermeticky“ uzavírá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7513585" y="4994626"/>
            <a:ext cx="576064" cy="576064"/>
          </a:xfrm>
          <a:prstGeom prst="math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272349" y="5751004"/>
            <a:ext cx="2520280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podporuje komunistické převraty v satelitech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-103702"/>
            <a:ext cx="2766200" cy="274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uvisející obráze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5" y="2492896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2" grpId="0" animBg="1"/>
      <p:bldP spid="3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Výsledek obrázku pro iron curtain border schema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83"/>
            <a:ext cx="47815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Calibri" panose="020F0502020204030204" pitchFamily="34" charset="0"/>
              </a:rPr>
              <a:t>© Lukáš </a:t>
            </a:r>
            <a:r>
              <a:rPr lang="cs-CZ" sz="1600" dirty="0" err="1" smtClean="0">
                <a:latin typeface="Calibri" panose="020F0502020204030204" pitchFamily="34" charset="0"/>
              </a:rPr>
              <a:t>Lanč</a:t>
            </a:r>
            <a:r>
              <a:rPr lang="cs-CZ" sz="1600" dirty="0" smtClean="0">
                <a:latin typeface="Calibri" panose="020F0502020204030204" pitchFamily="34" charset="0"/>
              </a:rPr>
              <a:t> 2018</a:t>
            </a:r>
            <a:endParaRPr lang="cs-CZ" sz="1600" dirty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14</a:t>
            </a:r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5508104" y="179334"/>
            <a:ext cx="3168352" cy="951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nové rozdělení světa komentuje W. Churchill</a:t>
            </a:r>
          </a:p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ve svém projevu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143903" y="1268760"/>
            <a:ext cx="2664296" cy="57606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univerzita ve </a:t>
            </a:r>
            <a:r>
              <a:rPr lang="cs-CZ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Fultonu</a:t>
            </a:r>
            <a:r>
              <a:rPr lang="cs-CZ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, Missouri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Jednoduché závorky 5"/>
          <p:cNvSpPr/>
          <p:nvPr/>
        </p:nvSpPr>
        <p:spPr>
          <a:xfrm>
            <a:off x="908720" y="3584717"/>
            <a:ext cx="243001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5. března 1946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hnutý roh 6"/>
          <p:cNvSpPr/>
          <p:nvPr/>
        </p:nvSpPr>
        <p:spPr>
          <a:xfrm>
            <a:off x="827584" y="4365104"/>
            <a:ext cx="2592288" cy="2016224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atin typeface="Book Antiqua" panose="02040602050305030304" pitchFamily="18" charset="0"/>
              </a:rPr>
              <a:t>„…od </a:t>
            </a:r>
            <a:r>
              <a:rPr lang="cs-CZ" dirty="0">
                <a:latin typeface="Book Antiqua" panose="02040602050305030304" pitchFamily="18" charset="0"/>
              </a:rPr>
              <a:t>Štětína na Baltu po Terst na Jadranu byla přes kontinent spuštěna železná </a:t>
            </a:r>
            <a:r>
              <a:rPr lang="cs-CZ" dirty="0" smtClean="0">
                <a:latin typeface="Book Antiqua" panose="02040602050305030304" pitchFamily="18" charset="0"/>
              </a:rPr>
              <a:t>opona…“</a:t>
            </a:r>
            <a:endParaRPr lang="cs-CZ" dirty="0">
              <a:latin typeface="Book Antiqua" panose="02040602050305030304" pitchFamily="18" charset="0"/>
            </a:endParaRPr>
          </a:p>
        </p:txBody>
      </p:sp>
      <p:pic>
        <p:nvPicPr>
          <p:cNvPr id="4102" name="Picture 6" descr="https://upload.wikimedia.org/wikipedia/commons/thumb/2/2a/Iron_Curtain_map.svg/645px-Iron_Curtain_ma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1666874"/>
            <a:ext cx="48577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90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794</TotalTime>
  <Words>512</Words>
  <Application>Microsoft Office PowerPoint</Application>
  <PresentationFormat>Předvádění na obrazovce (4:3)</PresentationFormat>
  <Paragraphs>144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Lití písma</vt:lpstr>
      <vt:lpstr>Německo po válce Železná opona Sovětský blok x Západní svět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Lukáš Lanč</cp:lastModifiedBy>
  <cp:revision>35</cp:revision>
  <dcterms:created xsi:type="dcterms:W3CDTF">2018-01-23T11:04:38Z</dcterms:created>
  <dcterms:modified xsi:type="dcterms:W3CDTF">2019-02-01T12:21:27Z</dcterms:modified>
</cp:coreProperties>
</file>