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1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40" d="100"/>
          <a:sy n="40" d="100"/>
        </p:scale>
        <p:origin x="139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95EC1D4A-A796-47C3-A63E-CE236FB377E2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95EC1D4A-A796-47C3-A63E-CE236FB377E2}" type="datetimeFigureOut">
              <a:rPr lang="cs-CZ" smtClean="0"/>
              <a:t>23.09.2020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381001"/>
            <a:ext cx="8784976" cy="2209800"/>
          </a:xfrm>
        </p:spPr>
        <p:txBody>
          <a:bodyPr>
            <a:noAutofit/>
          </a:bodyPr>
          <a:lstStyle/>
          <a:p>
            <a:r>
              <a:rPr lang="cs-CZ" sz="4300" b="1" dirty="0">
                <a:latin typeface="Book Antiqua" panose="02040602050305030304" pitchFamily="18" charset="0"/>
              </a:rPr>
              <a:t>Vikingové</a:t>
            </a:r>
            <a:br>
              <a:rPr lang="cs-CZ" sz="4300" b="1" dirty="0">
                <a:latin typeface="Book Antiqua" panose="02040602050305030304" pitchFamily="18" charset="0"/>
              </a:rPr>
            </a:br>
            <a:r>
              <a:rPr lang="cs-CZ" sz="4000" b="1" dirty="0">
                <a:latin typeface="Book Antiqua" panose="02040602050305030304" pitchFamily="18" charset="0"/>
              </a:rPr>
              <a:t>Svatá říše římská, první Přemyslovci</a:t>
            </a:r>
            <a:br>
              <a:rPr lang="cs-CZ" sz="4300" b="1" dirty="0">
                <a:latin typeface="Book Antiqua" panose="02040602050305030304" pitchFamily="18" charset="0"/>
              </a:rPr>
            </a:br>
            <a:r>
              <a:rPr lang="cs-CZ" sz="4300" b="1" dirty="0">
                <a:latin typeface="Book Antiqua" panose="02040602050305030304" pitchFamily="18" charset="0"/>
              </a:rPr>
              <a:t>Románské umění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atin typeface="Book Antiqua" panose="02040602050305030304" pitchFamily="18" charset="0"/>
              </a:rPr>
              <a:t>7. ročník</a:t>
            </a:r>
          </a:p>
          <a:p>
            <a:r>
              <a:rPr lang="cs-CZ" sz="4800" dirty="0">
                <a:latin typeface="Book Antiqua" panose="02040602050305030304" pitchFamily="18" charset="0"/>
              </a:rPr>
              <a:t>05 - 07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488668"/>
            <a:ext cx="2339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alibri" panose="020F0502020204030204" pitchFamily="34" charset="0"/>
              </a:rPr>
              <a:t>© Lukáš </a:t>
            </a:r>
            <a:r>
              <a:rPr lang="cs-CZ" dirty="0" err="1">
                <a:latin typeface="Calibri" panose="020F0502020204030204" pitchFamily="34" charset="0"/>
              </a:rPr>
              <a:t>Lanč</a:t>
            </a:r>
            <a:r>
              <a:rPr lang="cs-CZ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Šipka dolů 4">
            <a:hlinkClick r:id="rId2" action="ppaction://hlinksldjump"/>
          </p:cNvPr>
          <p:cNvSpPr/>
          <p:nvPr/>
        </p:nvSpPr>
        <p:spPr>
          <a:xfrm>
            <a:off x="1175150" y="299695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05</a:t>
            </a:r>
          </a:p>
        </p:txBody>
      </p:sp>
      <p:sp>
        <p:nvSpPr>
          <p:cNvPr id="6" name="Šipka dolů 5">
            <a:hlinkClick r:id="rId3" action="ppaction://hlinksldjump"/>
          </p:cNvPr>
          <p:cNvSpPr/>
          <p:nvPr/>
        </p:nvSpPr>
        <p:spPr>
          <a:xfrm>
            <a:off x="1181458" y="5157192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07</a:t>
            </a:r>
          </a:p>
        </p:txBody>
      </p:sp>
      <p:sp>
        <p:nvSpPr>
          <p:cNvPr id="7" name="Šipka dolů 6">
            <a:hlinkClick r:id="rId4" action="ppaction://hlinksldjump"/>
          </p:cNvPr>
          <p:cNvSpPr/>
          <p:nvPr/>
        </p:nvSpPr>
        <p:spPr>
          <a:xfrm>
            <a:off x="1175150" y="4023111"/>
            <a:ext cx="876570" cy="576064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06</a:t>
            </a:r>
          </a:p>
        </p:txBody>
      </p:sp>
    </p:spTree>
    <p:extLst>
      <p:ext uri="{BB962C8B-B14F-4D97-AF65-F5344CB8AC3E}">
        <p14:creationId xmlns:p14="http://schemas.microsoft.com/office/powerpoint/2010/main" val="147678048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07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Románské umění</a:t>
            </a:r>
            <a:endParaRPr lang="cs-CZ" dirty="0"/>
          </a:p>
        </p:txBody>
      </p:sp>
      <p:sp>
        <p:nvSpPr>
          <p:cNvPr id="7" name="Ohnutý roh 6"/>
          <p:cNvSpPr/>
          <p:nvPr/>
        </p:nvSpPr>
        <p:spPr>
          <a:xfrm>
            <a:off x="3347864" y="2816932"/>
            <a:ext cx="2448272" cy="122413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viz pracovní list</a:t>
            </a:r>
          </a:p>
        </p:txBody>
      </p:sp>
    </p:spTree>
    <p:extLst>
      <p:ext uri="{BB962C8B-B14F-4D97-AF65-F5344CB8AC3E}">
        <p14:creationId xmlns:p14="http://schemas.microsoft.com/office/powerpoint/2010/main" val="35075603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05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Vikingové</a:t>
            </a:r>
            <a:endParaRPr lang="cs-CZ" dirty="0"/>
          </a:p>
        </p:txBody>
      </p:sp>
      <p:sp>
        <p:nvSpPr>
          <p:cNvPr id="2" name="Ohnutý roh 1"/>
          <p:cNvSpPr/>
          <p:nvPr/>
        </p:nvSpPr>
        <p:spPr>
          <a:xfrm>
            <a:off x="2015716" y="2348880"/>
            <a:ext cx="2448272" cy="122413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viz práce s textem</a:t>
            </a:r>
          </a:p>
        </p:txBody>
      </p:sp>
      <p:sp>
        <p:nvSpPr>
          <p:cNvPr id="7" name="Ohnutý roh 6"/>
          <p:cNvSpPr/>
          <p:nvPr/>
        </p:nvSpPr>
        <p:spPr>
          <a:xfrm>
            <a:off x="3635896" y="3356992"/>
            <a:ext cx="2448272" cy="1224136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viz skupinová práce</a:t>
            </a:r>
          </a:p>
        </p:txBody>
      </p:sp>
    </p:spTree>
    <p:extLst>
      <p:ext uri="{BB962C8B-B14F-4D97-AF65-F5344CB8AC3E}">
        <p14:creationId xmlns:p14="http://schemas.microsoft.com/office/powerpoint/2010/main" val="64225931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06</a:t>
            </a:r>
          </a:p>
        </p:txBody>
      </p:sp>
      <p:sp>
        <p:nvSpPr>
          <p:cNvPr id="6" name="Stužka nahoru 5"/>
          <p:cNvSpPr/>
          <p:nvPr/>
        </p:nvSpPr>
        <p:spPr>
          <a:xfrm>
            <a:off x="1043608" y="230832"/>
            <a:ext cx="6840760" cy="1037928"/>
          </a:xfrm>
          <a:prstGeom prst="ribbon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>
                <a:latin typeface="Book Antiqua" panose="02040602050305030304" pitchFamily="18" charset="0"/>
              </a:rPr>
              <a:t>Svatá říše římská</a:t>
            </a:r>
          </a:p>
          <a:p>
            <a:pPr algn="ctr"/>
            <a:r>
              <a:rPr lang="cs-CZ" b="1" dirty="0">
                <a:latin typeface="Book Antiqua" panose="02040602050305030304" pitchFamily="18" charset="0"/>
              </a:rPr>
              <a:t>První Přemyslovci</a:t>
            </a:r>
            <a:endParaRPr lang="cs-CZ" dirty="0"/>
          </a:p>
        </p:txBody>
      </p:sp>
      <p:sp>
        <p:nvSpPr>
          <p:cNvPr id="7" name="Tlačítko akce: Návrat 6">
            <a:hlinkClick r:id="" action="ppaction://noaction" highlightClick="1"/>
          </p:cNvPr>
          <p:cNvSpPr/>
          <p:nvPr/>
        </p:nvSpPr>
        <p:spPr>
          <a:xfrm>
            <a:off x="8460432" y="230832"/>
            <a:ext cx="432048" cy="389856"/>
          </a:xfrm>
          <a:prstGeom prst="actionButtonRetur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Informace 7">
            <a:hlinkClick r:id="" action="ppaction://noaction" highlightClick="1"/>
          </p:cNvPr>
          <p:cNvSpPr/>
          <p:nvPr/>
        </p:nvSpPr>
        <p:spPr>
          <a:xfrm>
            <a:off x="8460432" y="706361"/>
            <a:ext cx="432048" cy="498335"/>
          </a:xfrm>
          <a:prstGeom prst="actionButtonInformat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aoblený obdélník 1"/>
          <p:cNvSpPr/>
          <p:nvPr/>
        </p:nvSpPr>
        <p:spPr>
          <a:xfrm>
            <a:off x="449640" y="950936"/>
            <a:ext cx="1781944" cy="6732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SŘŘ</a:t>
            </a:r>
          </a:p>
        </p:txBody>
      </p:sp>
      <p:sp>
        <p:nvSpPr>
          <p:cNvPr id="3" name="Ohnutá šipka 2"/>
          <p:cNvSpPr/>
          <p:nvPr/>
        </p:nvSpPr>
        <p:spPr>
          <a:xfrm rot="5400000" flipV="1">
            <a:off x="2415350" y="-187945"/>
            <a:ext cx="424788" cy="1728192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Jednoduché závorky 8"/>
          <p:cNvSpPr/>
          <p:nvPr/>
        </p:nvSpPr>
        <p:spPr>
          <a:xfrm>
            <a:off x="224488" y="1772816"/>
            <a:ext cx="2232248" cy="6526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oblast současného Německa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38984" y="2622064"/>
            <a:ext cx="2403256" cy="7920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 roku 900 zde Východofrancká říše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449640" y="3573016"/>
            <a:ext cx="1602080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rozpadá se</a:t>
            </a:r>
          </a:p>
        </p:txBody>
      </p:sp>
      <p:sp>
        <p:nvSpPr>
          <p:cNvPr id="12" name="Šipka dolů 11"/>
          <p:cNvSpPr/>
          <p:nvPr/>
        </p:nvSpPr>
        <p:spPr>
          <a:xfrm>
            <a:off x="962648" y="4221088"/>
            <a:ext cx="576064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224488" y="4941168"/>
            <a:ext cx="231775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na desítky států</a:t>
            </a:r>
          </a:p>
        </p:txBody>
      </p:sp>
      <p:sp>
        <p:nvSpPr>
          <p:cNvPr id="14" name="Jednoduché závorky 13"/>
          <p:cNvSpPr/>
          <p:nvPr/>
        </p:nvSpPr>
        <p:spPr>
          <a:xfrm>
            <a:off x="138984" y="5751004"/>
            <a:ext cx="2488760" cy="774340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např. Sasko, Bavorsko, </a:t>
            </a:r>
            <a:r>
              <a:rPr lang="cs-CZ" dirty="0" err="1">
                <a:latin typeface="Book Antiqua" panose="02040602050305030304" pitchFamily="18" charset="0"/>
              </a:rPr>
              <a:t>Münster</a:t>
            </a:r>
            <a:r>
              <a:rPr lang="cs-CZ" dirty="0">
                <a:latin typeface="Book Antiqua" panose="02040602050305030304" pitchFamily="18" charset="0"/>
              </a:rPr>
              <a:t>,…</a:t>
            </a:r>
          </a:p>
        </p:txBody>
      </p:sp>
      <p:sp>
        <p:nvSpPr>
          <p:cNvPr id="19" name="Zaoblený obdélník 18"/>
          <p:cNvSpPr/>
          <p:nvPr/>
        </p:nvSpPr>
        <p:spPr>
          <a:xfrm>
            <a:off x="6516216" y="4915183"/>
            <a:ext cx="2160240" cy="61650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společné znaky:</a:t>
            </a:r>
          </a:p>
        </p:txBody>
      </p:sp>
      <p:sp>
        <p:nvSpPr>
          <p:cNvPr id="20" name="Ohnutý roh 19"/>
          <p:cNvSpPr/>
          <p:nvPr/>
        </p:nvSpPr>
        <p:spPr>
          <a:xfrm>
            <a:off x="6300192" y="5589240"/>
            <a:ext cx="2592288" cy="11521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víra, kultura, „národnost“, jazyk, </a:t>
            </a:r>
            <a:r>
              <a:rPr lang="cs-CZ" dirty="0" err="1">
                <a:latin typeface="Book Antiqua" panose="02040602050305030304" pitchFamily="18" charset="0"/>
              </a:rPr>
              <a:t>hist</a:t>
            </a:r>
            <a:r>
              <a:rPr lang="cs-CZ" dirty="0">
                <a:latin typeface="Book Antiqua" panose="02040602050305030304" pitchFamily="18" charset="0"/>
              </a:rPr>
              <a:t>. vývoj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t="10383" r="35164" b="8939"/>
          <a:stretch/>
        </p:blipFill>
        <p:spPr bwMode="auto">
          <a:xfrm>
            <a:off x="2627744" y="1300959"/>
            <a:ext cx="2258291" cy="29201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 descr="https://upload.wikimedia.org/wikipedia/commons/a/a0/HRR_14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83"/>
          <a:stretch/>
        </p:blipFill>
        <p:spPr bwMode="auto">
          <a:xfrm>
            <a:off x="5767462" y="1247324"/>
            <a:ext cx="2698335" cy="353379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r="20528" b="6135"/>
          <a:stretch/>
        </p:blipFill>
        <p:spPr bwMode="auto">
          <a:xfrm>
            <a:off x="3515437" y="4077072"/>
            <a:ext cx="2252025" cy="25033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Pravoúhlá spojnice 15"/>
          <p:cNvCxnSpPr/>
          <p:nvPr/>
        </p:nvCxnSpPr>
        <p:spPr>
          <a:xfrm>
            <a:off x="2771800" y="5265204"/>
            <a:ext cx="3384376" cy="872970"/>
          </a:xfrm>
          <a:prstGeom prst="bentConnector3">
            <a:avLst>
              <a:gd name="adj1" fmla="val 16227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1" name="Picture 6" descr="https://upload.wikimedia.org/wikipedia/commons/a/a0/HRR_1400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83"/>
          <a:stretch/>
        </p:blipFill>
        <p:spPr bwMode="auto">
          <a:xfrm>
            <a:off x="3857874" y="425760"/>
            <a:ext cx="4596603" cy="6019801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638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06</a:t>
            </a:r>
          </a:p>
        </p:txBody>
      </p:sp>
      <p:sp>
        <p:nvSpPr>
          <p:cNvPr id="2" name="Obdélník 1"/>
          <p:cNvSpPr/>
          <p:nvPr/>
        </p:nvSpPr>
        <p:spPr>
          <a:xfrm>
            <a:off x="3563888" y="531288"/>
            <a:ext cx="2016224" cy="677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postupně se formuje aliance</a:t>
            </a:r>
          </a:p>
        </p:txBody>
      </p:sp>
      <p:sp>
        <p:nvSpPr>
          <p:cNvPr id="3" name="Šipka doleva 2"/>
          <p:cNvSpPr/>
          <p:nvPr/>
        </p:nvSpPr>
        <p:spPr>
          <a:xfrm>
            <a:off x="5868144" y="0"/>
            <a:ext cx="2808312" cy="8219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společná ochrana</a:t>
            </a:r>
          </a:p>
        </p:txBody>
      </p:sp>
      <p:sp>
        <p:nvSpPr>
          <p:cNvPr id="7" name="Šipka doleva 6"/>
          <p:cNvSpPr/>
          <p:nvPr/>
        </p:nvSpPr>
        <p:spPr>
          <a:xfrm>
            <a:off x="5868144" y="847840"/>
            <a:ext cx="2808312" cy="821904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spol. celní politika</a:t>
            </a:r>
          </a:p>
        </p:txBody>
      </p:sp>
      <p:sp>
        <p:nvSpPr>
          <p:cNvPr id="8" name="Šipka doleva 7"/>
          <p:cNvSpPr/>
          <p:nvPr/>
        </p:nvSpPr>
        <p:spPr>
          <a:xfrm>
            <a:off x="2411760" y="654208"/>
            <a:ext cx="936104" cy="43204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251520" y="432552"/>
            <a:ext cx="2016224" cy="83057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 jejím čele dynastie Otonů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337204" y="2019592"/>
            <a:ext cx="1368152" cy="5760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Oto I.</a:t>
            </a:r>
          </a:p>
        </p:txBody>
      </p:sp>
      <p:sp>
        <p:nvSpPr>
          <p:cNvPr id="11" name="Ovál 10"/>
          <p:cNvSpPr/>
          <p:nvPr/>
        </p:nvSpPr>
        <p:spPr>
          <a:xfrm>
            <a:off x="4331823" y="2780928"/>
            <a:ext cx="1368152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962</a:t>
            </a:r>
          </a:p>
        </p:txBody>
      </p:sp>
      <p:cxnSp>
        <p:nvCxnSpPr>
          <p:cNvPr id="13" name="Přímá spojnice se šipkou 12"/>
          <p:cNvCxnSpPr>
            <a:stCxn id="11" idx="4"/>
          </p:cNvCxnSpPr>
          <p:nvPr/>
        </p:nvCxnSpPr>
        <p:spPr>
          <a:xfrm>
            <a:off x="5015899" y="3429000"/>
            <a:ext cx="0" cy="16921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Jednoduché závorky 13"/>
          <p:cNvSpPr/>
          <p:nvPr/>
        </p:nvSpPr>
        <p:spPr>
          <a:xfrm>
            <a:off x="2807804" y="4689140"/>
            <a:ext cx="1764196" cy="432048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 vzoru Karla Velikého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179695" y="5426968"/>
            <a:ext cx="2520280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korunován na císaře</a:t>
            </a:r>
          </a:p>
        </p:txBody>
      </p:sp>
      <p:sp>
        <p:nvSpPr>
          <p:cNvPr id="16" name="Je rovno 15"/>
          <p:cNvSpPr/>
          <p:nvPr/>
        </p:nvSpPr>
        <p:spPr>
          <a:xfrm>
            <a:off x="5868144" y="5775129"/>
            <a:ext cx="558062" cy="43204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6541477" y="5964542"/>
            <a:ext cx="2520280" cy="77434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formální vznik Svaté říše římské</a:t>
            </a:r>
          </a:p>
        </p:txBody>
      </p:sp>
      <p:pic>
        <p:nvPicPr>
          <p:cNvPr id="2050" name="Picture 2" descr="Výsledek obrázku pro oto I. oton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42993"/>
            <a:ext cx="4071206" cy="294936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upload.wikimedia.org/wikipedia/commons/a/a0/HRR_140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83"/>
          <a:stretch/>
        </p:blipFill>
        <p:spPr bwMode="auto">
          <a:xfrm>
            <a:off x="6084168" y="1785164"/>
            <a:ext cx="2698335" cy="353379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svatá říše římská koruna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11"/>
          <a:stretch/>
        </p:blipFill>
        <p:spPr bwMode="auto">
          <a:xfrm>
            <a:off x="555312" y="4495459"/>
            <a:ext cx="1733361" cy="207904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660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37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hnutá šipka 31"/>
          <p:cNvSpPr/>
          <p:nvPr/>
        </p:nvSpPr>
        <p:spPr>
          <a:xfrm rot="10800000">
            <a:off x="1187854" y="3973867"/>
            <a:ext cx="648072" cy="955102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06</a:t>
            </a:r>
          </a:p>
        </p:txBody>
      </p:sp>
      <p:sp>
        <p:nvSpPr>
          <p:cNvPr id="2" name="Obdélník 1"/>
          <p:cNvSpPr/>
          <p:nvPr/>
        </p:nvSpPr>
        <p:spPr>
          <a:xfrm>
            <a:off x="2195736" y="230832"/>
            <a:ext cx="4752528" cy="4618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dva hlavní problémy císařského majestátu</a:t>
            </a:r>
          </a:p>
        </p:txBody>
      </p:sp>
      <p:sp>
        <p:nvSpPr>
          <p:cNvPr id="3" name="Ovál 2"/>
          <p:cNvSpPr/>
          <p:nvPr/>
        </p:nvSpPr>
        <p:spPr>
          <a:xfrm>
            <a:off x="1970724" y="971992"/>
            <a:ext cx="701824" cy="6480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1.</a:t>
            </a:r>
          </a:p>
        </p:txBody>
      </p:sp>
      <p:sp>
        <p:nvSpPr>
          <p:cNvPr id="6" name="Ovál 5"/>
          <p:cNvSpPr/>
          <p:nvPr/>
        </p:nvSpPr>
        <p:spPr>
          <a:xfrm>
            <a:off x="6467400" y="971992"/>
            <a:ext cx="701824" cy="64807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2.</a:t>
            </a:r>
          </a:p>
        </p:txBody>
      </p:sp>
      <p:sp>
        <p:nvSpPr>
          <p:cNvPr id="7" name="Ohnutý pruh 6"/>
          <p:cNvSpPr/>
          <p:nvPr/>
        </p:nvSpPr>
        <p:spPr>
          <a:xfrm rot="4573507">
            <a:off x="540179" y="1887117"/>
            <a:ext cx="400449" cy="278617"/>
          </a:xfrm>
          <a:prstGeom prst="blockArc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Ohnutý pruh 7"/>
          <p:cNvSpPr/>
          <p:nvPr/>
        </p:nvSpPr>
        <p:spPr>
          <a:xfrm rot="16878915">
            <a:off x="392124" y="1891087"/>
            <a:ext cx="400449" cy="278617"/>
          </a:xfrm>
          <a:prstGeom prst="blockArc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Ovál 8"/>
          <p:cNvSpPr/>
          <p:nvPr/>
        </p:nvSpPr>
        <p:spPr>
          <a:xfrm>
            <a:off x="451909" y="1970608"/>
            <a:ext cx="422072" cy="39423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cxnSp>
        <p:nvCxnSpPr>
          <p:cNvPr id="10" name="Přímá spojnice 9"/>
          <p:cNvCxnSpPr>
            <a:stCxn id="9" idx="4"/>
          </p:cNvCxnSpPr>
          <p:nvPr/>
        </p:nvCxnSpPr>
        <p:spPr>
          <a:xfrm>
            <a:off x="662945" y="2364842"/>
            <a:ext cx="0" cy="56120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>
            <a:off x="451909" y="2927579"/>
            <a:ext cx="211036" cy="15087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662945" y="2937914"/>
            <a:ext cx="211036" cy="16913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 flipH="1">
            <a:off x="451909" y="2575909"/>
            <a:ext cx="211036" cy="6323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662945" y="2575909"/>
            <a:ext cx="211036" cy="8643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Obdélník se zakulaceným rohem na stejné straně 14"/>
          <p:cNvSpPr/>
          <p:nvPr/>
        </p:nvSpPr>
        <p:spPr>
          <a:xfrm rot="10800000">
            <a:off x="444408" y="1954800"/>
            <a:ext cx="429573" cy="178611"/>
          </a:xfrm>
          <a:prstGeom prst="round2SameRect">
            <a:avLst>
              <a:gd name="adj1" fmla="val 39331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cxnSp>
        <p:nvCxnSpPr>
          <p:cNvPr id="16" name="Přímá spojnice 15"/>
          <p:cNvCxnSpPr/>
          <p:nvPr/>
        </p:nvCxnSpPr>
        <p:spPr>
          <a:xfrm>
            <a:off x="359765" y="2351134"/>
            <a:ext cx="92144" cy="39292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293335" y="2309068"/>
            <a:ext cx="143182" cy="1115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8" name="Ovál 17"/>
          <p:cNvSpPr/>
          <p:nvPr/>
        </p:nvSpPr>
        <p:spPr>
          <a:xfrm>
            <a:off x="815577" y="2593819"/>
            <a:ext cx="215607" cy="1666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9" name="Plus 18"/>
          <p:cNvSpPr/>
          <p:nvPr/>
        </p:nvSpPr>
        <p:spPr>
          <a:xfrm>
            <a:off x="815577" y="2420616"/>
            <a:ext cx="215607" cy="186911"/>
          </a:xfrm>
          <a:prstGeom prst="math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19134" y="31070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císař</a:t>
            </a:r>
          </a:p>
        </p:txBody>
      </p:sp>
      <p:sp>
        <p:nvSpPr>
          <p:cNvPr id="21" name="Je rovno 20"/>
          <p:cNvSpPr/>
          <p:nvPr/>
        </p:nvSpPr>
        <p:spPr>
          <a:xfrm>
            <a:off x="1446582" y="2346457"/>
            <a:ext cx="576064" cy="51729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22" name="Ohnutý roh 21"/>
          <p:cNvSpPr/>
          <p:nvPr/>
        </p:nvSpPr>
        <p:spPr>
          <a:xfrm>
            <a:off x="2150638" y="2174750"/>
            <a:ext cx="2016224" cy="960769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faktický vládce všech křesťanů</a:t>
            </a:r>
          </a:p>
        </p:txBody>
      </p:sp>
      <p:sp>
        <p:nvSpPr>
          <p:cNvPr id="23" name="Zaoblený obdélník 22"/>
          <p:cNvSpPr/>
          <p:nvPr/>
        </p:nvSpPr>
        <p:spPr>
          <a:xfrm>
            <a:off x="1487218" y="3271896"/>
            <a:ext cx="539688" cy="8167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!</a:t>
            </a:r>
          </a:p>
        </p:txBody>
      </p:sp>
      <p:sp>
        <p:nvSpPr>
          <p:cNvPr id="24" name="Ovál 23"/>
          <p:cNvSpPr/>
          <p:nvPr/>
        </p:nvSpPr>
        <p:spPr>
          <a:xfrm>
            <a:off x="490579" y="4057184"/>
            <a:ext cx="422072" cy="39423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cxnSp>
        <p:nvCxnSpPr>
          <p:cNvPr id="25" name="Přímá spojnice 24"/>
          <p:cNvCxnSpPr/>
          <p:nvPr/>
        </p:nvCxnSpPr>
        <p:spPr>
          <a:xfrm flipH="1">
            <a:off x="391142" y="4662485"/>
            <a:ext cx="310473" cy="8567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701615" y="4662485"/>
            <a:ext cx="337599" cy="85673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Obdélník se zakulaceným rohem na stejné straně 26"/>
          <p:cNvSpPr/>
          <p:nvPr/>
        </p:nvSpPr>
        <p:spPr>
          <a:xfrm>
            <a:off x="490579" y="4431487"/>
            <a:ext cx="437073" cy="764053"/>
          </a:xfrm>
          <a:prstGeom prst="round2SameRect">
            <a:avLst>
              <a:gd name="adj1" fmla="val 39331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8" name="Obdélník se zakulaceným rohem na stejné straně 27"/>
          <p:cNvSpPr/>
          <p:nvPr/>
        </p:nvSpPr>
        <p:spPr>
          <a:xfrm>
            <a:off x="599846" y="3804360"/>
            <a:ext cx="218537" cy="280178"/>
          </a:xfrm>
          <a:prstGeom prst="round2SameRect">
            <a:avLst>
              <a:gd name="adj1" fmla="val 39331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29" name="Čtyřstranná šipka 28"/>
          <p:cNvSpPr/>
          <p:nvPr/>
        </p:nvSpPr>
        <p:spPr>
          <a:xfrm>
            <a:off x="541353" y="4535638"/>
            <a:ext cx="329061" cy="551215"/>
          </a:xfrm>
          <a:prstGeom prst="quad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2026906" y="4254301"/>
            <a:ext cx="1674372" cy="6746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co papež?</a:t>
            </a:r>
          </a:p>
        </p:txBody>
      </p:sp>
      <p:sp>
        <p:nvSpPr>
          <p:cNvPr id="34" name="Pravá složená závorka 33"/>
          <p:cNvSpPr/>
          <p:nvPr/>
        </p:nvSpPr>
        <p:spPr>
          <a:xfrm rot="5400000">
            <a:off x="1792781" y="3503067"/>
            <a:ext cx="648072" cy="403301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35" name="Zaoblený obdélník 34"/>
          <p:cNvSpPr/>
          <p:nvPr/>
        </p:nvSpPr>
        <p:spPr>
          <a:xfrm>
            <a:off x="1511890" y="6060112"/>
            <a:ext cx="1253284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spory</a:t>
            </a:r>
          </a:p>
        </p:txBody>
      </p:sp>
      <p:sp>
        <p:nvSpPr>
          <p:cNvPr id="38" name="Ohnutý pruh 37"/>
          <p:cNvSpPr/>
          <p:nvPr/>
        </p:nvSpPr>
        <p:spPr>
          <a:xfrm rot="4573507">
            <a:off x="8233405" y="1887117"/>
            <a:ext cx="400449" cy="278617"/>
          </a:xfrm>
          <a:prstGeom prst="blockArc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9" name="Ohnutý pruh 38"/>
          <p:cNvSpPr/>
          <p:nvPr/>
        </p:nvSpPr>
        <p:spPr>
          <a:xfrm rot="16878915">
            <a:off x="8085350" y="1891087"/>
            <a:ext cx="400449" cy="278617"/>
          </a:xfrm>
          <a:prstGeom prst="blockArc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0" name="Ovál 39"/>
          <p:cNvSpPr/>
          <p:nvPr/>
        </p:nvSpPr>
        <p:spPr>
          <a:xfrm>
            <a:off x="8145135" y="1970608"/>
            <a:ext cx="422072" cy="39423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cxnSp>
        <p:nvCxnSpPr>
          <p:cNvPr id="41" name="Přímá spojnice 40"/>
          <p:cNvCxnSpPr>
            <a:stCxn id="40" idx="4"/>
          </p:cNvCxnSpPr>
          <p:nvPr/>
        </p:nvCxnSpPr>
        <p:spPr>
          <a:xfrm>
            <a:off x="8356171" y="2364842"/>
            <a:ext cx="0" cy="56120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Přímá spojnice 41"/>
          <p:cNvCxnSpPr/>
          <p:nvPr/>
        </p:nvCxnSpPr>
        <p:spPr>
          <a:xfrm flipH="1">
            <a:off x="8145135" y="2927579"/>
            <a:ext cx="211036" cy="150872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8356171" y="2937914"/>
            <a:ext cx="211036" cy="16913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 flipH="1">
            <a:off x="8145135" y="2575909"/>
            <a:ext cx="211036" cy="63236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Přímá spojnice 44"/>
          <p:cNvCxnSpPr/>
          <p:nvPr/>
        </p:nvCxnSpPr>
        <p:spPr>
          <a:xfrm>
            <a:off x="8356171" y="2575909"/>
            <a:ext cx="211036" cy="86435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6" name="Obdélník se zakulaceným rohem na stejné straně 45"/>
          <p:cNvSpPr/>
          <p:nvPr/>
        </p:nvSpPr>
        <p:spPr>
          <a:xfrm rot="10800000">
            <a:off x="8137634" y="1954800"/>
            <a:ext cx="429573" cy="178611"/>
          </a:xfrm>
          <a:prstGeom prst="round2SameRect">
            <a:avLst>
              <a:gd name="adj1" fmla="val 39331"/>
              <a:gd name="adj2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cxnSp>
        <p:nvCxnSpPr>
          <p:cNvPr id="47" name="Přímá spojnice 46"/>
          <p:cNvCxnSpPr/>
          <p:nvPr/>
        </p:nvCxnSpPr>
        <p:spPr>
          <a:xfrm>
            <a:off x="8052991" y="2351134"/>
            <a:ext cx="92144" cy="392921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8" name="Ovál 47"/>
          <p:cNvSpPr/>
          <p:nvPr/>
        </p:nvSpPr>
        <p:spPr>
          <a:xfrm>
            <a:off x="7986561" y="2309068"/>
            <a:ext cx="143182" cy="11154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9" name="Ovál 48"/>
          <p:cNvSpPr/>
          <p:nvPr/>
        </p:nvSpPr>
        <p:spPr>
          <a:xfrm>
            <a:off x="8508803" y="2593819"/>
            <a:ext cx="215607" cy="16666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50" name="Plus 49"/>
          <p:cNvSpPr/>
          <p:nvPr/>
        </p:nvSpPr>
        <p:spPr>
          <a:xfrm>
            <a:off x="8508803" y="2420616"/>
            <a:ext cx="215607" cy="186911"/>
          </a:xfrm>
          <a:prstGeom prst="math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7812360" y="31070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císař</a:t>
            </a:r>
          </a:p>
        </p:txBody>
      </p:sp>
      <p:sp>
        <p:nvSpPr>
          <p:cNvPr id="52" name="Je rovno 51"/>
          <p:cNvSpPr/>
          <p:nvPr/>
        </p:nvSpPr>
        <p:spPr>
          <a:xfrm>
            <a:off x="7169224" y="2346457"/>
            <a:ext cx="576064" cy="517298"/>
          </a:xfrm>
          <a:prstGeom prst="mathEqua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3" name="Ohnutý roh 52"/>
          <p:cNvSpPr/>
          <p:nvPr/>
        </p:nvSpPr>
        <p:spPr>
          <a:xfrm>
            <a:off x="4932040" y="2014746"/>
            <a:ext cx="2016224" cy="1180719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nárokuje si vládu nad ostatními </a:t>
            </a:r>
            <a:r>
              <a:rPr lang="cs-CZ" dirty="0" err="1">
                <a:latin typeface="Book Antiqua" panose="02040602050305030304" pitchFamily="18" charset="0"/>
              </a:rPr>
              <a:t>křesť</a:t>
            </a:r>
            <a:r>
              <a:rPr lang="cs-CZ" dirty="0">
                <a:latin typeface="Book Antiqua" panose="02040602050305030304" pitchFamily="18" charset="0"/>
              </a:rPr>
              <a:t>. státy</a:t>
            </a:r>
          </a:p>
        </p:txBody>
      </p:sp>
      <p:sp>
        <p:nvSpPr>
          <p:cNvPr id="54" name="Zaoblený obdélník 53"/>
          <p:cNvSpPr/>
          <p:nvPr/>
        </p:nvSpPr>
        <p:spPr>
          <a:xfrm>
            <a:off x="7710964" y="3477964"/>
            <a:ext cx="539688" cy="8167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!</a:t>
            </a:r>
          </a:p>
        </p:txBody>
      </p:sp>
      <p:sp>
        <p:nvSpPr>
          <p:cNvPr id="57" name="Ovál 56"/>
          <p:cNvSpPr/>
          <p:nvPr/>
        </p:nvSpPr>
        <p:spPr>
          <a:xfrm>
            <a:off x="5081283" y="3738015"/>
            <a:ext cx="422072" cy="39423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cxnSp>
        <p:nvCxnSpPr>
          <p:cNvPr id="58" name="Přímá spojnice 57"/>
          <p:cNvCxnSpPr>
            <a:stCxn id="57" idx="4"/>
          </p:cNvCxnSpPr>
          <p:nvPr/>
        </p:nvCxnSpPr>
        <p:spPr>
          <a:xfrm>
            <a:off x="5292319" y="4132249"/>
            <a:ext cx="0" cy="561209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59" name="Přímá spojnice 58"/>
          <p:cNvCxnSpPr/>
          <p:nvPr/>
        </p:nvCxnSpPr>
        <p:spPr>
          <a:xfrm flipH="1">
            <a:off x="5081283" y="4694986"/>
            <a:ext cx="211036" cy="150872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60" name="Přímá spojnice 59"/>
          <p:cNvCxnSpPr/>
          <p:nvPr/>
        </p:nvCxnSpPr>
        <p:spPr>
          <a:xfrm>
            <a:off x="5292319" y="4705321"/>
            <a:ext cx="211036" cy="169139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61" name="Přímá spojnice 60"/>
          <p:cNvCxnSpPr/>
          <p:nvPr/>
        </p:nvCxnSpPr>
        <p:spPr>
          <a:xfrm flipH="1">
            <a:off x="5081283" y="4343316"/>
            <a:ext cx="211036" cy="63236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cxnSp>
        <p:nvCxnSpPr>
          <p:cNvPr id="62" name="Přímá spojnice 61"/>
          <p:cNvCxnSpPr/>
          <p:nvPr/>
        </p:nvCxnSpPr>
        <p:spPr>
          <a:xfrm>
            <a:off x="5292319" y="4343316"/>
            <a:ext cx="211036" cy="86435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63" name="Obdélník se zakulaceným rohem na stejné straně 62"/>
          <p:cNvSpPr/>
          <p:nvPr/>
        </p:nvSpPr>
        <p:spPr>
          <a:xfrm rot="10800000">
            <a:off x="5073782" y="3722207"/>
            <a:ext cx="429573" cy="178611"/>
          </a:xfrm>
          <a:prstGeom prst="round2SameRect">
            <a:avLst>
              <a:gd name="adj1" fmla="val 39331"/>
              <a:gd name="adj2" fmla="val 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cxnSp>
        <p:nvCxnSpPr>
          <p:cNvPr id="64" name="Přímá spojnice 63"/>
          <p:cNvCxnSpPr/>
          <p:nvPr/>
        </p:nvCxnSpPr>
        <p:spPr>
          <a:xfrm>
            <a:off x="4989139" y="4118541"/>
            <a:ext cx="92144" cy="392921"/>
          </a:xfrm>
          <a:prstGeom prst="lin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cxnSp>
      <p:sp>
        <p:nvSpPr>
          <p:cNvPr id="65" name="Ovál 64"/>
          <p:cNvSpPr/>
          <p:nvPr/>
        </p:nvSpPr>
        <p:spPr>
          <a:xfrm>
            <a:off x="4922709" y="4076475"/>
            <a:ext cx="143182" cy="111548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66" name="Ovál 65"/>
          <p:cNvSpPr/>
          <p:nvPr/>
        </p:nvSpPr>
        <p:spPr>
          <a:xfrm>
            <a:off x="5444951" y="4361226"/>
            <a:ext cx="215607" cy="16666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67" name="Plus 66"/>
          <p:cNvSpPr/>
          <p:nvPr/>
        </p:nvSpPr>
        <p:spPr>
          <a:xfrm>
            <a:off x="5444951" y="4188023"/>
            <a:ext cx="215607" cy="186911"/>
          </a:xfrm>
          <a:prstGeom prst="mathPlu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70" name="Ovál 69"/>
          <p:cNvSpPr/>
          <p:nvPr/>
        </p:nvSpPr>
        <p:spPr>
          <a:xfrm>
            <a:off x="5690865" y="3486099"/>
            <a:ext cx="422072" cy="39423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cxnSp>
        <p:nvCxnSpPr>
          <p:cNvPr id="71" name="Přímá spojnice 70"/>
          <p:cNvCxnSpPr>
            <a:stCxn id="70" idx="4"/>
          </p:cNvCxnSpPr>
          <p:nvPr/>
        </p:nvCxnSpPr>
        <p:spPr>
          <a:xfrm>
            <a:off x="5901901" y="3880333"/>
            <a:ext cx="0" cy="561209"/>
          </a:xfrm>
          <a:prstGeom prst="lin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72" name="Přímá spojnice 71"/>
          <p:cNvCxnSpPr/>
          <p:nvPr/>
        </p:nvCxnSpPr>
        <p:spPr>
          <a:xfrm flipH="1">
            <a:off x="5690865" y="4443070"/>
            <a:ext cx="211036" cy="150872"/>
          </a:xfrm>
          <a:prstGeom prst="lin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73" name="Přímá spojnice 72"/>
          <p:cNvCxnSpPr/>
          <p:nvPr/>
        </p:nvCxnSpPr>
        <p:spPr>
          <a:xfrm>
            <a:off x="5901901" y="4453405"/>
            <a:ext cx="211036" cy="169139"/>
          </a:xfrm>
          <a:prstGeom prst="lin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74" name="Přímá spojnice 73"/>
          <p:cNvCxnSpPr/>
          <p:nvPr/>
        </p:nvCxnSpPr>
        <p:spPr>
          <a:xfrm flipH="1">
            <a:off x="5690865" y="4091400"/>
            <a:ext cx="211036" cy="63236"/>
          </a:xfrm>
          <a:prstGeom prst="lin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75" name="Přímá spojnice 74"/>
          <p:cNvCxnSpPr/>
          <p:nvPr/>
        </p:nvCxnSpPr>
        <p:spPr>
          <a:xfrm>
            <a:off x="5901901" y="4091400"/>
            <a:ext cx="211036" cy="86435"/>
          </a:xfrm>
          <a:prstGeom prst="lin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76" name="Obdélník se zakulaceným rohem na stejné straně 75"/>
          <p:cNvSpPr/>
          <p:nvPr/>
        </p:nvSpPr>
        <p:spPr>
          <a:xfrm rot="10800000">
            <a:off x="5683364" y="3470291"/>
            <a:ext cx="429573" cy="178611"/>
          </a:xfrm>
          <a:prstGeom prst="round2SameRect">
            <a:avLst>
              <a:gd name="adj1" fmla="val 39331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cxnSp>
        <p:nvCxnSpPr>
          <p:cNvPr id="77" name="Přímá spojnice 76"/>
          <p:cNvCxnSpPr/>
          <p:nvPr/>
        </p:nvCxnSpPr>
        <p:spPr>
          <a:xfrm>
            <a:off x="5598721" y="3866625"/>
            <a:ext cx="92144" cy="392921"/>
          </a:xfrm>
          <a:prstGeom prst="lin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78" name="Ovál 77"/>
          <p:cNvSpPr/>
          <p:nvPr/>
        </p:nvSpPr>
        <p:spPr>
          <a:xfrm>
            <a:off x="5532291" y="3824559"/>
            <a:ext cx="143182" cy="11154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79" name="Ovál 78"/>
          <p:cNvSpPr/>
          <p:nvPr/>
        </p:nvSpPr>
        <p:spPr>
          <a:xfrm>
            <a:off x="6054533" y="4109310"/>
            <a:ext cx="215607" cy="16666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80" name="Plus 79"/>
          <p:cNvSpPr/>
          <p:nvPr/>
        </p:nvSpPr>
        <p:spPr>
          <a:xfrm>
            <a:off x="6054533" y="3936107"/>
            <a:ext cx="215607" cy="186911"/>
          </a:xfrm>
          <a:prstGeom prst="mathPl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83" name="Ovál 82"/>
          <p:cNvSpPr/>
          <p:nvPr/>
        </p:nvSpPr>
        <p:spPr>
          <a:xfrm>
            <a:off x="6323559" y="3875540"/>
            <a:ext cx="422072" cy="39423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cxnSp>
        <p:nvCxnSpPr>
          <p:cNvPr id="84" name="Přímá spojnice 83"/>
          <p:cNvCxnSpPr>
            <a:stCxn id="83" idx="4"/>
          </p:cNvCxnSpPr>
          <p:nvPr/>
        </p:nvCxnSpPr>
        <p:spPr>
          <a:xfrm>
            <a:off x="6534595" y="4269774"/>
            <a:ext cx="0" cy="561209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85" name="Přímá spojnice 84"/>
          <p:cNvCxnSpPr/>
          <p:nvPr/>
        </p:nvCxnSpPr>
        <p:spPr>
          <a:xfrm flipH="1">
            <a:off x="6323559" y="4832511"/>
            <a:ext cx="211036" cy="150872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86" name="Přímá spojnice 85"/>
          <p:cNvCxnSpPr/>
          <p:nvPr/>
        </p:nvCxnSpPr>
        <p:spPr>
          <a:xfrm>
            <a:off x="6534595" y="4842846"/>
            <a:ext cx="211036" cy="169139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87" name="Přímá spojnice 86"/>
          <p:cNvCxnSpPr/>
          <p:nvPr/>
        </p:nvCxnSpPr>
        <p:spPr>
          <a:xfrm flipH="1">
            <a:off x="6323559" y="4480841"/>
            <a:ext cx="211036" cy="63236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cxnSp>
        <p:nvCxnSpPr>
          <p:cNvPr id="88" name="Přímá spojnice 87"/>
          <p:cNvCxnSpPr/>
          <p:nvPr/>
        </p:nvCxnSpPr>
        <p:spPr>
          <a:xfrm>
            <a:off x="6534595" y="4480841"/>
            <a:ext cx="211036" cy="86435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89" name="Obdélník se zakulaceným rohem na stejné straně 88"/>
          <p:cNvSpPr/>
          <p:nvPr/>
        </p:nvSpPr>
        <p:spPr>
          <a:xfrm rot="10800000">
            <a:off x="6316058" y="3859732"/>
            <a:ext cx="429573" cy="178611"/>
          </a:xfrm>
          <a:prstGeom prst="round2SameRect">
            <a:avLst>
              <a:gd name="adj1" fmla="val 39331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cxnSp>
        <p:nvCxnSpPr>
          <p:cNvPr id="90" name="Přímá spojnice 89"/>
          <p:cNvCxnSpPr/>
          <p:nvPr/>
        </p:nvCxnSpPr>
        <p:spPr>
          <a:xfrm>
            <a:off x="6231415" y="4256066"/>
            <a:ext cx="92144" cy="392921"/>
          </a:xfrm>
          <a:prstGeom prst="lin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cxnSp>
      <p:sp>
        <p:nvSpPr>
          <p:cNvPr id="91" name="Ovál 90"/>
          <p:cNvSpPr/>
          <p:nvPr/>
        </p:nvSpPr>
        <p:spPr>
          <a:xfrm>
            <a:off x="6164985" y="4214000"/>
            <a:ext cx="143182" cy="11154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92" name="Ovál 91"/>
          <p:cNvSpPr/>
          <p:nvPr/>
        </p:nvSpPr>
        <p:spPr>
          <a:xfrm>
            <a:off x="6687227" y="4498751"/>
            <a:ext cx="215607" cy="16666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93" name="Plus 92"/>
          <p:cNvSpPr/>
          <p:nvPr/>
        </p:nvSpPr>
        <p:spPr>
          <a:xfrm>
            <a:off x="6687227" y="4325548"/>
            <a:ext cx="215607" cy="186911"/>
          </a:xfrm>
          <a:prstGeom prst="mathPlu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96" name="Ovál 95"/>
          <p:cNvSpPr/>
          <p:nvPr/>
        </p:nvSpPr>
        <p:spPr>
          <a:xfrm>
            <a:off x="6852670" y="3323255"/>
            <a:ext cx="422072" cy="39423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cxnSp>
        <p:nvCxnSpPr>
          <p:cNvPr id="97" name="Přímá spojnice 96"/>
          <p:cNvCxnSpPr>
            <a:stCxn id="96" idx="4"/>
          </p:cNvCxnSpPr>
          <p:nvPr/>
        </p:nvCxnSpPr>
        <p:spPr>
          <a:xfrm>
            <a:off x="7063706" y="3717489"/>
            <a:ext cx="0" cy="561209"/>
          </a:xfrm>
          <a:prstGeom prst="lin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8" name="Přímá spojnice 97"/>
          <p:cNvCxnSpPr/>
          <p:nvPr/>
        </p:nvCxnSpPr>
        <p:spPr>
          <a:xfrm flipH="1">
            <a:off x="6852670" y="4280226"/>
            <a:ext cx="211036" cy="150872"/>
          </a:xfrm>
          <a:prstGeom prst="lin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99" name="Přímá spojnice 98"/>
          <p:cNvCxnSpPr/>
          <p:nvPr/>
        </p:nvCxnSpPr>
        <p:spPr>
          <a:xfrm>
            <a:off x="7063706" y="4290561"/>
            <a:ext cx="211036" cy="169139"/>
          </a:xfrm>
          <a:prstGeom prst="lin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0" name="Přímá spojnice 99"/>
          <p:cNvCxnSpPr/>
          <p:nvPr/>
        </p:nvCxnSpPr>
        <p:spPr>
          <a:xfrm flipH="1">
            <a:off x="6852670" y="3928556"/>
            <a:ext cx="211036" cy="63236"/>
          </a:xfrm>
          <a:prstGeom prst="lin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cxnSp>
        <p:nvCxnSpPr>
          <p:cNvPr id="101" name="Přímá spojnice 100"/>
          <p:cNvCxnSpPr/>
          <p:nvPr/>
        </p:nvCxnSpPr>
        <p:spPr>
          <a:xfrm>
            <a:off x="7063706" y="3928556"/>
            <a:ext cx="211036" cy="86435"/>
          </a:xfrm>
          <a:prstGeom prst="lin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02" name="Obdélník se zakulaceným rohem na stejné straně 101"/>
          <p:cNvSpPr/>
          <p:nvPr/>
        </p:nvSpPr>
        <p:spPr>
          <a:xfrm rot="10800000">
            <a:off x="6845169" y="3307447"/>
            <a:ext cx="429573" cy="178611"/>
          </a:xfrm>
          <a:prstGeom prst="round2SameRect">
            <a:avLst>
              <a:gd name="adj1" fmla="val 39331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cxnSp>
        <p:nvCxnSpPr>
          <p:cNvPr id="103" name="Přímá spojnice 102"/>
          <p:cNvCxnSpPr/>
          <p:nvPr/>
        </p:nvCxnSpPr>
        <p:spPr>
          <a:xfrm>
            <a:off x="6760526" y="3703781"/>
            <a:ext cx="92144" cy="392921"/>
          </a:xfrm>
          <a:prstGeom prst="lin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sp>
        <p:nvSpPr>
          <p:cNvPr id="104" name="Ovál 103"/>
          <p:cNvSpPr/>
          <p:nvPr/>
        </p:nvSpPr>
        <p:spPr>
          <a:xfrm>
            <a:off x="6694096" y="3661715"/>
            <a:ext cx="143182" cy="11154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05" name="Ovál 104"/>
          <p:cNvSpPr/>
          <p:nvPr/>
        </p:nvSpPr>
        <p:spPr>
          <a:xfrm>
            <a:off x="7216338" y="3946466"/>
            <a:ext cx="215607" cy="1666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06" name="Plus 105"/>
          <p:cNvSpPr/>
          <p:nvPr/>
        </p:nvSpPr>
        <p:spPr>
          <a:xfrm>
            <a:off x="7216338" y="3773263"/>
            <a:ext cx="215607" cy="186911"/>
          </a:xfrm>
          <a:prstGeom prst="mathPlu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07" name="Obdélník 106"/>
          <p:cNvSpPr/>
          <p:nvPr/>
        </p:nvSpPr>
        <p:spPr>
          <a:xfrm>
            <a:off x="6993109" y="4567276"/>
            <a:ext cx="1731301" cy="6282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co ostatní panovníci?</a:t>
            </a:r>
          </a:p>
        </p:txBody>
      </p:sp>
      <p:sp>
        <p:nvSpPr>
          <p:cNvPr id="108" name="Pravá složená závorka 107"/>
          <p:cNvSpPr/>
          <p:nvPr/>
        </p:nvSpPr>
        <p:spPr>
          <a:xfrm rot="5400000">
            <a:off x="6513242" y="3503067"/>
            <a:ext cx="648072" cy="4033018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09" name="Zaoblený obdélník 108"/>
          <p:cNvSpPr/>
          <p:nvPr/>
        </p:nvSpPr>
        <p:spPr>
          <a:xfrm>
            <a:off x="6232351" y="6060112"/>
            <a:ext cx="1253284" cy="50405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spory</a:t>
            </a:r>
          </a:p>
        </p:txBody>
      </p:sp>
    </p:spTree>
    <p:extLst>
      <p:ext uri="{BB962C8B-B14F-4D97-AF65-F5344CB8AC3E}">
        <p14:creationId xmlns:p14="http://schemas.microsoft.com/office/powerpoint/2010/main" val="628038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4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1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6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1" presetID="2" presetClass="entr" presetSubtype="9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5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  <p:bldP spid="46" grpId="0" animBg="1"/>
      <p:bldP spid="48" grpId="0" animBg="1"/>
      <p:bldP spid="49" grpId="0" animBg="1"/>
      <p:bldP spid="50" grpId="0" animBg="1"/>
      <p:bldP spid="51" grpId="0"/>
      <p:bldP spid="52" grpId="0" animBg="1"/>
      <p:bldP spid="53" grpId="0" animBg="1"/>
      <p:bldP spid="54" grpId="0" animBg="1"/>
      <p:bldP spid="57" grpId="0" animBg="1"/>
      <p:bldP spid="63" grpId="0" animBg="1"/>
      <p:bldP spid="65" grpId="0" animBg="1"/>
      <p:bldP spid="66" grpId="0" animBg="1"/>
      <p:bldP spid="67" grpId="0" animBg="1"/>
      <p:bldP spid="70" grpId="0" animBg="1"/>
      <p:bldP spid="76" grpId="0" animBg="1"/>
      <p:bldP spid="78" grpId="0" animBg="1"/>
      <p:bldP spid="79" grpId="0" animBg="1"/>
      <p:bldP spid="80" grpId="0" animBg="1"/>
      <p:bldP spid="83" grpId="0" animBg="1"/>
      <p:bldP spid="89" grpId="0" animBg="1"/>
      <p:bldP spid="91" grpId="0" animBg="1"/>
      <p:bldP spid="92" grpId="0" animBg="1"/>
      <p:bldP spid="93" grpId="0" animBg="1"/>
      <p:bldP spid="96" grpId="0" animBg="1"/>
      <p:bldP spid="102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2755"/>
          <a:stretch/>
        </p:blipFill>
        <p:spPr bwMode="auto">
          <a:xfrm>
            <a:off x="1046108" y="4221088"/>
            <a:ext cx="3599754" cy="24024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06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62880" y="-340668"/>
            <a:ext cx="8229600" cy="1143000"/>
          </a:xfrm>
        </p:spPr>
        <p:txBody>
          <a:bodyPr>
            <a:noAutofit/>
          </a:bodyPr>
          <a:lstStyle/>
          <a:p>
            <a:r>
              <a:rPr lang="cs-CZ" sz="3600" dirty="0">
                <a:latin typeface="Book Antiqua" panose="02040602050305030304" pitchFamily="18" charset="0"/>
              </a:rPr>
              <a:t>České knížectví na přelomu tisíciletí</a:t>
            </a:r>
          </a:p>
        </p:txBody>
      </p:sp>
      <p:sp>
        <p:nvSpPr>
          <p:cNvPr id="6" name="Jednoduché závorky 5"/>
          <p:cNvSpPr/>
          <p:nvPr/>
        </p:nvSpPr>
        <p:spPr>
          <a:xfrm>
            <a:off x="251520" y="764704"/>
            <a:ext cx="6264696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velké množství knížat </a:t>
            </a:r>
            <a:r>
              <a:rPr lang="cs-CZ" dirty="0">
                <a:latin typeface="Book Antiqua" panose="02040602050305030304" pitchFamily="18" charset="0"/>
                <a:sym typeface="Wingdings 3"/>
              </a:rPr>
              <a:t> zmíníme jen nejvýznamnější </a:t>
            </a:r>
            <a:endParaRPr lang="cs-CZ" dirty="0">
              <a:latin typeface="Book Antiqua" panose="02040602050305030304" pitchFamily="18" charset="0"/>
            </a:endParaRPr>
          </a:p>
        </p:txBody>
      </p:sp>
      <p:sp>
        <p:nvSpPr>
          <p:cNvPr id="7" name="Ovál 6"/>
          <p:cNvSpPr/>
          <p:nvPr/>
        </p:nvSpPr>
        <p:spPr>
          <a:xfrm>
            <a:off x="269535" y="1484784"/>
            <a:ext cx="1997968" cy="7200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Břetislav I.</a:t>
            </a:r>
          </a:p>
        </p:txBody>
      </p:sp>
      <p:sp>
        <p:nvSpPr>
          <p:cNvPr id="8" name="Obdélník 7"/>
          <p:cNvSpPr/>
          <p:nvPr/>
        </p:nvSpPr>
        <p:spPr>
          <a:xfrm>
            <a:off x="440191" y="3650969"/>
            <a:ext cx="1575048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změnil nástupnictví</a:t>
            </a:r>
          </a:p>
        </p:txBody>
      </p:sp>
      <p:sp>
        <p:nvSpPr>
          <p:cNvPr id="9" name="Levá složená závorka 8"/>
          <p:cNvSpPr/>
          <p:nvPr/>
        </p:nvSpPr>
        <p:spPr>
          <a:xfrm>
            <a:off x="4499992" y="1844824"/>
            <a:ext cx="720080" cy="3906180"/>
          </a:xfrm>
          <a:prstGeom prst="lef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796136" y="1848272"/>
            <a:ext cx="2232248" cy="9361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 jeho vlády  kníže  zvolen velmoži</a:t>
            </a:r>
          </a:p>
        </p:txBody>
      </p:sp>
      <p:sp>
        <p:nvSpPr>
          <p:cNvPr id="11" name="Jednoduché závorky 10"/>
          <p:cNvSpPr/>
          <p:nvPr/>
        </p:nvSpPr>
        <p:spPr>
          <a:xfrm rot="16200000">
            <a:off x="4314996" y="2960948"/>
            <a:ext cx="2304256" cy="50405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vždy Přemyslovec!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5663304" y="2602632"/>
            <a:ext cx="581040" cy="3634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Násobení 13"/>
          <p:cNvSpPr/>
          <p:nvPr/>
        </p:nvSpPr>
        <p:spPr>
          <a:xfrm>
            <a:off x="6624228" y="2803456"/>
            <a:ext cx="576064" cy="576064"/>
          </a:xfrm>
          <a:prstGeom prst="mathMultiply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5796136" y="3379520"/>
            <a:ext cx="2232248" cy="84156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krvavé boje mezi Přemyslovci</a:t>
            </a:r>
          </a:p>
        </p:txBody>
      </p:sp>
      <p:sp>
        <p:nvSpPr>
          <p:cNvPr id="16" name="Jednoduché závorky 15"/>
          <p:cNvSpPr/>
          <p:nvPr/>
        </p:nvSpPr>
        <p:spPr>
          <a:xfrm rot="16200000">
            <a:off x="7452320" y="3576464"/>
            <a:ext cx="2232248" cy="648072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za posledních sto let 18 knížat</a:t>
            </a:r>
          </a:p>
        </p:txBody>
      </p:sp>
      <p:sp>
        <p:nvSpPr>
          <p:cNvPr id="17" name="Šipka dolů 16"/>
          <p:cNvSpPr/>
          <p:nvPr/>
        </p:nvSpPr>
        <p:spPr>
          <a:xfrm>
            <a:off x="6336196" y="4365104"/>
            <a:ext cx="1152128" cy="59381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5719152" y="5157192"/>
            <a:ext cx="2309232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Bř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. zavádí tzv. </a:t>
            </a:r>
            <a:r>
              <a:rPr lang="cs-CZ" dirty="0" err="1">
                <a:solidFill>
                  <a:schemeClr val="bg1"/>
                </a:solidFill>
                <a:latin typeface="Book Antiqua" panose="02040602050305030304" pitchFamily="18" charset="0"/>
              </a:rPr>
              <a:t>seniorgenituru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Ohnutý roh 18"/>
          <p:cNvSpPr/>
          <p:nvPr/>
        </p:nvSpPr>
        <p:spPr>
          <a:xfrm>
            <a:off x="5719152" y="5949280"/>
            <a:ext cx="2309232" cy="72008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nastupuje vždy nejstarší </a:t>
            </a:r>
            <a:r>
              <a:rPr lang="cs-CZ" dirty="0" err="1">
                <a:latin typeface="Book Antiqua" panose="02040602050305030304" pitchFamily="18" charset="0"/>
              </a:rPr>
              <a:t>Přem</a:t>
            </a:r>
            <a:r>
              <a:rPr lang="cs-CZ" dirty="0">
                <a:latin typeface="Book Antiqua" panose="02040602050305030304" pitchFamily="18" charset="0"/>
              </a:rPr>
              <a:t>.</a:t>
            </a:r>
          </a:p>
        </p:txBody>
      </p:sp>
      <p:cxnSp>
        <p:nvCxnSpPr>
          <p:cNvPr id="21" name="Pravoúhlá spojnice 20"/>
          <p:cNvCxnSpPr>
            <a:stCxn id="8" idx="3"/>
            <a:endCxn id="9" idx="1"/>
          </p:cNvCxnSpPr>
          <p:nvPr/>
        </p:nvCxnSpPr>
        <p:spPr>
          <a:xfrm flipV="1">
            <a:off x="2015239" y="3797914"/>
            <a:ext cx="2484753" cy="24909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074" name="Picture 2" descr="Výsledek obrázku pro břetislav i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47" y="1229121"/>
            <a:ext cx="2200327" cy="240469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38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4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6" presetClass="entr" presetSubtype="4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Výsledek obrázku pro vladislav ii tažení do itál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5" y="3718795"/>
            <a:ext cx="4394715" cy="28675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leva a nahoru 9"/>
          <p:cNvSpPr/>
          <p:nvPr/>
        </p:nvSpPr>
        <p:spPr>
          <a:xfrm>
            <a:off x="5436096" y="5373216"/>
            <a:ext cx="720080" cy="1152128"/>
          </a:xfrm>
          <a:prstGeom prst="lef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06</a:t>
            </a:r>
          </a:p>
        </p:txBody>
      </p:sp>
      <p:sp>
        <p:nvSpPr>
          <p:cNvPr id="2" name="Ovál 1"/>
          <p:cNvSpPr/>
          <p:nvPr/>
        </p:nvSpPr>
        <p:spPr>
          <a:xfrm>
            <a:off x="593812" y="908720"/>
            <a:ext cx="1997968" cy="66307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Vratislav II.</a:t>
            </a:r>
          </a:p>
        </p:txBody>
      </p:sp>
      <p:sp>
        <p:nvSpPr>
          <p:cNvPr id="3" name="Ohnutý roh 2"/>
          <p:cNvSpPr/>
          <p:nvPr/>
        </p:nvSpPr>
        <p:spPr>
          <a:xfrm>
            <a:off x="413792" y="1772816"/>
            <a:ext cx="2358008" cy="136815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královský titul propůjčen doživotně císařem za pomoc při sporu s papežem</a:t>
            </a:r>
          </a:p>
        </p:txBody>
      </p:sp>
      <p:sp>
        <p:nvSpPr>
          <p:cNvPr id="6" name="Zaoblený obdélník 5"/>
          <p:cNvSpPr/>
          <p:nvPr/>
        </p:nvSpPr>
        <p:spPr>
          <a:xfrm>
            <a:off x="3131840" y="233064"/>
            <a:ext cx="2916324" cy="53387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První čeští králové</a:t>
            </a:r>
          </a:p>
        </p:txBody>
      </p:sp>
      <p:sp>
        <p:nvSpPr>
          <p:cNvPr id="7" name="Ovál 6"/>
          <p:cNvSpPr/>
          <p:nvPr/>
        </p:nvSpPr>
        <p:spPr>
          <a:xfrm>
            <a:off x="5724128" y="3429000"/>
            <a:ext cx="2160240" cy="66307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Vladislav II.</a:t>
            </a:r>
          </a:p>
        </p:txBody>
      </p:sp>
      <p:sp>
        <p:nvSpPr>
          <p:cNvPr id="8" name="Ohnutý roh 7"/>
          <p:cNvSpPr/>
          <p:nvPr/>
        </p:nvSpPr>
        <p:spPr>
          <a:xfrm>
            <a:off x="5625244" y="4221088"/>
            <a:ext cx="2358008" cy="136815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pomohl císaři Fridrichu Barbarossovi při tažení do Itálie</a:t>
            </a:r>
          </a:p>
        </p:txBody>
      </p:sp>
      <p:sp>
        <p:nvSpPr>
          <p:cNvPr id="9" name="Jednoduché závorky 8"/>
          <p:cNvSpPr/>
          <p:nvPr/>
        </p:nvSpPr>
        <p:spPr>
          <a:xfrm>
            <a:off x="6588224" y="5751004"/>
            <a:ext cx="2088232" cy="55831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tzv. císařská jízda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491880" y="5949280"/>
            <a:ext cx="1800200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doživotně koruna</a:t>
            </a:r>
          </a:p>
        </p:txBody>
      </p:sp>
      <p:pic>
        <p:nvPicPr>
          <p:cNvPr id="4098" name="Picture 2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68" y="902149"/>
            <a:ext cx="2098551" cy="259080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vladislav i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20688"/>
            <a:ext cx="2202046" cy="2662064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38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Výsledek obrázku pro přemysl otakar 1 map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"/>
          <a:stretch/>
        </p:blipFill>
        <p:spPr bwMode="auto">
          <a:xfrm>
            <a:off x="3135891" y="3144851"/>
            <a:ext cx="4800600" cy="3256295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06</a:t>
            </a:r>
          </a:p>
        </p:txBody>
      </p:sp>
      <p:sp>
        <p:nvSpPr>
          <p:cNvPr id="2" name="Ovál 1"/>
          <p:cNvSpPr/>
          <p:nvPr/>
        </p:nvSpPr>
        <p:spPr>
          <a:xfrm>
            <a:off x="683567" y="427033"/>
            <a:ext cx="1656184" cy="87910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Přemysl Otakar I.</a:t>
            </a:r>
          </a:p>
        </p:txBody>
      </p:sp>
      <p:sp>
        <p:nvSpPr>
          <p:cNvPr id="3" name="Jednoduché závorky 2"/>
          <p:cNvSpPr/>
          <p:nvPr/>
        </p:nvSpPr>
        <p:spPr>
          <a:xfrm>
            <a:off x="323528" y="1476048"/>
            <a:ext cx="2376264" cy="576064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1192-3 a 1197-1230</a:t>
            </a:r>
          </a:p>
        </p:txBody>
      </p:sp>
      <p:sp>
        <p:nvSpPr>
          <p:cNvPr id="6" name="Šipka dolů 5"/>
          <p:cNvSpPr/>
          <p:nvPr/>
        </p:nvSpPr>
        <p:spPr>
          <a:xfrm rot="10800000">
            <a:off x="1043608" y="2052112"/>
            <a:ext cx="936104" cy="57606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13792" y="2780928"/>
            <a:ext cx="2286000" cy="12241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nástup složitý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=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pere se s bratrem o nástupnictví</a:t>
            </a:r>
          </a:p>
        </p:txBody>
      </p:sp>
      <p:sp>
        <p:nvSpPr>
          <p:cNvPr id="8" name="Obdélník 7"/>
          <p:cNvSpPr/>
          <p:nvPr/>
        </p:nvSpPr>
        <p:spPr>
          <a:xfrm>
            <a:off x="413792" y="4221088"/>
            <a:ext cx="2286000" cy="86409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 zásahu SŘŘ vyřešeno smírem</a:t>
            </a:r>
          </a:p>
        </p:txBody>
      </p:sp>
      <p:sp>
        <p:nvSpPr>
          <p:cNvPr id="9" name="Jednoduché závorky 8"/>
          <p:cNvSpPr/>
          <p:nvPr/>
        </p:nvSpPr>
        <p:spPr>
          <a:xfrm>
            <a:off x="323528" y="5229200"/>
            <a:ext cx="2592288" cy="864096"/>
          </a:xfrm>
          <a:prstGeom prst="bracketPair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Př. vládne jako kníže,</a:t>
            </a:r>
          </a:p>
          <a:p>
            <a:pPr algn="ctr"/>
            <a:r>
              <a:rPr lang="cs-CZ" dirty="0">
                <a:latin typeface="Book Antiqua" panose="02040602050305030304" pitchFamily="18" charset="0"/>
              </a:rPr>
              <a:t>bratr spravuje Moravu</a:t>
            </a:r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2555776" y="866584"/>
            <a:ext cx="42484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7020271" y="461665"/>
            <a:ext cx="2041485" cy="84447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podporuje císaře Fridricha II.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>
            <a:off x="8244408" y="1476048"/>
            <a:ext cx="0" cy="42749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7020271" y="5949280"/>
            <a:ext cx="2041485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 to je mu udělena…</a:t>
            </a:r>
          </a:p>
        </p:txBody>
      </p:sp>
      <p:pic>
        <p:nvPicPr>
          <p:cNvPr id="5122" name="Picture 2" descr="Výsledek obrázku pro přemysl otaka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796" y="222239"/>
            <a:ext cx="2409825" cy="28575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idrich II. (De arte venandi cum avibu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009" y="1418634"/>
            <a:ext cx="1877935" cy="258643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38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  <p:bldP spid="1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hnutá šipka 24"/>
          <p:cNvSpPr/>
          <p:nvPr/>
        </p:nvSpPr>
        <p:spPr>
          <a:xfrm rot="10800000">
            <a:off x="7261722" y="845121"/>
            <a:ext cx="612068" cy="4075816"/>
          </a:xfrm>
          <a:prstGeom prst="ben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 rot="16200000">
            <a:off x="7891881" y="5581727"/>
            <a:ext cx="23397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alibri" panose="020F0502020204030204" pitchFamily="34" charset="0"/>
              </a:rPr>
              <a:t>© Lukáš </a:t>
            </a:r>
            <a:r>
              <a:rPr lang="cs-CZ" sz="1600" dirty="0" err="1">
                <a:latin typeface="Calibri" panose="020F0502020204030204" pitchFamily="34" charset="0"/>
              </a:rPr>
              <a:t>Lanč</a:t>
            </a:r>
            <a:r>
              <a:rPr lang="cs-CZ" sz="1600" dirty="0">
                <a:latin typeface="Calibri" panose="020F0502020204030204" pitchFamily="34" charset="0"/>
              </a:rPr>
              <a:t> 2018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827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06</a:t>
            </a:r>
          </a:p>
        </p:txBody>
      </p:sp>
      <p:sp>
        <p:nvSpPr>
          <p:cNvPr id="6" name="Obdélník 5"/>
          <p:cNvSpPr/>
          <p:nvPr/>
        </p:nvSpPr>
        <p:spPr>
          <a:xfrm>
            <a:off x="7020271" y="5949280"/>
            <a:ext cx="2041485" cy="72008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za to je mu udělena…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8041013" y="1052736"/>
            <a:ext cx="0" cy="4698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Zaoblený obdélník 7"/>
          <p:cNvSpPr/>
          <p:nvPr/>
        </p:nvSpPr>
        <p:spPr>
          <a:xfrm>
            <a:off x="6372200" y="251969"/>
            <a:ext cx="2391112" cy="67788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Zlatá bula sicilská</a:t>
            </a:r>
          </a:p>
        </p:txBody>
      </p:sp>
      <p:sp>
        <p:nvSpPr>
          <p:cNvPr id="9" name="Ovál 8"/>
          <p:cNvSpPr/>
          <p:nvPr/>
        </p:nvSpPr>
        <p:spPr>
          <a:xfrm>
            <a:off x="5940152" y="1052736"/>
            <a:ext cx="1800200" cy="72008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1212</a:t>
            </a:r>
          </a:p>
        </p:txBody>
      </p:sp>
      <p:sp>
        <p:nvSpPr>
          <p:cNvPr id="10" name="Šipka doleva 9"/>
          <p:cNvSpPr/>
          <p:nvPr/>
        </p:nvSpPr>
        <p:spPr>
          <a:xfrm>
            <a:off x="5004048" y="421441"/>
            <a:ext cx="1224136" cy="338944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Book Antiqua" panose="02040602050305030304" pitchFamily="18" charset="0"/>
            </a:endParaRPr>
          </a:p>
        </p:txBody>
      </p:sp>
      <p:sp>
        <p:nvSpPr>
          <p:cNvPr id="11" name="Zaoblený obdélník 10"/>
          <p:cNvSpPr/>
          <p:nvPr/>
        </p:nvSpPr>
        <p:spPr>
          <a:xfrm>
            <a:off x="136888" y="336705"/>
            <a:ext cx="1368152" cy="508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zlatá</a:t>
            </a:r>
          </a:p>
        </p:txBody>
      </p:sp>
      <p:sp>
        <p:nvSpPr>
          <p:cNvPr id="12" name="Zaoblený obdélník 11"/>
          <p:cNvSpPr/>
          <p:nvPr/>
        </p:nvSpPr>
        <p:spPr>
          <a:xfrm>
            <a:off x="1834248" y="336705"/>
            <a:ext cx="1368152" cy="508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bula</a:t>
            </a:r>
          </a:p>
        </p:txBody>
      </p:sp>
      <p:sp>
        <p:nvSpPr>
          <p:cNvPr id="13" name="Zaoblený obdélník 12"/>
          <p:cNvSpPr/>
          <p:nvPr/>
        </p:nvSpPr>
        <p:spPr>
          <a:xfrm>
            <a:off x="3491880" y="336705"/>
            <a:ext cx="1368152" cy="5084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sicilská</a:t>
            </a:r>
          </a:p>
        </p:txBody>
      </p:sp>
      <p:cxnSp>
        <p:nvCxnSpPr>
          <p:cNvPr id="15" name="Přímá spojnice se šipkou 14"/>
          <p:cNvCxnSpPr>
            <a:stCxn id="11" idx="2"/>
          </p:cNvCxnSpPr>
          <p:nvPr/>
        </p:nvCxnSpPr>
        <p:spPr>
          <a:xfrm>
            <a:off x="820964" y="845121"/>
            <a:ext cx="0" cy="355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113696" y="1387272"/>
            <a:ext cx="1368152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drahý kov </a:t>
            </a:r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  <a:sym typeface="Wingdings" panose="05000000000000000000" pitchFamily="2" charset="2"/>
              </a:rPr>
              <a:t></a:t>
            </a:r>
            <a:endParaRPr lang="cs-CZ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20" name="Přímá spojnice se šipkou 19"/>
          <p:cNvCxnSpPr>
            <a:stCxn id="12" idx="2"/>
          </p:cNvCxnSpPr>
          <p:nvPr/>
        </p:nvCxnSpPr>
        <p:spPr>
          <a:xfrm>
            <a:off x="2518324" y="845121"/>
            <a:ext cx="0" cy="355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1834248" y="1369408"/>
            <a:ext cx="1368152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pečeť</a:t>
            </a:r>
          </a:p>
        </p:txBody>
      </p:sp>
      <p:cxnSp>
        <p:nvCxnSpPr>
          <p:cNvPr id="23" name="Přímá spojnice se šipkou 22"/>
          <p:cNvCxnSpPr>
            <a:stCxn id="13" idx="2"/>
          </p:cNvCxnSpPr>
          <p:nvPr/>
        </p:nvCxnSpPr>
        <p:spPr>
          <a:xfrm>
            <a:off x="4175956" y="845121"/>
            <a:ext cx="0" cy="3558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3491880" y="1369408"/>
            <a:ext cx="2124236" cy="14401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Book Antiqua" panose="02040602050305030304" pitchFamily="18" charset="0"/>
              </a:rPr>
              <a:t>císař i sicilským panovníkem a jinou bulu zrovna neměl</a:t>
            </a:r>
          </a:p>
        </p:txBody>
      </p:sp>
      <p:sp>
        <p:nvSpPr>
          <p:cNvPr id="26" name="Ohnutý roh 25"/>
          <p:cNvSpPr/>
          <p:nvPr/>
        </p:nvSpPr>
        <p:spPr>
          <a:xfrm>
            <a:off x="5616116" y="4293096"/>
            <a:ext cx="1548172" cy="11521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česká koruna dědičná</a:t>
            </a:r>
          </a:p>
        </p:txBody>
      </p:sp>
      <p:sp>
        <p:nvSpPr>
          <p:cNvPr id="27" name="Ohnutý roh 26"/>
          <p:cNvSpPr/>
          <p:nvPr/>
        </p:nvSpPr>
        <p:spPr>
          <a:xfrm>
            <a:off x="3491880" y="5636662"/>
            <a:ext cx="3309035" cy="108012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český král se musí účastnit císařské jízdy (nebo se vyplatit)</a:t>
            </a:r>
          </a:p>
        </p:txBody>
      </p:sp>
      <p:sp>
        <p:nvSpPr>
          <p:cNvPr id="28" name="Ohnutý roh 27"/>
          <p:cNvSpPr/>
          <p:nvPr/>
        </p:nvSpPr>
        <p:spPr>
          <a:xfrm>
            <a:off x="3204400" y="4930468"/>
            <a:ext cx="2231696" cy="61206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Book Antiqua" panose="02040602050305030304" pitchFamily="18" charset="0"/>
              </a:rPr>
              <a:t>nový státní znak</a:t>
            </a:r>
          </a:p>
        </p:txBody>
      </p:sp>
      <p:pic>
        <p:nvPicPr>
          <p:cNvPr id="6146" name="Picture 2" descr="Související obráze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851" y="2000013"/>
            <a:ext cx="1896097" cy="21316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ýsledek obrázku pro zlatá bula sicilská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8" y="2089488"/>
            <a:ext cx="2715153" cy="452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Obrázek 28" descr="http://images.slideplayer.cz/11/3055201/slides/slide_1.jpg"/>
          <p:cNvPicPr/>
          <p:nvPr/>
        </p:nvPicPr>
        <p:blipFill rotWithShape="1">
          <a:blip r:embed="rId4" cstate="print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45341" r="58872" b="8801"/>
          <a:stretch/>
        </p:blipFill>
        <p:spPr bwMode="auto">
          <a:xfrm>
            <a:off x="3067050" y="2978944"/>
            <a:ext cx="1253198" cy="1314151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Obrázek 29" descr="http://images.slideplayer.cz/11/3055201/slides/slide_1.jpg"/>
          <p:cNvPicPr/>
          <p:nvPr/>
        </p:nvPicPr>
        <p:blipFill rotWithShape="1">
          <a:blip r:embed="rId4">
            <a:clrChange>
              <a:clrFrom>
                <a:srgbClr val="D9D9D9"/>
              </a:clrFrom>
              <a:clrTo>
                <a:srgbClr val="D9D9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8" t="46939" r="8584" b="7797"/>
          <a:stretch/>
        </p:blipFill>
        <p:spPr bwMode="auto">
          <a:xfrm>
            <a:off x="4427984" y="3501009"/>
            <a:ext cx="1181309" cy="133739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3995936" y="400506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21" grpId="0" animBg="1"/>
      <p:bldP spid="24" grpId="0" animBg="1"/>
      <p:bldP spid="26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1756</TotalTime>
  <Words>356</Words>
  <Application>Microsoft Office PowerPoint</Application>
  <PresentationFormat>Předvádění na obrazovce (4:3)</PresentationFormat>
  <Paragraphs>101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Book Antiqua</vt:lpstr>
      <vt:lpstr>Calibri</vt:lpstr>
      <vt:lpstr>Rockwell</vt:lpstr>
      <vt:lpstr>Wingdings 2</vt:lpstr>
      <vt:lpstr>Lití písma</vt:lpstr>
      <vt:lpstr>Vikingové Svatá říše římská, první Přemyslovci Románské umění</vt:lpstr>
      <vt:lpstr>Prezentace aplikace PowerPoint</vt:lpstr>
      <vt:lpstr>Prezentace aplikace PowerPoint</vt:lpstr>
      <vt:lpstr>Prezentace aplikace PowerPoint</vt:lpstr>
      <vt:lpstr>Prezentace aplikace PowerPoint</vt:lpstr>
      <vt:lpstr>České knížectví na přelomu tisíciletí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studia dějepisu Pravěcí předchůdci člověka Členění dávné historie</dc:title>
  <dc:creator>Lukáš Lanč</dc:creator>
  <cp:lastModifiedBy>Lanč Lukáš</cp:lastModifiedBy>
  <cp:revision>31</cp:revision>
  <dcterms:created xsi:type="dcterms:W3CDTF">2018-01-23T11:04:38Z</dcterms:created>
  <dcterms:modified xsi:type="dcterms:W3CDTF">2020-09-23T13:56:30Z</dcterms:modified>
</cp:coreProperties>
</file>