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6" r:id="rId5"/>
    <p:sldId id="268" r:id="rId6"/>
    <p:sldId id="267" r:id="rId7"/>
    <p:sldId id="271" r:id="rId8"/>
    <p:sldId id="273" r:id="rId9"/>
    <p:sldId id="272" r:id="rId10"/>
    <p:sldId id="274" r:id="rId11"/>
    <p:sldId id="275" r:id="rId12"/>
    <p:sldId id="276" r:id="rId13"/>
    <p:sldId id="269" r:id="rId14"/>
    <p:sldId id="277" r:id="rId15"/>
    <p:sldId id="259" r:id="rId16"/>
    <p:sldId id="260" r:id="rId17"/>
    <p:sldId id="263" r:id="rId18"/>
    <p:sldId id="264" r:id="rId19"/>
    <p:sldId id="261" r:id="rId20"/>
    <p:sldId id="262" r:id="rId21"/>
    <p:sldId id="265" r:id="rId2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94660"/>
  </p:normalViewPr>
  <p:slideViewPr>
    <p:cSldViewPr>
      <p:cViewPr>
        <p:scale>
          <a:sx n="70" d="100"/>
          <a:sy n="70" d="100"/>
        </p:scale>
        <p:origin x="-1368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se zakulaceným příčným rohem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95EC1D4A-A796-47C3-A63E-CE236FB377E2}" type="datetimeFigureOut">
              <a:rPr lang="cs-CZ" smtClean="0"/>
              <a:t>23.9.2018</a:t>
            </a:fld>
            <a:endParaRPr lang="cs-CZ"/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Zástupný symbol pro zápatí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EC1D4A-A796-47C3-A63E-CE236FB377E2}" type="datetimeFigureOut">
              <a:rPr lang="cs-CZ" smtClean="0"/>
              <a:t>23.9.2018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EC1D4A-A796-47C3-A63E-CE236FB377E2}" type="datetimeFigureOut">
              <a:rPr lang="cs-CZ" smtClean="0"/>
              <a:t>23.9.2018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EC1D4A-A796-47C3-A63E-CE236FB377E2}" type="datetimeFigureOut">
              <a:rPr lang="cs-CZ" smtClean="0"/>
              <a:t>23.9.2018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95EC1D4A-A796-47C3-A63E-CE236FB377E2}" type="datetimeFigureOut">
              <a:rPr lang="cs-CZ" smtClean="0"/>
              <a:t>23.9.2018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EC1D4A-A796-47C3-A63E-CE236FB377E2}" type="datetimeFigureOut">
              <a:rPr lang="cs-CZ" smtClean="0"/>
              <a:t>23.9.2018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EC1D4A-A796-47C3-A63E-CE236FB377E2}" type="datetimeFigureOut">
              <a:rPr lang="cs-CZ" smtClean="0"/>
              <a:t>23.9.2018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EC1D4A-A796-47C3-A63E-CE236FB377E2}" type="datetimeFigureOut">
              <a:rPr lang="cs-CZ" smtClean="0"/>
              <a:t>23.9.2018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EC1D4A-A796-47C3-A63E-CE236FB377E2}" type="datetimeFigureOut">
              <a:rPr lang="cs-CZ" smtClean="0"/>
              <a:t>23.9.2018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95EC1D4A-A796-47C3-A63E-CE236FB377E2}" type="datetimeFigureOut">
              <a:rPr lang="cs-CZ" smtClean="0"/>
              <a:t>23.9.2018</a:t>
            </a:fld>
            <a:endParaRPr lang="cs-CZ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cs-CZ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Kliknutím na ikonu přidáte obrázek.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95EC1D4A-A796-47C3-A63E-CE236FB377E2}" type="datetimeFigureOut">
              <a:rPr lang="cs-CZ" smtClean="0"/>
              <a:t>23.9.2018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se zakulaceným příčným rohem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95EC1D4A-A796-47C3-A63E-CE236FB377E2}" type="datetimeFigureOut">
              <a:rPr lang="cs-CZ" smtClean="0"/>
              <a:t>23.9.2018</a:t>
            </a:fld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source=images&amp;cd=&amp;cad=rja&amp;docid=-1-_EW1adQddEM&amp;tbnid=VKKlTINWmAzrtM:&amp;ved=0CAgQjRwwAA&amp;url=http://forum.videohelp.com/threads/295540-What-was-your-first-computer/page5&amp;ei=0U1UUYGpGOPn4QTEwYGIBg&amp;psig=AFQjCNHHbR2-qKbocDP7Owc2tTooeH9bdg&amp;ust=1364565841476418" TargetMode="External"/><Relationship Id="rId3" Type="http://schemas.openxmlformats.org/officeDocument/2006/relationships/image" Target="../media/image57.jpeg"/><Relationship Id="rId7" Type="http://schemas.openxmlformats.org/officeDocument/2006/relationships/image" Target="../media/image59.jpeg"/><Relationship Id="rId2" Type="http://schemas.openxmlformats.org/officeDocument/2006/relationships/hyperlink" Target="http://www.google.cz/url?sa=i&amp;source=images&amp;cd=&amp;cad=rja&amp;docid=-wF65uhO2qOyCM&amp;tbnid=pftP6K52y5mO_M:&amp;ved=0CAgQjRwwAA&amp;url=http://www.timemoneyandblood.com/HTML/transport/American/willys.html&amp;ei=s0xUUbnoNcyN4gSF2YDwAg&amp;psig=AFQjCNE0pT5Er_O7n0Syr6uFbgAR7868uQ&amp;ust=136456555597039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source=images&amp;cd=&amp;cad=rja&amp;docid=zc8LVcCOTvtJ7M&amp;tbnid=_jWCBxPGiWbnkM:&amp;ved=0CAgQjRwwADgj&amp;url=http://forum.thefreedictionary.com/postst4899p133_Picture-association.aspx&amp;ei=ik1UUazSDOON4ATUy4HYDg&amp;psig=AFQjCNEvyKktQ8IDiQyfFJJVrgJvNJRG-A&amp;ust=1364565770283979" TargetMode="External"/><Relationship Id="rId11" Type="http://schemas.openxmlformats.org/officeDocument/2006/relationships/image" Target="../media/image61.jpeg"/><Relationship Id="rId5" Type="http://schemas.openxmlformats.org/officeDocument/2006/relationships/image" Target="../media/image58.jpeg"/><Relationship Id="rId10" Type="http://schemas.openxmlformats.org/officeDocument/2006/relationships/hyperlink" Target="http://www.google.cz/url?sa=i&amp;source=images&amp;cd=&amp;cad=rja&amp;docid=PeJ1L_9Ln7QpMM&amp;tbnid=kFRXtripWhckXM:&amp;ved=0CAgQjRwwAA&amp;url=http://en.wikipedia.org/wiki/Little_Boy&amp;ei=IE5UUarQE4GN4ASKpoG4BQ&amp;psig=AFQjCNH3c3zD7nB5hpFREQO7sohnyhJW9g&amp;ust=1364565920405330" TargetMode="External"/><Relationship Id="rId4" Type="http://schemas.openxmlformats.org/officeDocument/2006/relationships/hyperlink" Target="http://www.google.cz/url?sa=i&amp;source=images&amp;cd=&amp;cad=rja&amp;docid=JXZaI1sWWwl-SM&amp;tbnid=eSW9Trfori3crM:&amp;ved=0CAgQjRwwAA&amp;url=http://www.daviddarling.info/encyclopedia/H/Heinkel_178.html&amp;ei=YExUUeKhFMr4sgbD14DYCg&amp;psig=AFQjCNEk-J2svWmgQ0IREskYOElmTQqTMQ&amp;ust=1364565472409509" TargetMode="External"/><Relationship Id="rId9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9512" y="381001"/>
            <a:ext cx="8784976" cy="2209800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latin typeface="Book Antiqua" panose="02040602050305030304" pitchFamily="18" charset="0"/>
              </a:rPr>
              <a:t>Holokaust</a:t>
            </a:r>
            <a:br>
              <a:rPr lang="cs-CZ" sz="4000" b="1" dirty="0" smtClean="0">
                <a:latin typeface="Book Antiqua" panose="02040602050305030304" pitchFamily="18" charset="0"/>
              </a:rPr>
            </a:br>
            <a:r>
              <a:rPr lang="cs-CZ" sz="4000" b="1" dirty="0" smtClean="0">
                <a:latin typeface="Book Antiqua" panose="02040602050305030304" pitchFamily="18" charset="0"/>
              </a:rPr>
              <a:t>České země za druhé Velké</a:t>
            </a:r>
            <a:br>
              <a:rPr lang="cs-CZ" sz="4000" b="1" dirty="0" smtClean="0">
                <a:latin typeface="Book Antiqua" panose="02040602050305030304" pitchFamily="18" charset="0"/>
              </a:rPr>
            </a:br>
            <a:r>
              <a:rPr lang="cs-CZ" sz="4000" b="1" dirty="0" smtClean="0">
                <a:latin typeface="Book Antiqua" panose="02040602050305030304" pitchFamily="18" charset="0"/>
              </a:rPr>
              <a:t>Důsledky druhé Velké</a:t>
            </a:r>
            <a:endParaRPr lang="cs-CZ" sz="4000" b="1" dirty="0">
              <a:latin typeface="Book Antiqua" panose="0204060205030503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4800" dirty="0" smtClean="0">
                <a:latin typeface="Book Antiqua" panose="02040602050305030304" pitchFamily="18" charset="0"/>
              </a:rPr>
              <a:t>9. ročník</a:t>
            </a:r>
          </a:p>
          <a:p>
            <a:r>
              <a:rPr lang="cs-CZ" sz="4800" dirty="0" smtClean="0">
                <a:latin typeface="Book Antiqua" panose="02040602050305030304" pitchFamily="18" charset="0"/>
              </a:rPr>
              <a:t>10 - 12</a:t>
            </a:r>
            <a:endParaRPr lang="cs-CZ" sz="4800" dirty="0">
              <a:latin typeface="Book Antiqua" panose="0204060205030503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0" y="6488668"/>
            <a:ext cx="233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anose="020F0502020204030204" pitchFamily="34" charset="0"/>
              </a:rPr>
              <a:t>© Lukáš </a:t>
            </a:r>
            <a:r>
              <a:rPr lang="cs-CZ" dirty="0" err="1" smtClean="0">
                <a:latin typeface="Calibri" panose="020F0502020204030204" pitchFamily="34" charset="0"/>
              </a:rPr>
              <a:t>Lanč</a:t>
            </a:r>
            <a:r>
              <a:rPr lang="cs-CZ" dirty="0" smtClean="0">
                <a:latin typeface="Calibri" panose="020F0502020204030204" pitchFamily="34" charset="0"/>
              </a:rPr>
              <a:t> 2018</a:t>
            </a:r>
            <a:endParaRPr lang="cs-CZ" dirty="0">
              <a:latin typeface="Calibri" panose="020F0502020204030204" pitchFamily="34" charset="0"/>
            </a:endParaRPr>
          </a:p>
        </p:txBody>
      </p:sp>
      <p:sp>
        <p:nvSpPr>
          <p:cNvPr id="5" name="Šipka dolů 4">
            <a:hlinkClick r:id="rId2" action="ppaction://hlinksldjump"/>
          </p:cNvPr>
          <p:cNvSpPr/>
          <p:nvPr/>
        </p:nvSpPr>
        <p:spPr>
          <a:xfrm>
            <a:off x="1175150" y="2996952"/>
            <a:ext cx="876570" cy="576064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10</a:t>
            </a:r>
            <a:endParaRPr lang="cs-CZ" dirty="0"/>
          </a:p>
        </p:txBody>
      </p:sp>
      <p:sp>
        <p:nvSpPr>
          <p:cNvPr id="6" name="Šipka dolů 5">
            <a:hlinkClick r:id="rId2" action="ppaction://hlinksldjump"/>
          </p:cNvPr>
          <p:cNvSpPr/>
          <p:nvPr/>
        </p:nvSpPr>
        <p:spPr>
          <a:xfrm>
            <a:off x="1181458" y="5157192"/>
            <a:ext cx="876570" cy="576064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12</a:t>
            </a:r>
            <a:endParaRPr lang="cs-CZ" dirty="0"/>
          </a:p>
        </p:txBody>
      </p:sp>
      <p:sp>
        <p:nvSpPr>
          <p:cNvPr id="7" name="Šipka dolů 6">
            <a:hlinkClick r:id="rId3" action="ppaction://hlinksldjump"/>
          </p:cNvPr>
          <p:cNvSpPr/>
          <p:nvPr/>
        </p:nvSpPr>
        <p:spPr>
          <a:xfrm>
            <a:off x="1175150" y="4023111"/>
            <a:ext cx="876570" cy="576064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11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6780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libri" panose="020F0502020204030204" pitchFamily="34" charset="0"/>
              </a:rPr>
              <a:t>© Lukáš </a:t>
            </a:r>
            <a:r>
              <a:rPr lang="cs-CZ" sz="1600" dirty="0" err="1" smtClean="0">
                <a:latin typeface="Calibri" panose="020F0502020204030204" pitchFamily="34" charset="0"/>
              </a:rPr>
              <a:t>Lanč</a:t>
            </a:r>
            <a:r>
              <a:rPr lang="cs-CZ" sz="1600" dirty="0" smtClean="0">
                <a:latin typeface="Calibri" panose="020F0502020204030204" pitchFamily="34" charset="0"/>
              </a:rPr>
              <a:t> 2018</a:t>
            </a:r>
            <a:endParaRPr lang="cs-CZ" sz="1600" dirty="0">
              <a:latin typeface="Calibri" panose="020F050202020403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10</a:t>
            </a:r>
            <a:endParaRPr lang="cs-CZ" sz="2400" dirty="0"/>
          </a:p>
        </p:txBody>
      </p:sp>
      <p:sp>
        <p:nvSpPr>
          <p:cNvPr id="6" name="Zaoblený obdélník 5"/>
          <p:cNvSpPr/>
          <p:nvPr/>
        </p:nvSpPr>
        <p:spPr>
          <a:xfrm>
            <a:off x="701824" y="403723"/>
            <a:ext cx="1872208" cy="7200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lidé umírali 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413792" y="1268760"/>
            <a:ext cx="2448272" cy="6480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tvrdou prací za přísunu minima jídla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Jednoduché závorky 2"/>
          <p:cNvSpPr/>
          <p:nvPr/>
        </p:nvSpPr>
        <p:spPr>
          <a:xfrm>
            <a:off x="350912" y="2080878"/>
            <a:ext cx="2574032" cy="792088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průměrně 40% normální denní dávky</a:t>
            </a:r>
            <a:endParaRPr lang="cs-CZ" dirty="0">
              <a:latin typeface="Book Antiqua" panose="02040602050305030304" pitchFamily="18" charset="0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880" y="3140968"/>
            <a:ext cx="4978400" cy="3376613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147" y="15256"/>
            <a:ext cx="5256584" cy="2935644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Výsledek obrázku pro hunger extermination cam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4" y="3247404"/>
            <a:ext cx="4221305" cy="3163739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610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libri" panose="020F0502020204030204" pitchFamily="34" charset="0"/>
              </a:rPr>
              <a:t>© Lukáš </a:t>
            </a:r>
            <a:r>
              <a:rPr lang="cs-CZ" sz="1600" dirty="0" err="1" smtClean="0">
                <a:latin typeface="Calibri" panose="020F0502020204030204" pitchFamily="34" charset="0"/>
              </a:rPr>
              <a:t>Lanč</a:t>
            </a:r>
            <a:r>
              <a:rPr lang="cs-CZ" sz="1600" dirty="0" smtClean="0">
                <a:latin typeface="Calibri" panose="020F0502020204030204" pitchFamily="34" charset="0"/>
              </a:rPr>
              <a:t> 2018</a:t>
            </a:r>
            <a:endParaRPr lang="cs-CZ" sz="1600" dirty="0">
              <a:latin typeface="Calibri" panose="020F050202020403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10</a:t>
            </a:r>
            <a:endParaRPr lang="cs-CZ" sz="2400" dirty="0"/>
          </a:p>
        </p:txBody>
      </p:sp>
      <p:sp>
        <p:nvSpPr>
          <p:cNvPr id="6" name="Jednoduché závorky 5"/>
          <p:cNvSpPr/>
          <p:nvPr/>
        </p:nvSpPr>
        <p:spPr>
          <a:xfrm>
            <a:off x="611560" y="353290"/>
            <a:ext cx="1440160" cy="360040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sz="1400" dirty="0" smtClean="0">
                <a:latin typeface="Book Antiqua" panose="02040602050305030304" pitchFamily="18" charset="0"/>
              </a:rPr>
              <a:t>lidé umírali </a:t>
            </a:r>
            <a:endParaRPr lang="cs-CZ" sz="1400" dirty="0">
              <a:latin typeface="Book Antiqua" panose="02040602050305030304" pitchFamily="18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07504" y="780678"/>
            <a:ext cx="2448272" cy="6480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systematicky</a:t>
            </a:r>
          </a:p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(viz plán vyhlazení)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Jednoduché závorky 1"/>
          <p:cNvSpPr/>
          <p:nvPr/>
        </p:nvSpPr>
        <p:spPr>
          <a:xfrm>
            <a:off x="26368" y="1628800"/>
            <a:ext cx="2610544" cy="1080120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původně výfukovými plyny</a:t>
            </a:r>
          </a:p>
          <a:p>
            <a:pPr algn="ctr"/>
            <a:r>
              <a:rPr lang="cs-CZ" dirty="0" smtClean="0">
                <a:latin typeface="Book Antiqua" panose="02040602050305030304" pitchFamily="18" charset="0"/>
              </a:rPr>
              <a:t> poté Cyklon B</a:t>
            </a:r>
            <a:endParaRPr lang="cs-CZ" dirty="0">
              <a:latin typeface="Book Antiqua" panose="02040602050305030304" pitchFamily="18" charset="0"/>
            </a:endParaRPr>
          </a:p>
        </p:txBody>
      </p:sp>
      <p:pic>
        <p:nvPicPr>
          <p:cNvPr id="7170" name="Picture 2" descr="Výsledek obrázku pro gas chamber extermination cam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82" y="2999228"/>
            <a:ext cx="5594748" cy="3656568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257" y="2420887"/>
            <a:ext cx="3038615" cy="4050375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Související obr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77622"/>
            <a:ext cx="4762500" cy="2762251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610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Výsledek obrázku pro killing extermination cam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626" y="353290"/>
            <a:ext cx="4032529" cy="2786599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libri" panose="020F0502020204030204" pitchFamily="34" charset="0"/>
              </a:rPr>
              <a:t>© Lukáš </a:t>
            </a:r>
            <a:r>
              <a:rPr lang="cs-CZ" sz="1600" dirty="0" err="1" smtClean="0">
                <a:latin typeface="Calibri" panose="020F0502020204030204" pitchFamily="34" charset="0"/>
              </a:rPr>
              <a:t>Lanč</a:t>
            </a:r>
            <a:r>
              <a:rPr lang="cs-CZ" sz="1600" dirty="0" smtClean="0">
                <a:latin typeface="Calibri" panose="020F0502020204030204" pitchFamily="34" charset="0"/>
              </a:rPr>
              <a:t> 2018</a:t>
            </a:r>
            <a:endParaRPr lang="cs-CZ" sz="1600" dirty="0">
              <a:latin typeface="Calibri" panose="020F050202020403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10</a:t>
            </a:r>
            <a:endParaRPr lang="cs-CZ" sz="2400" dirty="0"/>
          </a:p>
        </p:txBody>
      </p:sp>
      <p:sp>
        <p:nvSpPr>
          <p:cNvPr id="7" name="Obdélník 6"/>
          <p:cNvSpPr/>
          <p:nvPr/>
        </p:nvSpPr>
        <p:spPr>
          <a:xfrm>
            <a:off x="117426" y="908720"/>
            <a:ext cx="2448272" cy="6480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z rozmaru strážců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Jednoduché závorky 1"/>
          <p:cNvSpPr/>
          <p:nvPr/>
        </p:nvSpPr>
        <p:spPr>
          <a:xfrm>
            <a:off x="6588224" y="926591"/>
            <a:ext cx="2160240" cy="648072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Josef </a:t>
            </a:r>
            <a:r>
              <a:rPr lang="cs-CZ" dirty="0" err="1" smtClean="0">
                <a:latin typeface="Book Antiqua" panose="02040602050305030304" pitchFamily="18" charset="0"/>
              </a:rPr>
              <a:t>Mengele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6444208" y="235807"/>
            <a:ext cx="2448272" cy="6480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pro „vědecký pokrok“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508" y="1705674"/>
            <a:ext cx="2526197" cy="3379510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Související obr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26" y="3052365"/>
            <a:ext cx="4572000" cy="3057526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Jednoduché závorky 12"/>
          <p:cNvSpPr/>
          <p:nvPr/>
        </p:nvSpPr>
        <p:spPr>
          <a:xfrm>
            <a:off x="413792" y="353290"/>
            <a:ext cx="1440160" cy="360040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sz="1400" dirty="0" smtClean="0">
                <a:latin typeface="Book Antiqua" panose="02040602050305030304" pitchFamily="18" charset="0"/>
              </a:rPr>
              <a:t>lidé umírali </a:t>
            </a:r>
            <a:endParaRPr lang="cs-CZ" sz="1400" dirty="0">
              <a:latin typeface="Book Antiqua" panose="0204060205030503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lum brigh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5"/>
          <a:stretch/>
        </p:blipFill>
        <p:spPr bwMode="auto">
          <a:xfrm>
            <a:off x="4930610" y="3291465"/>
            <a:ext cx="2163261" cy="3552825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0537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9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libri" panose="020F0502020204030204" pitchFamily="34" charset="0"/>
              </a:rPr>
              <a:t>© Lukáš </a:t>
            </a:r>
            <a:r>
              <a:rPr lang="cs-CZ" sz="1600" dirty="0" err="1" smtClean="0">
                <a:latin typeface="Calibri" panose="020F0502020204030204" pitchFamily="34" charset="0"/>
              </a:rPr>
              <a:t>Lanč</a:t>
            </a:r>
            <a:r>
              <a:rPr lang="cs-CZ" sz="1600" dirty="0" smtClean="0">
                <a:latin typeface="Calibri" panose="020F0502020204030204" pitchFamily="34" charset="0"/>
              </a:rPr>
              <a:t> 2018</a:t>
            </a:r>
            <a:endParaRPr lang="cs-CZ" sz="1600" dirty="0">
              <a:latin typeface="Calibri" panose="020F050202020403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Book Antiqua" panose="02040602050305030304" pitchFamily="18" charset="0"/>
              </a:rPr>
              <a:t>10</a:t>
            </a:r>
            <a:endParaRPr lang="cs-CZ" sz="2400" dirty="0">
              <a:latin typeface="Book Antiqua" panose="02040602050305030304" pitchFamily="18" charset="0"/>
            </a:endParaRPr>
          </a:p>
        </p:txBody>
      </p:sp>
      <p:sp>
        <p:nvSpPr>
          <p:cNvPr id="2" name="Obdélník s odříznutým příčným rohem 1"/>
          <p:cNvSpPr/>
          <p:nvPr/>
        </p:nvSpPr>
        <p:spPr>
          <a:xfrm>
            <a:off x="575556" y="230832"/>
            <a:ext cx="2880320" cy="792088"/>
          </a:xfrm>
          <a:prstGeom prst="snip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altLang="cs-CZ" b="1" dirty="0" err="1">
                <a:latin typeface="Book Antiqua" panose="02040602050305030304" pitchFamily="18" charset="0"/>
              </a:rPr>
              <a:t>Auschwitz</a:t>
            </a:r>
            <a:r>
              <a:rPr lang="cs-CZ" altLang="cs-CZ" b="1" dirty="0">
                <a:latin typeface="Book Antiqua" panose="02040602050305030304" pitchFamily="18" charset="0"/>
              </a:rPr>
              <a:t> </a:t>
            </a:r>
            <a:r>
              <a:rPr lang="cs-CZ" altLang="cs-CZ" b="1" dirty="0" smtClean="0">
                <a:latin typeface="Book Antiqua" panose="02040602050305030304" pitchFamily="18" charset="0"/>
              </a:rPr>
              <a:t>-</a:t>
            </a:r>
            <a:r>
              <a:rPr lang="cs-CZ" altLang="cs-CZ" b="1" dirty="0" err="1" smtClean="0">
                <a:latin typeface="Book Antiqua" panose="02040602050305030304" pitchFamily="18" charset="0"/>
              </a:rPr>
              <a:t>Birkenau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3" name="Jednoduché závorky 2"/>
          <p:cNvSpPr/>
          <p:nvPr/>
        </p:nvSpPr>
        <p:spPr>
          <a:xfrm>
            <a:off x="1043608" y="1124744"/>
            <a:ext cx="1944216" cy="576064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Osvětim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728700" y="1928813"/>
            <a:ext cx="2574032" cy="100811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jeden z největších vyhlazovacích táborů 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1" name="Ohnutý roh 10"/>
          <p:cNvSpPr/>
          <p:nvPr/>
        </p:nvSpPr>
        <p:spPr>
          <a:xfrm>
            <a:off x="107504" y="3013751"/>
            <a:ext cx="2160240" cy="100811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4 plynové komory s krematorii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13" name="Ohnutý roh 12"/>
          <p:cNvSpPr/>
          <p:nvPr/>
        </p:nvSpPr>
        <p:spPr>
          <a:xfrm>
            <a:off x="5940152" y="5406207"/>
            <a:ext cx="2376264" cy="100811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celkem nejméně 1,1 milionu osob</a:t>
            </a:r>
            <a:endParaRPr lang="cs-CZ" dirty="0">
              <a:latin typeface="Book Antiqua" panose="02040602050305030304" pitchFamily="18" charset="0"/>
            </a:endParaRPr>
          </a:p>
        </p:txBody>
      </p:sp>
      <p:pic>
        <p:nvPicPr>
          <p:cNvPr id="5122" name="Picture 2" descr="Výsledek obrázku pro auschwitz-birkenau map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1" b="17907"/>
          <a:stretch/>
        </p:blipFill>
        <p:spPr bwMode="auto">
          <a:xfrm>
            <a:off x="3635896" y="116632"/>
            <a:ext cx="5256584" cy="270657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17"/>
          <a:stretch/>
        </p:blipFill>
        <p:spPr bwMode="auto">
          <a:xfrm>
            <a:off x="4561193" y="2407163"/>
            <a:ext cx="4500563" cy="2646707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ýsledek obrázku pro auschwitz-birkenau map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88815"/>
            <a:ext cx="5280521" cy="2858933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hnutý roh 11"/>
          <p:cNvSpPr/>
          <p:nvPr/>
        </p:nvSpPr>
        <p:spPr>
          <a:xfrm>
            <a:off x="2371708" y="3013751"/>
            <a:ext cx="2189485" cy="100811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denně zavražděno až 10 000 lidí</a:t>
            </a:r>
            <a:endParaRPr lang="cs-CZ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1248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" grpId="0" animBg="1"/>
      <p:bldP spid="11" grpId="0" animBg="1"/>
      <p:bldP spid="13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libri" panose="020F0502020204030204" pitchFamily="34" charset="0"/>
              </a:rPr>
              <a:t>© Lukáš </a:t>
            </a:r>
            <a:r>
              <a:rPr lang="cs-CZ" sz="1600" dirty="0" err="1" smtClean="0">
                <a:latin typeface="Calibri" panose="020F0502020204030204" pitchFamily="34" charset="0"/>
              </a:rPr>
              <a:t>Lanč</a:t>
            </a:r>
            <a:r>
              <a:rPr lang="cs-CZ" sz="1600" dirty="0" smtClean="0">
                <a:latin typeface="Calibri" panose="020F0502020204030204" pitchFamily="34" charset="0"/>
              </a:rPr>
              <a:t> 2018</a:t>
            </a:r>
            <a:endParaRPr lang="cs-CZ" sz="1600" dirty="0">
              <a:latin typeface="Calibri" panose="020F050202020403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10</a:t>
            </a:r>
            <a:endParaRPr lang="cs-CZ" sz="2400" dirty="0"/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4746112"/>
              </p:ext>
            </p:extLst>
          </p:nvPr>
        </p:nvGraphicFramePr>
        <p:xfrm>
          <a:off x="190716" y="1214219"/>
          <a:ext cx="5317388" cy="3337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56948"/>
                <a:gridCol w="1368152"/>
                <a:gridCol w="1224136"/>
                <a:gridCol w="136815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Book Antiqua" panose="02040602050305030304" pitchFamily="18" charset="0"/>
                        </a:rPr>
                        <a:t>Stát</a:t>
                      </a:r>
                      <a:endParaRPr lang="cs-CZ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Book Antiqua" panose="02040602050305030304" pitchFamily="18" charset="0"/>
                        </a:rPr>
                        <a:t>Počet obětí</a:t>
                      </a:r>
                      <a:endParaRPr lang="cs-CZ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Book Antiqua" panose="02040602050305030304" pitchFamily="18" charset="0"/>
                        </a:rPr>
                        <a:t>stát</a:t>
                      </a:r>
                      <a:endParaRPr lang="cs-CZ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Book Antiqua" panose="02040602050305030304" pitchFamily="18" charset="0"/>
                        </a:rPr>
                        <a:t>Počet obětí</a:t>
                      </a:r>
                      <a:endParaRPr lang="cs-CZ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Book Antiqua" panose="02040602050305030304" pitchFamily="18" charset="0"/>
                        </a:rPr>
                        <a:t>Francie</a:t>
                      </a:r>
                      <a:endParaRPr lang="cs-CZ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Book Antiqua" panose="02040602050305030304" pitchFamily="18" charset="0"/>
                        </a:rPr>
                        <a:t>90 tis.</a:t>
                      </a:r>
                      <a:endParaRPr lang="cs-CZ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Book Antiqua" panose="02040602050305030304" pitchFamily="18" charset="0"/>
                        </a:rPr>
                        <a:t>Rusko</a:t>
                      </a:r>
                      <a:endParaRPr lang="cs-CZ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Book Antiqua" panose="02040602050305030304" pitchFamily="18" charset="0"/>
                        </a:rPr>
                        <a:t>107 tis.</a:t>
                      </a:r>
                      <a:endParaRPr lang="cs-CZ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Book Antiqua" panose="02040602050305030304" pitchFamily="18" charset="0"/>
                        </a:rPr>
                        <a:t>Belgie</a:t>
                      </a:r>
                      <a:endParaRPr lang="cs-CZ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Book Antiqua" panose="02040602050305030304" pitchFamily="18" charset="0"/>
                        </a:rPr>
                        <a:t>40 tis</a:t>
                      </a:r>
                      <a:endParaRPr lang="cs-CZ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Book Antiqua" panose="02040602050305030304" pitchFamily="18" charset="0"/>
                        </a:rPr>
                        <a:t>Bělorusko</a:t>
                      </a:r>
                      <a:endParaRPr lang="cs-CZ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Book Antiqua" panose="02040602050305030304" pitchFamily="18" charset="0"/>
                        </a:rPr>
                        <a:t>245</a:t>
                      </a:r>
                      <a:r>
                        <a:rPr lang="cs-CZ" baseline="0" dirty="0" smtClean="0">
                          <a:latin typeface="Book Antiqua" panose="02040602050305030304" pitchFamily="18" charset="0"/>
                        </a:rPr>
                        <a:t> </a:t>
                      </a:r>
                      <a:r>
                        <a:rPr lang="cs-CZ" dirty="0" smtClean="0">
                          <a:latin typeface="Book Antiqua" panose="02040602050305030304" pitchFamily="18" charset="0"/>
                        </a:rPr>
                        <a:t>tis.</a:t>
                      </a:r>
                      <a:endParaRPr lang="cs-CZ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Book Antiqua" panose="02040602050305030304" pitchFamily="18" charset="0"/>
                        </a:rPr>
                        <a:t>Nizozemí</a:t>
                      </a:r>
                      <a:endParaRPr lang="cs-CZ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Book Antiqua" panose="02040602050305030304" pitchFamily="18" charset="0"/>
                        </a:rPr>
                        <a:t>105 tis.</a:t>
                      </a:r>
                      <a:endParaRPr lang="cs-CZ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Book Antiqua" panose="02040602050305030304" pitchFamily="18" charset="0"/>
                        </a:rPr>
                        <a:t>Ukrajina</a:t>
                      </a:r>
                      <a:endParaRPr lang="cs-CZ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Book Antiqua" panose="02040602050305030304" pitchFamily="18" charset="0"/>
                        </a:rPr>
                        <a:t>900 tis.</a:t>
                      </a:r>
                      <a:endParaRPr lang="cs-CZ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Book Antiqua" panose="02040602050305030304" pitchFamily="18" charset="0"/>
                        </a:rPr>
                        <a:t>Německo</a:t>
                      </a:r>
                      <a:endParaRPr lang="cs-CZ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Book Antiqua" panose="02040602050305030304" pitchFamily="18" charset="0"/>
                        </a:rPr>
                        <a:t>210 tis.</a:t>
                      </a:r>
                      <a:endParaRPr lang="cs-CZ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Book Antiqua" panose="02040602050305030304" pitchFamily="18" charset="0"/>
                        </a:rPr>
                        <a:t>ČSR</a:t>
                      </a:r>
                      <a:endParaRPr lang="cs-CZ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Book Antiqua" panose="02040602050305030304" pitchFamily="18" charset="0"/>
                        </a:rPr>
                        <a:t>272 tis.</a:t>
                      </a:r>
                      <a:endParaRPr lang="cs-CZ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>
                          <a:latin typeface="Book Antiqua" panose="02040602050305030304" pitchFamily="18" charset="0"/>
                        </a:rPr>
                        <a:t>Chorvatsko</a:t>
                      </a:r>
                      <a:endParaRPr lang="cs-CZ" sz="16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Book Antiqua" panose="02040602050305030304" pitchFamily="18" charset="0"/>
                        </a:rPr>
                        <a:t>26 tis.</a:t>
                      </a:r>
                      <a:endParaRPr lang="cs-CZ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Book Antiqua" panose="02040602050305030304" pitchFamily="18" charset="0"/>
                        </a:rPr>
                        <a:t>Polsko</a:t>
                      </a:r>
                      <a:endParaRPr lang="cs-CZ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Book Antiqua" panose="02040602050305030304" pitchFamily="18" charset="0"/>
                        </a:rPr>
                        <a:t>3 mil.</a:t>
                      </a:r>
                      <a:endParaRPr lang="cs-CZ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Book Antiqua" panose="02040602050305030304" pitchFamily="18" charset="0"/>
                        </a:rPr>
                        <a:t>Maďarsko</a:t>
                      </a:r>
                      <a:endParaRPr lang="cs-CZ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Book Antiqua" panose="02040602050305030304" pitchFamily="18" charset="0"/>
                        </a:rPr>
                        <a:t>450 tis.</a:t>
                      </a:r>
                      <a:endParaRPr lang="cs-CZ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Book Antiqua" panose="02040602050305030304" pitchFamily="18" charset="0"/>
                        </a:rPr>
                        <a:t>Bulharsko</a:t>
                      </a:r>
                      <a:endParaRPr lang="cs-CZ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Book Antiqua" panose="02040602050305030304" pitchFamily="18" charset="0"/>
                        </a:rPr>
                        <a:t>14 tis.</a:t>
                      </a:r>
                      <a:endParaRPr lang="cs-CZ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Book Antiqua" panose="02040602050305030304" pitchFamily="18" charset="0"/>
                        </a:rPr>
                        <a:t>Rumunsko</a:t>
                      </a:r>
                      <a:endParaRPr lang="cs-CZ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Book Antiqua" panose="02040602050305030304" pitchFamily="18" charset="0"/>
                        </a:rPr>
                        <a:t>300 tis.</a:t>
                      </a:r>
                      <a:endParaRPr lang="cs-CZ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Book Antiqua" panose="02040602050305030304" pitchFamily="18" charset="0"/>
                        </a:rPr>
                        <a:t>Itálie</a:t>
                      </a:r>
                      <a:endParaRPr lang="cs-CZ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Book Antiqua" panose="02040602050305030304" pitchFamily="18" charset="0"/>
                        </a:rPr>
                        <a:t>8 tis.</a:t>
                      </a:r>
                      <a:endParaRPr lang="cs-CZ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Book Antiqua" panose="02040602050305030304" pitchFamily="18" charset="0"/>
                        </a:rPr>
                        <a:t>Řecko</a:t>
                      </a:r>
                      <a:endParaRPr lang="cs-CZ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Book Antiqua" panose="02040602050305030304" pitchFamily="18" charset="0"/>
                        </a:rPr>
                        <a:t>54 tis.</a:t>
                      </a:r>
                      <a:endParaRPr lang="cs-CZ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Book Antiqua" panose="02040602050305030304" pitchFamily="18" charset="0"/>
                        </a:rPr>
                        <a:t>celkem</a:t>
                      </a:r>
                      <a:endParaRPr lang="cs-CZ" dirty="0">
                        <a:latin typeface="Book Antiqua" panose="0204060205030503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Book Antiqua" panose="02040602050305030304" pitchFamily="18" charset="0"/>
                        </a:rPr>
                        <a:t>cca </a:t>
                      </a:r>
                      <a:r>
                        <a:rPr lang="cs-CZ" baseline="0" dirty="0" smtClean="0">
                          <a:latin typeface="Book Antiqua" panose="02040602050305030304" pitchFamily="18" charset="0"/>
                        </a:rPr>
                        <a:t>6 mil.</a:t>
                      </a:r>
                      <a:endParaRPr lang="cs-CZ" dirty="0">
                        <a:latin typeface="Book Antiqua" panose="0204060205030503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3" name="Obdélník s odříznutým příčným rohem 2"/>
          <p:cNvSpPr/>
          <p:nvPr/>
        </p:nvSpPr>
        <p:spPr>
          <a:xfrm>
            <a:off x="1619672" y="350123"/>
            <a:ext cx="2520280" cy="648072"/>
          </a:xfrm>
          <a:prstGeom prst="snip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Oběti holokaustu</a:t>
            </a:r>
            <a:endParaRPr lang="cs-CZ" dirty="0">
              <a:latin typeface="Book Antiqua" panose="02040602050305030304" pitchFamily="18" charset="0"/>
            </a:endParaRPr>
          </a:p>
        </p:txBody>
      </p:sp>
      <p:cxnSp>
        <p:nvCxnSpPr>
          <p:cNvPr id="8" name="Přímá spojnice se šipkou 7"/>
          <p:cNvCxnSpPr/>
          <p:nvPr/>
        </p:nvCxnSpPr>
        <p:spPr>
          <a:xfrm>
            <a:off x="4716016" y="4502310"/>
            <a:ext cx="0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Obdélník 8"/>
          <p:cNvSpPr/>
          <p:nvPr/>
        </p:nvSpPr>
        <p:spPr>
          <a:xfrm>
            <a:off x="3866173" y="5102651"/>
            <a:ext cx="1681445" cy="7200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přesné číslo neznáme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Ohnutý roh 9"/>
          <p:cNvSpPr/>
          <p:nvPr/>
        </p:nvSpPr>
        <p:spPr>
          <a:xfrm>
            <a:off x="5724128" y="4863729"/>
            <a:ext cx="3096344" cy="1512168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Němci sice měli kvalitní záznamy, ale ty často ničeny, když se blížila spojenecká vojska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11" name="Vývojový diagram: předdefinovaný postup 10"/>
          <p:cNvSpPr/>
          <p:nvPr/>
        </p:nvSpPr>
        <p:spPr>
          <a:xfrm>
            <a:off x="251520" y="5444689"/>
            <a:ext cx="3240360" cy="756084"/>
          </a:xfrm>
          <a:prstGeom prst="flowChartPredefined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27. ledna</a:t>
            </a:r>
          </a:p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Den obětí holokaustu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6146" name="Picture 2" descr="Výsledek obrázku pro holocaust death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6668"/>
            <a:ext cx="3610568" cy="4320444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7533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ýsledek obrázku pro wehrmacht zabírá druhou republi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960" y="4222124"/>
            <a:ext cx="3672419" cy="2545654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ýsledek obrázku pro druhá republik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" y="3068960"/>
            <a:ext cx="5018095" cy="2321609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libri" panose="020F0502020204030204" pitchFamily="34" charset="0"/>
              </a:rPr>
              <a:t>© Lukáš </a:t>
            </a:r>
            <a:r>
              <a:rPr lang="cs-CZ" sz="1600" dirty="0" err="1" smtClean="0">
                <a:latin typeface="Calibri" panose="020F0502020204030204" pitchFamily="34" charset="0"/>
              </a:rPr>
              <a:t>Lanč</a:t>
            </a:r>
            <a:r>
              <a:rPr lang="cs-CZ" sz="1600" dirty="0" smtClean="0">
                <a:latin typeface="Calibri" panose="020F0502020204030204" pitchFamily="34" charset="0"/>
              </a:rPr>
              <a:t> 2018</a:t>
            </a:r>
            <a:endParaRPr lang="cs-CZ" sz="1600" dirty="0">
              <a:latin typeface="Calibri" panose="020F050202020403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11</a:t>
            </a:r>
            <a:endParaRPr lang="cs-CZ" sz="2400" dirty="0"/>
          </a:p>
        </p:txBody>
      </p:sp>
      <p:sp>
        <p:nvSpPr>
          <p:cNvPr id="6" name="Stužka nahoru 5"/>
          <p:cNvSpPr/>
          <p:nvPr/>
        </p:nvSpPr>
        <p:spPr>
          <a:xfrm>
            <a:off x="1043608" y="230832"/>
            <a:ext cx="6840760" cy="1037928"/>
          </a:xfrm>
          <a:prstGeom prst="ribbon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latin typeface="Book Antiqua" panose="02040602050305030304" pitchFamily="18" charset="0"/>
              </a:rPr>
              <a:t>České země za druhé Velké</a:t>
            </a:r>
            <a:endParaRPr lang="cs-CZ" dirty="0"/>
          </a:p>
        </p:txBody>
      </p:sp>
      <p:sp>
        <p:nvSpPr>
          <p:cNvPr id="2" name="Obdélník 1"/>
          <p:cNvSpPr/>
          <p:nvPr/>
        </p:nvSpPr>
        <p:spPr>
          <a:xfrm>
            <a:off x="827584" y="1484784"/>
            <a:ext cx="1872208" cy="5040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před ním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5058054" y="1647685"/>
            <a:ext cx="3024336" cy="6823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Protektorát Čechy, Morava a Slezsko 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3" name="Je rovno 2"/>
          <p:cNvSpPr/>
          <p:nvPr/>
        </p:nvSpPr>
        <p:spPr>
          <a:xfrm>
            <a:off x="6289614" y="1124743"/>
            <a:ext cx="561215" cy="433813"/>
          </a:xfrm>
          <a:prstGeom prst="mathEqual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8" name="Zaoblený obdélník 7"/>
          <p:cNvSpPr/>
          <p:nvPr/>
        </p:nvSpPr>
        <p:spPr>
          <a:xfrm>
            <a:off x="332656" y="2152825"/>
            <a:ext cx="2862064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Druhá republika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Jednoduché závorky 8"/>
          <p:cNvSpPr/>
          <p:nvPr/>
        </p:nvSpPr>
        <p:spPr>
          <a:xfrm>
            <a:off x="107504" y="1268760"/>
            <a:ext cx="3312368" cy="1944216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463988" y="2512865"/>
            <a:ext cx="4212468" cy="408623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latin typeface="Book Antiqua" panose="02040602050305030304" pitchFamily="18" charset="0"/>
                <a:cs typeface="Times New Roman" pitchFamily="18" charset="0"/>
              </a:rPr>
              <a:t>15. </a:t>
            </a:r>
            <a:r>
              <a:rPr lang="cs-CZ" dirty="0">
                <a:latin typeface="Book Antiqua" panose="02040602050305030304" pitchFamily="18" charset="0"/>
                <a:cs typeface="Times New Roman" pitchFamily="18" charset="0"/>
              </a:rPr>
              <a:t>b</a:t>
            </a:r>
            <a:r>
              <a:rPr lang="cs-CZ" dirty="0" smtClean="0">
                <a:latin typeface="Book Antiqua" panose="02040602050305030304" pitchFamily="18" charset="0"/>
                <a:cs typeface="Times New Roman" pitchFamily="18" charset="0"/>
              </a:rPr>
              <a:t>řezna 1939 – 8./9. května 1945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4463988" y="3176881"/>
            <a:ext cx="2173257" cy="90829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obsazení Druhé republiky wehrmachtem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6933414" y="3176881"/>
            <a:ext cx="1815049" cy="90829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konec druhé světové války v Evropě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597270" y="5517541"/>
            <a:ext cx="2094740" cy="1101923"/>
          </a:xfrm>
          <a:prstGeom prst="foldedCorner">
            <a:avLst>
              <a:gd name="adj" fmla="val 1038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latin typeface="Book Antiqua" panose="02040602050305030304" pitchFamily="18" charset="0"/>
                <a:cs typeface="Times New Roman" pitchFamily="18" charset="0"/>
              </a:rPr>
              <a:t>fakticky okupace ČSR nacistickým Německem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107504" y="5557728"/>
            <a:ext cx="2938789" cy="1021556"/>
          </a:xfrm>
          <a:prstGeom prst="foldedCorner">
            <a:avLst>
              <a:gd name="adj" fmla="val 989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latin typeface="Book Antiqua" panose="02040602050305030304" pitchFamily="18" charset="0"/>
                <a:cs typeface="Times New Roman" pitchFamily="18" charset="0"/>
              </a:rPr>
              <a:t>z pohledu Německa ČSR autonomní součástí Velkoněmecké říše</a:t>
            </a:r>
          </a:p>
        </p:txBody>
      </p:sp>
      <p:sp>
        <p:nvSpPr>
          <p:cNvPr id="15" name="Násobení 14"/>
          <p:cNvSpPr/>
          <p:nvPr/>
        </p:nvSpPr>
        <p:spPr>
          <a:xfrm>
            <a:off x="3038906" y="5809937"/>
            <a:ext cx="574776" cy="517137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6386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3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ýsledek obrázku pro protektorá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241" y="-21037"/>
            <a:ext cx="3260759" cy="330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libri" panose="020F0502020204030204" pitchFamily="34" charset="0"/>
              </a:rPr>
              <a:t>© Lukáš </a:t>
            </a:r>
            <a:r>
              <a:rPr lang="cs-CZ" sz="1600" dirty="0" err="1" smtClean="0">
                <a:latin typeface="Calibri" panose="020F0502020204030204" pitchFamily="34" charset="0"/>
              </a:rPr>
              <a:t>Lanč</a:t>
            </a:r>
            <a:r>
              <a:rPr lang="cs-CZ" sz="1600" dirty="0" smtClean="0">
                <a:latin typeface="Calibri" panose="020F0502020204030204" pitchFamily="34" charset="0"/>
              </a:rPr>
              <a:t> 2018</a:t>
            </a:r>
            <a:endParaRPr lang="cs-CZ" sz="1600" dirty="0">
              <a:latin typeface="Calibri" panose="020F050202020403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11</a:t>
            </a:r>
            <a:endParaRPr lang="cs-CZ" sz="2400" dirty="0"/>
          </a:p>
        </p:txBody>
      </p:sp>
      <p:sp>
        <p:nvSpPr>
          <p:cNvPr id="2" name="Obdélník s odříznutým příčným rohem 1"/>
          <p:cNvSpPr/>
          <p:nvPr/>
        </p:nvSpPr>
        <p:spPr>
          <a:xfrm>
            <a:off x="3419872" y="224063"/>
            <a:ext cx="2213992" cy="720080"/>
          </a:xfrm>
          <a:prstGeom prst="snip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Vznik protektorátu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3" name="Šrafovaná šipka doprava 2"/>
          <p:cNvSpPr/>
          <p:nvPr/>
        </p:nvSpPr>
        <p:spPr>
          <a:xfrm rot="5400000">
            <a:off x="3986808" y="-116088"/>
            <a:ext cx="1080120" cy="3384376"/>
          </a:xfrm>
          <a:prstGeom prst="strip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929390" y="2310916"/>
            <a:ext cx="2740181" cy="90886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dirty="0" err="1" smtClean="0">
                <a:solidFill>
                  <a:schemeClr val="bg1"/>
                </a:solidFill>
                <a:latin typeface="Book Antiqua" panose="02040602050305030304" pitchFamily="18" charset="0"/>
                <a:cs typeface="Times New Roman" pitchFamily="18" charset="0"/>
              </a:rPr>
              <a:t>proválečné</a:t>
            </a:r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  <a:cs typeface="Times New Roman" pitchFamily="18" charset="0"/>
              </a:rPr>
              <a:t> hospodářství 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07504" y="687945"/>
            <a:ext cx="2929056" cy="129837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  <a:cs typeface="Times New Roman" pitchFamily="18" charset="0"/>
              </a:rPr>
              <a:t>podřízení politiky Německu </a:t>
            </a:r>
          </a:p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  <a:cs typeface="Times New Roman" pitchFamily="18" charset="0"/>
              </a:rPr>
              <a:t>(říšský protektor)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943696" y="4061777"/>
            <a:ext cx="2811916" cy="5193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  <a:cs typeface="Times New Roman" pitchFamily="18" charset="0"/>
              </a:rPr>
              <a:t>zrušení pol. stran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424337" y="2902600"/>
            <a:ext cx="2637420" cy="90886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  <a:cs typeface="Times New Roman" pitchFamily="18" charset="0"/>
              </a:rPr>
              <a:t>strach a teror (gestapo)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046297" y="3447649"/>
            <a:ext cx="2896542" cy="90886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  <a:cs typeface="Times New Roman" pitchFamily="18" charset="0"/>
              </a:rPr>
              <a:t>nucené práce (totální nasazení)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425422" y="4572801"/>
            <a:ext cx="2371992" cy="90886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  <a:cs typeface="Times New Roman" pitchFamily="18" charset="0"/>
              </a:rPr>
              <a:t>proněmecké školství</a:t>
            </a:r>
          </a:p>
        </p:txBody>
      </p:sp>
      <p:sp>
        <p:nvSpPr>
          <p:cNvPr id="13" name="Šipka dolů 12"/>
          <p:cNvSpPr/>
          <p:nvPr/>
        </p:nvSpPr>
        <p:spPr>
          <a:xfrm>
            <a:off x="2221822" y="6027640"/>
            <a:ext cx="596828" cy="682388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52" name="Picture 4" descr="Výsledek obrázku pro protektorá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2"/>
          <a:stretch/>
        </p:blipFill>
        <p:spPr bwMode="auto">
          <a:xfrm>
            <a:off x="4940685" y="4722129"/>
            <a:ext cx="4203315" cy="2122504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ýsledek obrázku pro protektorá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3"/>
          <a:stretch/>
        </p:blipFill>
        <p:spPr bwMode="auto">
          <a:xfrm>
            <a:off x="106401" y="2255278"/>
            <a:ext cx="9087243" cy="4589355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ýsledek obrázku pro carl von neurat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23" y="2084923"/>
            <a:ext cx="2544217" cy="2544218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evá složená závorka 11"/>
          <p:cNvSpPr/>
          <p:nvPr/>
        </p:nvSpPr>
        <p:spPr>
          <a:xfrm rot="17326264">
            <a:off x="2162803" y="3152795"/>
            <a:ext cx="1028876" cy="4526894"/>
          </a:xfrm>
          <a:prstGeom prst="lef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090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11</a:t>
            </a:r>
            <a:endParaRPr lang="cs-CZ" sz="2400" dirty="0"/>
          </a:p>
        </p:txBody>
      </p:sp>
      <p:pic>
        <p:nvPicPr>
          <p:cNvPr id="3080" name="Picture 8" descr="Výsledek obrázku pro second world war po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1" y="66840"/>
            <a:ext cx="2630251" cy="2100631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Výsledek obrázku pro domácí odboj protektorá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70" y="3978326"/>
            <a:ext cx="5163833" cy="2879674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ýsledek obrázku pro second world war pos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036" y="2524465"/>
            <a:ext cx="1453393" cy="2183183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Šipka nahoru, doprava i doleva 1"/>
          <p:cNvSpPr/>
          <p:nvPr/>
        </p:nvSpPr>
        <p:spPr>
          <a:xfrm>
            <a:off x="2402388" y="1265564"/>
            <a:ext cx="2284452" cy="1201240"/>
          </a:xfrm>
          <a:prstGeom prst="leftRight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libri" panose="020F0502020204030204" pitchFamily="34" charset="0"/>
              </a:rPr>
              <a:t>© Lukáš </a:t>
            </a:r>
            <a:r>
              <a:rPr lang="cs-CZ" sz="1600" dirty="0" err="1" smtClean="0">
                <a:latin typeface="Calibri" panose="020F0502020204030204" pitchFamily="34" charset="0"/>
              </a:rPr>
              <a:t>Lanč</a:t>
            </a:r>
            <a:r>
              <a:rPr lang="cs-CZ" sz="1600" dirty="0" smtClean="0">
                <a:latin typeface="Calibri" panose="020F0502020204030204" pitchFamily="34" charset="0"/>
              </a:rPr>
              <a:t> 2018</a:t>
            </a:r>
            <a:endParaRPr lang="cs-CZ" sz="1600" dirty="0">
              <a:latin typeface="Calibri" panose="020F0502020204030204" pitchFamily="34" charset="0"/>
            </a:endParaRPr>
          </a:p>
        </p:txBody>
      </p:sp>
      <p:sp>
        <p:nvSpPr>
          <p:cNvPr id="6" name="Šipka dolů 5"/>
          <p:cNvSpPr/>
          <p:nvPr/>
        </p:nvSpPr>
        <p:spPr>
          <a:xfrm>
            <a:off x="3081613" y="158725"/>
            <a:ext cx="596828" cy="605880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9" name="Popisek se šipkou doprava 8"/>
          <p:cNvSpPr/>
          <p:nvPr/>
        </p:nvSpPr>
        <p:spPr>
          <a:xfrm>
            <a:off x="2935031" y="887130"/>
            <a:ext cx="2520280" cy="72008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4493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Odboj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Tlačítko akce: Nápověda 9">
            <a:hlinkClick r:id="" action="ppaction://noaction" highlightClick="1"/>
          </p:cNvPr>
          <p:cNvSpPr/>
          <p:nvPr/>
        </p:nvSpPr>
        <p:spPr>
          <a:xfrm>
            <a:off x="4452025" y="1031146"/>
            <a:ext cx="432048" cy="432048"/>
          </a:xfrm>
          <a:prstGeom prst="actionButtonHelp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580112" y="785505"/>
            <a:ext cx="3312368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  <a:cs typeface="Times New Roman" pitchFamily="18" charset="0"/>
              </a:rPr>
              <a:t>„ozbrojený či neozbrojený boj proti centrální moci s cílem ji destabilizovat a zničit“</a:t>
            </a:r>
          </a:p>
        </p:txBody>
      </p:sp>
      <p:sp>
        <p:nvSpPr>
          <p:cNvPr id="12" name="Popisek se šipkou dolů 11"/>
          <p:cNvSpPr/>
          <p:nvPr/>
        </p:nvSpPr>
        <p:spPr>
          <a:xfrm>
            <a:off x="1008814" y="2066273"/>
            <a:ext cx="1296144" cy="720080"/>
          </a:xfrm>
          <a:prstGeom prst="downArrowCallou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Zahraniční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3" name="Popisek se šipkou dolů 12"/>
          <p:cNvSpPr/>
          <p:nvPr/>
        </p:nvSpPr>
        <p:spPr>
          <a:xfrm>
            <a:off x="4807239" y="1944354"/>
            <a:ext cx="1296144" cy="720080"/>
          </a:xfrm>
          <a:prstGeom prst="downArrowCallou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Domácí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25582" y="4092446"/>
            <a:ext cx="2304256" cy="771346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  <a:cs typeface="Times New Roman" pitchFamily="18" charset="0"/>
              </a:rPr>
              <a:t>formuje se hlavně v Británii a Rusku</a:t>
            </a:r>
          </a:p>
        </p:txBody>
      </p:sp>
      <p:sp>
        <p:nvSpPr>
          <p:cNvPr id="16" name="Pětiúhelník 15"/>
          <p:cNvSpPr/>
          <p:nvPr/>
        </p:nvSpPr>
        <p:spPr>
          <a:xfrm>
            <a:off x="101644" y="5209768"/>
            <a:ext cx="1224136" cy="348202"/>
          </a:xfrm>
          <a:prstGeom prst="homePlat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Politický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7" name="Pětiúhelník 16"/>
          <p:cNvSpPr/>
          <p:nvPr/>
        </p:nvSpPr>
        <p:spPr>
          <a:xfrm>
            <a:off x="101644" y="6109198"/>
            <a:ext cx="1224136" cy="348202"/>
          </a:xfrm>
          <a:prstGeom prst="homePlat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V</a:t>
            </a:r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ojenský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8" name="Ohnutý roh 17"/>
          <p:cNvSpPr/>
          <p:nvPr/>
        </p:nvSpPr>
        <p:spPr>
          <a:xfrm>
            <a:off x="1423274" y="5083730"/>
            <a:ext cx="2561976" cy="849487"/>
          </a:xfrm>
          <a:prstGeom prst="foldedCorner">
            <a:avLst>
              <a:gd name="adj" fmla="val 979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E. Beneš, J. Šrámek, K. Gottwald, R. Slánský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9" name="Ohnutý roh 18"/>
          <p:cNvSpPr/>
          <p:nvPr/>
        </p:nvSpPr>
        <p:spPr>
          <a:xfrm>
            <a:off x="1423274" y="6032656"/>
            <a:ext cx="2561976" cy="636704"/>
          </a:xfrm>
          <a:prstGeom prst="foldedCorner">
            <a:avLst>
              <a:gd name="adj" fmla="val 979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RAF, čs. jednotky </a:t>
            </a:r>
          </a:p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v US </a:t>
            </a:r>
            <a:r>
              <a:rPr lang="cs-CZ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Army</a:t>
            </a:r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,…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4096766" y="2786353"/>
            <a:ext cx="2717089" cy="14773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  <a:cs typeface="Times New Roman" pitchFamily="18" charset="0"/>
              </a:rPr>
              <a:t>několik podob:</a:t>
            </a:r>
          </a:p>
          <a:p>
            <a:pPr marL="171450" indent="-171450" algn="ctr"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  <a:cs typeface="Times New Roman" pitchFamily="18" charset="0"/>
              </a:rPr>
              <a:t>pracovní bojkot</a:t>
            </a:r>
          </a:p>
          <a:p>
            <a:pPr marL="171450" indent="-171450" algn="ctr"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  <a:cs typeface="Times New Roman" pitchFamily="18" charset="0"/>
              </a:rPr>
              <a:t>„špionáž“ pro Západ</a:t>
            </a:r>
          </a:p>
          <a:p>
            <a:pPr marL="171450" indent="-171450" algn="ctr"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  <a:cs typeface="Times New Roman" pitchFamily="18" charset="0"/>
              </a:rPr>
              <a:t>partyzánský boj (Slovensko)</a:t>
            </a:r>
          </a:p>
        </p:txBody>
      </p:sp>
      <p:sp>
        <p:nvSpPr>
          <p:cNvPr id="21" name="Ohnutý roh 20"/>
          <p:cNvSpPr/>
          <p:nvPr/>
        </p:nvSpPr>
        <p:spPr>
          <a:xfrm>
            <a:off x="6998987" y="2545069"/>
            <a:ext cx="1872207" cy="1724680"/>
          </a:xfrm>
          <a:prstGeom prst="foldedCorner">
            <a:avLst>
              <a:gd name="adj" fmla="val 1265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PVVZ</a:t>
            </a:r>
          </a:p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„tři králové“</a:t>
            </a:r>
          </a:p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Ústřední výbor domácího odboje,…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173652" y="2856448"/>
            <a:ext cx="2304256" cy="1101923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  <a:cs typeface="Times New Roman" pitchFamily="18" charset="0"/>
              </a:rPr>
              <a:t>aktivní účast emigrace na boji proti Německu</a:t>
            </a:r>
          </a:p>
        </p:txBody>
      </p:sp>
    </p:spTree>
    <p:extLst>
      <p:ext uri="{BB962C8B-B14F-4D97-AF65-F5344CB8AC3E}">
        <p14:creationId xmlns:p14="http://schemas.microsoft.com/office/powerpoint/2010/main" val="1021981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Výsledek obrázku pro pražské povstán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395" y="67492"/>
            <a:ext cx="3438362" cy="2497412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ýsledek obrázku pro lidi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234" y="3968127"/>
            <a:ext cx="3734902" cy="2799195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11</a:t>
            </a:r>
            <a:endParaRPr lang="cs-CZ" sz="2400" dirty="0"/>
          </a:p>
        </p:txBody>
      </p:sp>
      <p:pic>
        <p:nvPicPr>
          <p:cNvPr id="5122" name="Picture 2" descr="Výsledek obrázku pro heydri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6" y="83872"/>
            <a:ext cx="2143125" cy="3095625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libri" panose="020F0502020204030204" pitchFamily="34" charset="0"/>
              </a:rPr>
              <a:t>© Lukáš </a:t>
            </a:r>
            <a:r>
              <a:rPr lang="cs-CZ" sz="1600" dirty="0" err="1" smtClean="0">
                <a:latin typeface="Calibri" panose="020F0502020204030204" pitchFamily="34" charset="0"/>
              </a:rPr>
              <a:t>Lanč</a:t>
            </a:r>
            <a:r>
              <a:rPr lang="cs-CZ" sz="1600" dirty="0" smtClean="0">
                <a:latin typeface="Calibri" panose="020F0502020204030204" pitchFamily="34" charset="0"/>
              </a:rPr>
              <a:t> 2018</a:t>
            </a:r>
            <a:endParaRPr lang="cs-CZ" sz="1600" dirty="0">
              <a:latin typeface="Calibri" panose="020F0502020204030204" pitchFamily="34" charset="0"/>
            </a:endParaRPr>
          </a:p>
        </p:txBody>
      </p:sp>
      <p:sp>
        <p:nvSpPr>
          <p:cNvPr id="8" name="Obdélník s odříznutým příčným rohem 7"/>
          <p:cNvSpPr/>
          <p:nvPr/>
        </p:nvSpPr>
        <p:spPr>
          <a:xfrm>
            <a:off x="2239980" y="83872"/>
            <a:ext cx="3223879" cy="893912"/>
          </a:xfrm>
          <a:prstGeom prst="snip2DiagRect">
            <a:avLst>
              <a:gd name="adj1" fmla="val 0"/>
              <a:gd name="adj2" fmla="val 39265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Pospojuj popisky do smysluplné řady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Zaoblený obdélník 8"/>
          <p:cNvSpPr/>
          <p:nvPr/>
        </p:nvSpPr>
        <p:spPr>
          <a:xfrm>
            <a:off x="1694357" y="1364765"/>
            <a:ext cx="1410318" cy="91683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atentát na říšského protektora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Zaoblený obdélník 9"/>
          <p:cNvSpPr/>
          <p:nvPr/>
        </p:nvSpPr>
        <p:spPr>
          <a:xfrm>
            <a:off x="253576" y="3137938"/>
            <a:ext cx="2486326" cy="783961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vyhlazení vesnice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1" name="Zaoblený obdélník 10"/>
          <p:cNvSpPr/>
          <p:nvPr/>
        </p:nvSpPr>
        <p:spPr>
          <a:xfrm>
            <a:off x="253576" y="4293096"/>
            <a:ext cx="2486326" cy="79208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povstání obyvatel města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2" name="Jednoduché závorky 11"/>
          <p:cNvSpPr/>
          <p:nvPr/>
        </p:nvSpPr>
        <p:spPr>
          <a:xfrm>
            <a:off x="3851921" y="3422067"/>
            <a:ext cx="1368152" cy="396044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27. 5. 1942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13" name="Jednoduché závorky 12"/>
          <p:cNvSpPr/>
          <p:nvPr/>
        </p:nvSpPr>
        <p:spPr>
          <a:xfrm>
            <a:off x="3851921" y="2639502"/>
            <a:ext cx="1368152" cy="396044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10. 6. 1942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14" name="Jednoduché závorky 13"/>
          <p:cNvSpPr/>
          <p:nvPr/>
        </p:nvSpPr>
        <p:spPr>
          <a:xfrm>
            <a:off x="3851920" y="1823182"/>
            <a:ext cx="1368152" cy="396044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5. 5. 1945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15" name="Ovál 14"/>
          <p:cNvSpPr/>
          <p:nvPr/>
        </p:nvSpPr>
        <p:spPr>
          <a:xfrm>
            <a:off x="7265849" y="2564904"/>
            <a:ext cx="1296144" cy="59406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Praha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6" name="Ovál 15"/>
          <p:cNvSpPr/>
          <p:nvPr/>
        </p:nvSpPr>
        <p:spPr>
          <a:xfrm>
            <a:off x="7013821" y="3327833"/>
            <a:ext cx="1800200" cy="59406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Heydrich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7" name="Ovál 16"/>
          <p:cNvSpPr/>
          <p:nvPr/>
        </p:nvSpPr>
        <p:spPr>
          <a:xfrm>
            <a:off x="7265849" y="4095074"/>
            <a:ext cx="1296144" cy="59406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Lidice</a:t>
            </a:r>
          </a:p>
        </p:txBody>
      </p:sp>
      <p:sp>
        <p:nvSpPr>
          <p:cNvPr id="18" name="Vývojový diagram: předdefinovaný postup 17"/>
          <p:cNvSpPr/>
          <p:nvPr/>
        </p:nvSpPr>
        <p:spPr>
          <a:xfrm>
            <a:off x="111610" y="5508114"/>
            <a:ext cx="3236254" cy="1206251"/>
          </a:xfrm>
          <a:prstGeom prst="flowChartPredefined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Vyber si jednu z těchto událostí a vypracuj krátký referát…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20" name="Přímá spojnice 19"/>
          <p:cNvCxnSpPr>
            <a:stCxn id="9" idx="3"/>
            <a:endCxn id="12" idx="1"/>
          </p:cNvCxnSpPr>
          <p:nvPr/>
        </p:nvCxnSpPr>
        <p:spPr>
          <a:xfrm>
            <a:off x="3104675" y="1823182"/>
            <a:ext cx="747246" cy="179690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Přímá spojnice 20"/>
          <p:cNvCxnSpPr>
            <a:stCxn id="11" idx="3"/>
            <a:endCxn id="14" idx="1"/>
          </p:cNvCxnSpPr>
          <p:nvPr/>
        </p:nvCxnSpPr>
        <p:spPr>
          <a:xfrm flipV="1">
            <a:off x="2739902" y="2021204"/>
            <a:ext cx="1112018" cy="266793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Přímá spojnice 21"/>
          <p:cNvCxnSpPr>
            <a:stCxn id="14" idx="3"/>
            <a:endCxn id="15" idx="2"/>
          </p:cNvCxnSpPr>
          <p:nvPr/>
        </p:nvCxnSpPr>
        <p:spPr>
          <a:xfrm>
            <a:off x="5220072" y="2021204"/>
            <a:ext cx="2045777" cy="84073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Přímá spojnice 22"/>
          <p:cNvCxnSpPr>
            <a:stCxn id="10" idx="3"/>
            <a:endCxn id="13" idx="1"/>
          </p:cNvCxnSpPr>
          <p:nvPr/>
        </p:nvCxnSpPr>
        <p:spPr>
          <a:xfrm flipV="1">
            <a:off x="2739902" y="2837524"/>
            <a:ext cx="1112019" cy="69239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Přímá spojnice 23"/>
          <p:cNvCxnSpPr>
            <a:stCxn id="13" idx="3"/>
            <a:endCxn id="17" idx="2"/>
          </p:cNvCxnSpPr>
          <p:nvPr/>
        </p:nvCxnSpPr>
        <p:spPr>
          <a:xfrm>
            <a:off x="5220073" y="2837524"/>
            <a:ext cx="2045776" cy="155458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Přímá spojnice 24"/>
          <p:cNvCxnSpPr>
            <a:stCxn id="12" idx="3"/>
            <a:endCxn id="16" idx="2"/>
          </p:cNvCxnSpPr>
          <p:nvPr/>
        </p:nvCxnSpPr>
        <p:spPr>
          <a:xfrm>
            <a:off x="5220073" y="3620089"/>
            <a:ext cx="1793748" cy="477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1981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Výsledek obrázku pro death second world w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70" y="2595806"/>
            <a:ext cx="3093276" cy="3970643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libri" panose="020F0502020204030204" pitchFamily="34" charset="0"/>
              </a:rPr>
              <a:t>© Lukáš </a:t>
            </a:r>
            <a:r>
              <a:rPr lang="cs-CZ" sz="1600" dirty="0" err="1" smtClean="0">
                <a:latin typeface="Calibri" panose="020F0502020204030204" pitchFamily="34" charset="0"/>
              </a:rPr>
              <a:t>Lanč</a:t>
            </a:r>
            <a:r>
              <a:rPr lang="cs-CZ" sz="1600" dirty="0" smtClean="0">
                <a:latin typeface="Calibri" panose="020F0502020204030204" pitchFamily="34" charset="0"/>
              </a:rPr>
              <a:t> 2018</a:t>
            </a:r>
            <a:endParaRPr lang="cs-CZ" sz="1600" dirty="0">
              <a:latin typeface="Calibri" panose="020F050202020403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12</a:t>
            </a:r>
            <a:endParaRPr lang="cs-CZ" sz="2400" dirty="0"/>
          </a:p>
        </p:txBody>
      </p:sp>
      <p:sp>
        <p:nvSpPr>
          <p:cNvPr id="6" name="Stužka nahoru 5"/>
          <p:cNvSpPr/>
          <p:nvPr/>
        </p:nvSpPr>
        <p:spPr>
          <a:xfrm>
            <a:off x="1039206" y="215971"/>
            <a:ext cx="6840760" cy="1037928"/>
          </a:xfrm>
          <a:prstGeom prst="ribbon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latin typeface="Book Antiqua" panose="02040602050305030304" pitchFamily="18" charset="0"/>
              </a:rPr>
              <a:t>Důsledky druhé Velké</a:t>
            </a:r>
            <a:endParaRPr lang="cs-CZ" dirty="0"/>
          </a:p>
        </p:txBody>
      </p:sp>
      <p:sp>
        <p:nvSpPr>
          <p:cNvPr id="8" name="Obdélník s odříznutým příčným rohem 7"/>
          <p:cNvSpPr/>
          <p:nvPr/>
        </p:nvSpPr>
        <p:spPr>
          <a:xfrm>
            <a:off x="413792" y="1700157"/>
            <a:ext cx="1656184" cy="61265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Lidské oběti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411760" y="1352160"/>
            <a:ext cx="2880320" cy="1432500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  <a:cs typeface="Times New Roman" pitchFamily="18" charset="0"/>
              </a:rPr>
              <a:t>odhady se liší </a:t>
            </a:r>
          </a:p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  <a:cs typeface="Times New Roman" pitchFamily="18" charset="0"/>
              </a:rPr>
              <a:t>x </a:t>
            </a:r>
          </a:p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  <a:cs typeface="Times New Roman" pitchFamily="18" charset="0"/>
              </a:rPr>
              <a:t>většina historiků přijímá číslo 60 mil. mrtvých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3345841" y="2965469"/>
            <a:ext cx="2020626" cy="715089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latin typeface="Book Antiqua" panose="02040602050305030304" pitchFamily="18" charset="0"/>
                <a:cs typeface="Times New Roman" pitchFamily="18" charset="0"/>
              </a:rPr>
              <a:t>20 mil. vojáků </a:t>
            </a:r>
          </a:p>
          <a:p>
            <a:pPr algn="ctr"/>
            <a:r>
              <a:rPr lang="cs-CZ" dirty="0" smtClean="0">
                <a:latin typeface="Book Antiqua" panose="02040602050305030304" pitchFamily="18" charset="0"/>
                <a:cs typeface="Times New Roman" pitchFamily="18" charset="0"/>
              </a:rPr>
              <a:t>40 mil. civilistů</a:t>
            </a:r>
          </a:p>
        </p:txBody>
      </p:sp>
      <p:pic>
        <p:nvPicPr>
          <p:cNvPr id="6146" name="Picture 2" descr="Související obr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3" y="1360776"/>
            <a:ext cx="3312368" cy="2381398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Výsledek obrázku pro death d-da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53"/>
          <a:stretch/>
        </p:blipFill>
        <p:spPr bwMode="auto">
          <a:xfrm>
            <a:off x="3820942" y="3803314"/>
            <a:ext cx="4770091" cy="3072825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066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Výsledek obrázku pro holocaus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9" r="32262"/>
          <a:stretch/>
        </p:blipFill>
        <p:spPr bwMode="auto">
          <a:xfrm>
            <a:off x="5796136" y="2992923"/>
            <a:ext cx="2512854" cy="374134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Výsledek obrázku pro holocaus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9" r="8463"/>
          <a:stretch/>
        </p:blipFill>
        <p:spPr bwMode="auto">
          <a:xfrm>
            <a:off x="179512" y="3138977"/>
            <a:ext cx="3737595" cy="2406755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Šipka dolů 10"/>
          <p:cNvSpPr/>
          <p:nvPr/>
        </p:nvSpPr>
        <p:spPr>
          <a:xfrm>
            <a:off x="4175956" y="1556792"/>
            <a:ext cx="576064" cy="1656184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2" name="Šipka nahoru, doprava i doleva 1"/>
          <p:cNvSpPr/>
          <p:nvPr/>
        </p:nvSpPr>
        <p:spPr>
          <a:xfrm>
            <a:off x="2843808" y="749796"/>
            <a:ext cx="3240360" cy="1311052"/>
          </a:xfrm>
          <a:prstGeom prst="leftRight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z</a:t>
            </a:r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řeckého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libri" panose="020F0502020204030204" pitchFamily="34" charset="0"/>
              </a:rPr>
              <a:t>© Lukáš </a:t>
            </a:r>
            <a:r>
              <a:rPr lang="cs-CZ" sz="1600" dirty="0" err="1" smtClean="0">
                <a:latin typeface="Calibri" panose="020F0502020204030204" pitchFamily="34" charset="0"/>
              </a:rPr>
              <a:t>Lanč</a:t>
            </a:r>
            <a:r>
              <a:rPr lang="cs-CZ" sz="1600" dirty="0" smtClean="0">
                <a:latin typeface="Calibri" panose="020F0502020204030204" pitchFamily="34" charset="0"/>
              </a:rPr>
              <a:t> 2018</a:t>
            </a:r>
            <a:endParaRPr lang="cs-CZ" sz="1600" dirty="0">
              <a:latin typeface="Calibri" panose="020F050202020403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10</a:t>
            </a:r>
            <a:endParaRPr lang="cs-CZ" sz="2400" dirty="0"/>
          </a:p>
        </p:txBody>
      </p:sp>
      <p:sp>
        <p:nvSpPr>
          <p:cNvPr id="6" name="Stužka nahoru 5"/>
          <p:cNvSpPr/>
          <p:nvPr/>
        </p:nvSpPr>
        <p:spPr>
          <a:xfrm>
            <a:off x="1043608" y="230832"/>
            <a:ext cx="6840760" cy="1037928"/>
          </a:xfrm>
          <a:prstGeom prst="ribbon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latin typeface="Book Antiqua" panose="02040602050305030304" pitchFamily="18" charset="0"/>
              </a:rPr>
              <a:t>Holokaust</a:t>
            </a:r>
            <a:endParaRPr lang="cs-CZ" dirty="0"/>
          </a:p>
        </p:txBody>
      </p:sp>
      <p:sp>
        <p:nvSpPr>
          <p:cNvPr id="3" name="Zaoblený obdélník 2"/>
          <p:cNvSpPr/>
          <p:nvPr/>
        </p:nvSpPr>
        <p:spPr>
          <a:xfrm>
            <a:off x="1205234" y="1405322"/>
            <a:ext cx="1494558" cy="65552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holos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Zaoblený obdélník 7"/>
          <p:cNvSpPr/>
          <p:nvPr/>
        </p:nvSpPr>
        <p:spPr>
          <a:xfrm>
            <a:off x="6228184" y="1405322"/>
            <a:ext cx="1494558" cy="65552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kaustos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Jednoduché závorky 8"/>
          <p:cNvSpPr/>
          <p:nvPr/>
        </p:nvSpPr>
        <p:spPr>
          <a:xfrm>
            <a:off x="1043608" y="2276872"/>
            <a:ext cx="1656184" cy="504056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celý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10" name="Jednoduché závorky 9"/>
          <p:cNvSpPr/>
          <p:nvPr/>
        </p:nvSpPr>
        <p:spPr>
          <a:xfrm>
            <a:off x="6147371" y="2276872"/>
            <a:ext cx="1656184" cy="504056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spálený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12" name="Zaoblený obdélník 11"/>
          <p:cNvSpPr/>
          <p:nvPr/>
        </p:nvSpPr>
        <p:spPr>
          <a:xfrm>
            <a:off x="3383868" y="3393809"/>
            <a:ext cx="2160240" cy="79208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Židé označují jako</a:t>
            </a:r>
          </a:p>
          <a:p>
            <a:pPr algn="ctr"/>
            <a:r>
              <a:rPr lang="cs-CZ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šoa</a:t>
            </a:r>
            <a:endParaRPr lang="cs-CZ" i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3" name="Jednoduché závorky 12"/>
          <p:cNvSpPr/>
          <p:nvPr/>
        </p:nvSpPr>
        <p:spPr>
          <a:xfrm>
            <a:off x="3383868" y="4342354"/>
            <a:ext cx="2160240" cy="648072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neštěstí</a:t>
            </a:r>
          </a:p>
          <a:p>
            <a:pPr algn="ctr"/>
            <a:r>
              <a:rPr lang="cs-CZ" dirty="0" smtClean="0">
                <a:latin typeface="Book Antiqua" panose="02040602050305030304" pitchFamily="18" charset="0"/>
              </a:rPr>
              <a:t>zničení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14" name="Je rovno 13"/>
          <p:cNvSpPr/>
          <p:nvPr/>
        </p:nvSpPr>
        <p:spPr>
          <a:xfrm>
            <a:off x="575418" y="5946104"/>
            <a:ext cx="629816" cy="486308"/>
          </a:xfrm>
          <a:prstGeom prst="mathEqual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15" name="Ohnutý roh 14"/>
          <p:cNvSpPr/>
          <p:nvPr/>
        </p:nvSpPr>
        <p:spPr>
          <a:xfrm>
            <a:off x="1403648" y="5733256"/>
            <a:ext cx="7128792" cy="100811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altLang="cs-CZ" dirty="0">
                <a:latin typeface="Book Antiqua" pitchFamily="18" charset="0"/>
              </a:rPr>
              <a:t>označení pro systematické a státem provozované pronásledování a hromadné vyvražďování Židů prováděné nacistickým Německem a jeho spojenci během druhé světové války</a:t>
            </a:r>
            <a:endParaRPr lang="cs-CZ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2593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  <p:bldP spid="3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ýsledek obrázku pro second world war po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2" y="3425251"/>
            <a:ext cx="2324100" cy="3362326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bdélník s odříznutým příčným rohem 18"/>
          <p:cNvSpPr/>
          <p:nvPr/>
        </p:nvSpPr>
        <p:spPr>
          <a:xfrm>
            <a:off x="2640205" y="4228148"/>
            <a:ext cx="1656184" cy="61265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Zničené hospodářství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2460185" y="5007957"/>
            <a:ext cx="2016224" cy="771346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cs-CZ"/>
            </a:defPPr>
            <a:lvl1pPr marL="171450" indent="-171450">
              <a:buFontTx/>
              <a:buChar char="-"/>
              <a:defRPr sz="1400"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indent="0" algn="ctr">
              <a:buNone/>
            </a:pPr>
            <a:r>
              <a:rPr lang="cs-CZ" sz="18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obnova </a:t>
            </a:r>
            <a:r>
              <a:rPr lang="cs-CZ" sz="1800" dirty="0">
                <a:solidFill>
                  <a:schemeClr val="bg1"/>
                </a:solidFill>
                <a:latin typeface="Book Antiqua" panose="02040602050305030304" pitchFamily="18" charset="0"/>
              </a:rPr>
              <a:t>zničené infrastruktury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2476589" y="6008449"/>
            <a:ext cx="3031515" cy="771346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cs-CZ"/>
            </a:defPPr>
            <a:lvl1pPr marL="171450" indent="-171450">
              <a:buFontTx/>
              <a:buChar char="-"/>
              <a:defRPr sz="1400"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indent="0" algn="ctr">
              <a:buNone/>
            </a:pPr>
            <a:r>
              <a:rPr lang="cs-CZ" sz="18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nutný </a:t>
            </a:r>
            <a:r>
              <a:rPr lang="cs-CZ" sz="1800" dirty="0">
                <a:solidFill>
                  <a:schemeClr val="bg1"/>
                </a:solidFill>
                <a:latin typeface="Book Antiqua" panose="02040602050305030304" pitchFamily="18" charset="0"/>
              </a:rPr>
              <a:t>zpětný přechod z válečného </a:t>
            </a:r>
            <a:r>
              <a:rPr lang="cs-CZ" sz="18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hospodářství</a:t>
            </a:r>
            <a:endParaRPr lang="cs-CZ" sz="18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5" name="TextovéPole 34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libri" panose="020F0502020204030204" pitchFamily="34" charset="0"/>
              </a:rPr>
              <a:t>© Lukáš </a:t>
            </a:r>
            <a:r>
              <a:rPr lang="cs-CZ" sz="1600" dirty="0" err="1" smtClean="0">
                <a:latin typeface="Calibri" panose="020F0502020204030204" pitchFamily="34" charset="0"/>
              </a:rPr>
              <a:t>Lanč</a:t>
            </a:r>
            <a:r>
              <a:rPr lang="cs-CZ" sz="1600" dirty="0" smtClean="0">
                <a:latin typeface="Calibri" panose="020F0502020204030204" pitchFamily="34" charset="0"/>
              </a:rPr>
              <a:t> 2018</a:t>
            </a:r>
            <a:endParaRPr lang="cs-CZ" sz="1600" dirty="0">
              <a:latin typeface="Calibri" panose="020F0502020204030204" pitchFamily="34" charset="0"/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12</a:t>
            </a:r>
            <a:endParaRPr lang="cs-CZ" sz="2400" dirty="0"/>
          </a:p>
        </p:txBody>
      </p:sp>
      <p:sp>
        <p:nvSpPr>
          <p:cNvPr id="37" name="Obdélník s odříznutým příčným rohem 36"/>
          <p:cNvSpPr/>
          <p:nvPr/>
        </p:nvSpPr>
        <p:spPr>
          <a:xfrm>
            <a:off x="583610" y="412483"/>
            <a:ext cx="1656184" cy="61265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Morální otřes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8" name="TextovéPole 37"/>
          <p:cNvSpPr txBox="1"/>
          <p:nvPr/>
        </p:nvSpPr>
        <p:spPr>
          <a:xfrm>
            <a:off x="44415" y="1340792"/>
            <a:ext cx="2213457" cy="1101923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cs-CZ"/>
            </a:defPPr>
            <a:lvl1pPr marL="171450" indent="-171450">
              <a:buFontTx/>
              <a:buChar char="-"/>
              <a:defRPr sz="140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indent="0" algn="ctr">
              <a:buNone/>
            </a:pPr>
            <a:r>
              <a:rPr lang="cs-CZ" sz="18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devastace </a:t>
            </a:r>
            <a:r>
              <a:rPr lang="cs-CZ" sz="1800" dirty="0">
                <a:solidFill>
                  <a:schemeClr val="bg1"/>
                </a:solidFill>
                <a:latin typeface="Book Antiqua" panose="02040602050305030304" pitchFamily="18" charset="0"/>
              </a:rPr>
              <a:t>velkých měst (bombardování)</a:t>
            </a:r>
          </a:p>
        </p:txBody>
      </p:sp>
      <p:sp>
        <p:nvSpPr>
          <p:cNvPr id="39" name="TextovéPole 38"/>
          <p:cNvSpPr txBox="1"/>
          <p:nvPr/>
        </p:nvSpPr>
        <p:spPr>
          <a:xfrm>
            <a:off x="5508104" y="2597262"/>
            <a:ext cx="3384376" cy="771346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cs-CZ"/>
            </a:defPPr>
            <a:lvl1pPr marL="171450" indent="-171450">
              <a:buFontTx/>
              <a:buChar char="-"/>
              <a:defRPr sz="140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indent="0" algn="ctr">
              <a:buNone/>
            </a:pPr>
            <a:r>
              <a:rPr lang="cs-CZ" sz="18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válečné </a:t>
            </a:r>
            <a:r>
              <a:rPr lang="cs-CZ" sz="1800" dirty="0">
                <a:solidFill>
                  <a:schemeClr val="bg1"/>
                </a:solidFill>
                <a:latin typeface="Book Antiqua" panose="02040602050305030304" pitchFamily="18" charset="0"/>
              </a:rPr>
              <a:t>zločiny ze strany německých </a:t>
            </a:r>
            <a:r>
              <a:rPr lang="cs-CZ" sz="18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vojáků</a:t>
            </a:r>
            <a:endParaRPr lang="cs-CZ" sz="18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40" name="TextovéPole 39"/>
          <p:cNvSpPr txBox="1"/>
          <p:nvPr/>
        </p:nvSpPr>
        <p:spPr>
          <a:xfrm>
            <a:off x="2701160" y="97968"/>
            <a:ext cx="2592288" cy="771346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cs-CZ"/>
            </a:defPPr>
            <a:lvl1pPr marL="171450" indent="-171450">
              <a:buFontTx/>
              <a:buChar char="-"/>
              <a:defRPr sz="140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indent="0" algn="ctr">
              <a:buNone/>
            </a:pPr>
            <a:r>
              <a:rPr lang="cs-CZ" sz="18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holokaust </a:t>
            </a:r>
          </a:p>
          <a:p>
            <a:pPr marL="0" indent="0" algn="ctr">
              <a:buNone/>
            </a:pPr>
            <a:r>
              <a:rPr lang="cs-CZ" sz="18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(</a:t>
            </a:r>
            <a:r>
              <a:rPr lang="cs-CZ" sz="1800" dirty="0">
                <a:solidFill>
                  <a:schemeClr val="bg1"/>
                </a:solidFill>
                <a:latin typeface="Book Antiqua" panose="02040602050305030304" pitchFamily="18" charset="0"/>
              </a:rPr>
              <a:t>vyhlazovací tábory</a:t>
            </a:r>
            <a:r>
              <a:rPr lang="cs-CZ" sz="18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)</a:t>
            </a:r>
            <a:endParaRPr lang="cs-CZ" sz="18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100" name="Picture 4" descr="Výsledek obrázku pro holocaus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7968"/>
            <a:ext cx="3553653" cy="2344747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Výsledek obrázku pro death second world w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395" y="1025133"/>
            <a:ext cx="2913053" cy="2284381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Výsledek obrázku pro death second world w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156" y="3471995"/>
            <a:ext cx="4249911" cy="2124956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6848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http://www.timemoneyandblood.com/images/transportAmerican/jeep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31" y="3567266"/>
            <a:ext cx="2847342" cy="1770529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libri" panose="020F0502020204030204" pitchFamily="34" charset="0"/>
              </a:rPr>
              <a:t>© Lukáš </a:t>
            </a:r>
            <a:r>
              <a:rPr lang="cs-CZ" sz="1600" dirty="0" err="1" smtClean="0">
                <a:latin typeface="Calibri" panose="020F0502020204030204" pitchFamily="34" charset="0"/>
              </a:rPr>
              <a:t>Lanč</a:t>
            </a:r>
            <a:r>
              <a:rPr lang="cs-CZ" sz="1600" dirty="0" smtClean="0">
                <a:latin typeface="Calibri" panose="020F0502020204030204" pitchFamily="34" charset="0"/>
              </a:rPr>
              <a:t> 2018</a:t>
            </a:r>
            <a:endParaRPr lang="cs-CZ" sz="1600" dirty="0">
              <a:latin typeface="Calibri" panose="020F050202020403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12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libri" panose="020F0502020204030204" pitchFamily="34" charset="0"/>
              </a:rPr>
              <a:t>© Lukáš </a:t>
            </a:r>
            <a:r>
              <a:rPr lang="cs-CZ" sz="1600" dirty="0" err="1" smtClean="0">
                <a:latin typeface="Calibri" panose="020F0502020204030204" pitchFamily="34" charset="0"/>
              </a:rPr>
              <a:t>Lanč</a:t>
            </a:r>
            <a:r>
              <a:rPr lang="cs-CZ" sz="1600" dirty="0" smtClean="0">
                <a:latin typeface="Calibri" panose="020F0502020204030204" pitchFamily="34" charset="0"/>
              </a:rPr>
              <a:t> 2018</a:t>
            </a:r>
            <a:endParaRPr lang="cs-CZ" sz="1600" dirty="0">
              <a:latin typeface="Calibri" panose="020F050202020403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12</a:t>
            </a:r>
            <a:endParaRPr lang="cs-CZ" sz="2400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2954846" y="154286"/>
            <a:ext cx="2592288" cy="1432500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cs-CZ"/>
            </a:defPPr>
            <a:lvl1pPr marL="171450" indent="-171450">
              <a:buFontTx/>
              <a:buChar char="-"/>
              <a:defRPr sz="140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indent="0" algn="ctr">
              <a:buNone/>
            </a:pPr>
            <a:r>
              <a:rPr lang="cs-CZ" sz="18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dynamický technologický vývoj (lepší zbraně či ochrana proti nim)</a:t>
            </a:r>
            <a:endParaRPr lang="cs-CZ" sz="18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558674" y="1124744"/>
            <a:ext cx="2151856" cy="1101923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cs-CZ"/>
            </a:defPPr>
            <a:lvl1pPr marL="171450" indent="-171450">
              <a:buFontTx/>
              <a:buChar char="-"/>
              <a:defRPr sz="140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indent="0" algn="ctr">
              <a:buNone/>
            </a:pPr>
            <a:r>
              <a:rPr lang="cs-CZ" sz="18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vynálezy </a:t>
            </a:r>
            <a:r>
              <a:rPr lang="cs-CZ" sz="1800" dirty="0">
                <a:solidFill>
                  <a:schemeClr val="bg1"/>
                </a:solidFill>
                <a:latin typeface="Book Antiqua" panose="02040602050305030304" pitchFamily="18" charset="0"/>
              </a:rPr>
              <a:t>se dostávají mimo vojenskou sféru</a:t>
            </a:r>
          </a:p>
        </p:txBody>
      </p:sp>
      <p:pic>
        <p:nvPicPr>
          <p:cNvPr id="23" name="Picture 2" descr="http://www.daviddarling.info/images/Heinkel_178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578" y="2996952"/>
            <a:ext cx="4504772" cy="1875624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Zaoblený obdélník 23"/>
          <p:cNvSpPr/>
          <p:nvPr/>
        </p:nvSpPr>
        <p:spPr>
          <a:xfrm>
            <a:off x="3635896" y="1866626"/>
            <a:ext cx="2160240" cy="986309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první </a:t>
            </a:r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tryskový </a:t>
            </a:r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letoun </a:t>
            </a:r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He-178</a:t>
            </a:r>
          </a:p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(Německo, 1939)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5" name="Zaoblený obdélník 24"/>
          <p:cNvSpPr/>
          <p:nvPr/>
        </p:nvSpPr>
        <p:spPr>
          <a:xfrm>
            <a:off x="422649" y="2570957"/>
            <a:ext cx="2193776" cy="868179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čtyřválcový „</a:t>
            </a:r>
            <a:r>
              <a:rPr lang="cs-CZ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teréňák</a:t>
            </a:r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“ Jeep </a:t>
            </a:r>
          </a:p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(USA, 1940)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6" name="Zaoblený obdélník 25"/>
          <p:cNvSpPr/>
          <p:nvPr/>
        </p:nvSpPr>
        <p:spPr>
          <a:xfrm>
            <a:off x="6372200" y="257886"/>
            <a:ext cx="2160240" cy="61265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první digitální PC</a:t>
            </a:r>
          </a:p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(USA, 1944)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7" name="Zaoblený obdélník 26"/>
          <p:cNvSpPr/>
          <p:nvPr/>
        </p:nvSpPr>
        <p:spPr>
          <a:xfrm>
            <a:off x="6901517" y="3761142"/>
            <a:ext cx="2160240" cy="96400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první odpal jaderné zbraně</a:t>
            </a:r>
          </a:p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(USA, 1945)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8" name="Zaoblený obdélník 27"/>
          <p:cNvSpPr/>
          <p:nvPr/>
        </p:nvSpPr>
        <p:spPr>
          <a:xfrm>
            <a:off x="519559" y="5556756"/>
            <a:ext cx="2431956" cy="1184611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torpédo naváděné zvukem lodního šroubu</a:t>
            </a:r>
          </a:p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(</a:t>
            </a:r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Německo, 1943)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30" name="Picture 8" descr="http://www.navweaps.com/Weapons/WTUS_PreWWII_Kansas_torpedo_pic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152" y="5155076"/>
            <a:ext cx="2619984" cy="1550748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http://forum.videohelp.com/images/guides/p1902395/coi53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981" y="969207"/>
            <a:ext cx="2609530" cy="2073488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 descr="http://upload.wikimedia.org/wikipedia/commons/thumb/6/6a/Little_boy.jpg/300px-Little_boy.jpg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143" y="4872576"/>
            <a:ext cx="2911718" cy="1912029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Obdélník s odříznutým příčným rohem 32"/>
          <p:cNvSpPr/>
          <p:nvPr/>
        </p:nvSpPr>
        <p:spPr>
          <a:xfrm>
            <a:off x="658898" y="257886"/>
            <a:ext cx="1800200" cy="61265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Technologický pokrok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5957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libri" panose="020F0502020204030204" pitchFamily="34" charset="0"/>
              </a:rPr>
              <a:t>© Lukáš </a:t>
            </a:r>
            <a:r>
              <a:rPr lang="cs-CZ" sz="1600" dirty="0" err="1" smtClean="0">
                <a:latin typeface="Calibri" panose="020F0502020204030204" pitchFamily="34" charset="0"/>
              </a:rPr>
              <a:t>Lanč</a:t>
            </a:r>
            <a:r>
              <a:rPr lang="cs-CZ" sz="1600" dirty="0" smtClean="0">
                <a:latin typeface="Calibri" panose="020F0502020204030204" pitchFamily="34" charset="0"/>
              </a:rPr>
              <a:t> 2018</a:t>
            </a:r>
            <a:endParaRPr lang="cs-CZ" sz="1600" dirty="0">
              <a:latin typeface="Calibri" panose="020F050202020403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10</a:t>
            </a:r>
            <a:endParaRPr lang="cs-CZ" sz="2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25173"/>
            <a:ext cx="3590858" cy="3181409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2"/>
          <a:stretch/>
        </p:blipFill>
        <p:spPr bwMode="auto">
          <a:xfrm>
            <a:off x="107504" y="536366"/>
            <a:ext cx="4176464" cy="6011486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6"/>
          <a:stretch/>
        </p:blipFill>
        <p:spPr bwMode="auto">
          <a:xfrm>
            <a:off x="3233496" y="4052485"/>
            <a:ext cx="3857625" cy="2600721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619" y="3672966"/>
            <a:ext cx="2300288" cy="2078038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228184" y="230832"/>
            <a:ext cx="2664296" cy="9659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omezování Židů na území Říše ještě před WW II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Pětiúhelník 2"/>
          <p:cNvSpPr/>
          <p:nvPr/>
        </p:nvSpPr>
        <p:spPr>
          <a:xfrm>
            <a:off x="4510666" y="466130"/>
            <a:ext cx="1512168" cy="591071"/>
          </a:xfrm>
          <a:prstGeom prst="homePlat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viz D9 05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810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8" y="2173471"/>
            <a:ext cx="5879758" cy="417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Šipka dolů 13"/>
          <p:cNvSpPr/>
          <p:nvPr/>
        </p:nvSpPr>
        <p:spPr>
          <a:xfrm>
            <a:off x="7155358" y="2852936"/>
            <a:ext cx="576064" cy="2808312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8" name="Šipka ohnutá nahoru 7"/>
          <p:cNvSpPr/>
          <p:nvPr/>
        </p:nvSpPr>
        <p:spPr>
          <a:xfrm flipV="1">
            <a:off x="4499992" y="764704"/>
            <a:ext cx="2952328" cy="1148626"/>
          </a:xfrm>
          <a:prstGeom prst="bent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libri" panose="020F0502020204030204" pitchFamily="34" charset="0"/>
              </a:rPr>
              <a:t>© Lukáš </a:t>
            </a:r>
            <a:r>
              <a:rPr lang="cs-CZ" sz="1600" dirty="0" err="1" smtClean="0">
                <a:latin typeface="Calibri" panose="020F0502020204030204" pitchFamily="34" charset="0"/>
              </a:rPr>
              <a:t>Lanč</a:t>
            </a:r>
            <a:r>
              <a:rPr lang="cs-CZ" sz="1600" dirty="0" smtClean="0">
                <a:latin typeface="Calibri" panose="020F0502020204030204" pitchFamily="34" charset="0"/>
              </a:rPr>
              <a:t> 2018</a:t>
            </a:r>
            <a:endParaRPr lang="cs-CZ" sz="1600" dirty="0">
              <a:latin typeface="Calibri" panose="020F050202020403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10</a:t>
            </a:r>
            <a:endParaRPr lang="cs-CZ" sz="2400" dirty="0"/>
          </a:p>
        </p:txBody>
      </p:sp>
      <p:sp>
        <p:nvSpPr>
          <p:cNvPr id="2" name="Obdélník 1"/>
          <p:cNvSpPr/>
          <p:nvPr/>
        </p:nvSpPr>
        <p:spPr>
          <a:xfrm>
            <a:off x="251520" y="461665"/>
            <a:ext cx="4608512" cy="879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po vypuknutí války začíná Říše se systematickým vyhlazováním Židů a Romů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Jednoduché závorky 2"/>
          <p:cNvSpPr/>
          <p:nvPr/>
        </p:nvSpPr>
        <p:spPr>
          <a:xfrm>
            <a:off x="782438" y="1441804"/>
            <a:ext cx="3546676" cy="792088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kromě A. Hitlera vůdčí roli </a:t>
            </a:r>
          </a:p>
          <a:p>
            <a:pPr algn="ctr"/>
            <a:r>
              <a:rPr lang="cs-CZ" dirty="0" smtClean="0">
                <a:latin typeface="Book Antiqua" panose="02040602050305030304" pitchFamily="18" charset="0"/>
              </a:rPr>
              <a:t>R. Heydrich a </a:t>
            </a:r>
            <a:r>
              <a:rPr lang="cs-CZ" dirty="0" err="1" smtClean="0">
                <a:latin typeface="Book Antiqua" panose="02040602050305030304" pitchFamily="18" charset="0"/>
              </a:rPr>
              <a:t>A</a:t>
            </a:r>
            <a:r>
              <a:rPr lang="cs-CZ" dirty="0" smtClean="0">
                <a:latin typeface="Book Antiqua" panose="02040602050305030304" pitchFamily="18" charset="0"/>
              </a:rPr>
              <a:t>. </a:t>
            </a:r>
            <a:r>
              <a:rPr lang="cs-CZ" dirty="0" err="1" smtClean="0">
                <a:latin typeface="Book Antiqua" panose="02040602050305030304" pitchFamily="18" charset="0"/>
              </a:rPr>
              <a:t>Eichmann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9" name="Zaoblený obdélník 8"/>
          <p:cNvSpPr/>
          <p:nvPr/>
        </p:nvSpPr>
        <p:spPr>
          <a:xfrm>
            <a:off x="6167790" y="1988840"/>
            <a:ext cx="1944216" cy="7200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ghetta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Šipka dolů 9"/>
          <p:cNvSpPr/>
          <p:nvPr/>
        </p:nvSpPr>
        <p:spPr>
          <a:xfrm>
            <a:off x="6444208" y="2852936"/>
            <a:ext cx="576064" cy="936104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11" name="Zaoblený obdélník 10"/>
          <p:cNvSpPr/>
          <p:nvPr/>
        </p:nvSpPr>
        <p:spPr>
          <a:xfrm>
            <a:off x="6167790" y="3901970"/>
            <a:ext cx="1944216" cy="7200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koncentrační tábory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2" name="Zaoblený obdélník 11"/>
          <p:cNvSpPr/>
          <p:nvPr/>
        </p:nvSpPr>
        <p:spPr>
          <a:xfrm>
            <a:off x="6167790" y="5805264"/>
            <a:ext cx="1944216" cy="7200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vyhlazovací tábory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3" name="Šipka dolů 12"/>
          <p:cNvSpPr/>
          <p:nvPr/>
        </p:nvSpPr>
        <p:spPr>
          <a:xfrm>
            <a:off x="6444208" y="4754924"/>
            <a:ext cx="576064" cy="906324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15" name="Jednoduché závorky 14"/>
          <p:cNvSpPr/>
          <p:nvPr/>
        </p:nvSpPr>
        <p:spPr>
          <a:xfrm>
            <a:off x="2375756" y="6165304"/>
            <a:ext cx="3600400" cy="692696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transporty, často „dobytčáky“</a:t>
            </a:r>
            <a:endParaRPr lang="cs-CZ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1248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  <p:bldP spid="2" grpId="0" animBg="1"/>
      <p:bldP spid="3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libri" panose="020F0502020204030204" pitchFamily="34" charset="0"/>
              </a:rPr>
              <a:t>© Lukáš </a:t>
            </a:r>
            <a:r>
              <a:rPr lang="cs-CZ" sz="1600" dirty="0" err="1" smtClean="0">
                <a:latin typeface="Calibri" panose="020F0502020204030204" pitchFamily="34" charset="0"/>
              </a:rPr>
              <a:t>Lanč</a:t>
            </a:r>
            <a:r>
              <a:rPr lang="cs-CZ" sz="1600" dirty="0" smtClean="0">
                <a:latin typeface="Calibri" panose="020F0502020204030204" pitchFamily="34" charset="0"/>
              </a:rPr>
              <a:t> 2018</a:t>
            </a:r>
            <a:endParaRPr lang="cs-CZ" sz="1600" dirty="0">
              <a:latin typeface="Calibri" panose="020F050202020403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10</a:t>
            </a:r>
            <a:endParaRPr lang="cs-CZ" sz="24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03" y="-34861"/>
            <a:ext cx="8248077" cy="6865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21248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libri" panose="020F0502020204030204" pitchFamily="34" charset="0"/>
              </a:rPr>
              <a:t>© Lukáš </a:t>
            </a:r>
            <a:r>
              <a:rPr lang="cs-CZ" sz="1600" dirty="0" err="1" smtClean="0">
                <a:latin typeface="Calibri" panose="020F0502020204030204" pitchFamily="34" charset="0"/>
              </a:rPr>
              <a:t>Lanč</a:t>
            </a:r>
            <a:r>
              <a:rPr lang="cs-CZ" sz="1600" dirty="0" smtClean="0">
                <a:latin typeface="Calibri" panose="020F0502020204030204" pitchFamily="34" charset="0"/>
              </a:rPr>
              <a:t> 2018</a:t>
            </a:r>
            <a:endParaRPr lang="cs-CZ" sz="1600" dirty="0">
              <a:latin typeface="Calibri" panose="020F050202020403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10</a:t>
            </a:r>
            <a:endParaRPr lang="cs-CZ" sz="2400" dirty="0"/>
          </a:p>
        </p:txBody>
      </p:sp>
      <p:sp>
        <p:nvSpPr>
          <p:cNvPr id="8" name="Zaoblený obdélník 7"/>
          <p:cNvSpPr/>
          <p:nvPr/>
        </p:nvSpPr>
        <p:spPr>
          <a:xfrm>
            <a:off x="518175" y="353290"/>
            <a:ext cx="1944216" cy="7200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koncentrační tábory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2" name="Ohnutý roh 1"/>
          <p:cNvSpPr/>
          <p:nvPr/>
        </p:nvSpPr>
        <p:spPr>
          <a:xfrm>
            <a:off x="127597" y="1178124"/>
            <a:ext cx="2610667" cy="738708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často pouze „přechodná stanice“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10" name="Ohnutý roh 9"/>
          <p:cNvSpPr/>
          <p:nvPr/>
        </p:nvSpPr>
        <p:spPr>
          <a:xfrm>
            <a:off x="281751" y="2060848"/>
            <a:ext cx="2160240" cy="1152128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spíše na práci</a:t>
            </a:r>
          </a:p>
          <a:p>
            <a:pPr algn="ctr"/>
            <a:r>
              <a:rPr lang="cs-CZ" dirty="0" smtClean="0">
                <a:latin typeface="Book Antiqua" panose="02040602050305030304" pitchFamily="18" charset="0"/>
              </a:rPr>
              <a:t>(smrt „vedlejším“ produktem)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11" name="Ohnutý roh 10"/>
          <p:cNvSpPr/>
          <p:nvPr/>
        </p:nvSpPr>
        <p:spPr>
          <a:xfrm>
            <a:off x="281751" y="3435351"/>
            <a:ext cx="2160240" cy="1584176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u nás např. Terezín</a:t>
            </a:r>
          </a:p>
          <a:p>
            <a:pPr algn="ctr"/>
            <a:r>
              <a:rPr lang="cs-CZ" dirty="0" smtClean="0">
                <a:latin typeface="Book Antiqua" panose="02040602050305030304" pitchFamily="18" charset="0"/>
              </a:rPr>
              <a:t>(i když oficiálně ghetto a věznice gestapa)</a:t>
            </a:r>
            <a:endParaRPr lang="cs-CZ" dirty="0">
              <a:latin typeface="Book Antiqua" panose="02040602050305030304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346" y="3529754"/>
            <a:ext cx="3351550" cy="2505547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246" y="3817987"/>
            <a:ext cx="3429000" cy="2279650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Přímá spojnice se šipkou 13"/>
          <p:cNvCxnSpPr/>
          <p:nvPr/>
        </p:nvCxnSpPr>
        <p:spPr>
          <a:xfrm>
            <a:off x="1945665" y="4509120"/>
            <a:ext cx="0" cy="8973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Jednoduché závorky 14"/>
          <p:cNvSpPr/>
          <p:nvPr/>
        </p:nvSpPr>
        <p:spPr>
          <a:xfrm>
            <a:off x="209743" y="5406504"/>
            <a:ext cx="2304256" cy="581506"/>
          </a:xfrm>
          <a:prstGeom prst="bracketPair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1942 – 58 500 vězňů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16" name="Jednoduché závorky 15"/>
          <p:cNvSpPr/>
          <p:nvPr/>
        </p:nvSpPr>
        <p:spPr>
          <a:xfrm>
            <a:off x="145465" y="6125710"/>
            <a:ext cx="3600400" cy="644387"/>
          </a:xfrm>
          <a:prstGeom prst="bracketPair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umírá průměrně 127 lidí denně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17" name="Jednoduché závorky 16"/>
          <p:cNvSpPr/>
          <p:nvPr/>
        </p:nvSpPr>
        <p:spPr>
          <a:xfrm>
            <a:off x="3884744" y="6125709"/>
            <a:ext cx="5070380" cy="644387"/>
          </a:xfrm>
          <a:prstGeom prst="bracketPair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většinou na těžkou práci, podvýživu a otřesné </a:t>
            </a:r>
            <a:r>
              <a:rPr lang="cs-CZ" dirty="0" err="1" smtClean="0">
                <a:latin typeface="Book Antiqua" panose="02040602050305030304" pitchFamily="18" charset="0"/>
              </a:rPr>
              <a:t>hyg</a:t>
            </a:r>
            <a:r>
              <a:rPr lang="cs-CZ" dirty="0" smtClean="0">
                <a:latin typeface="Book Antiqua" panose="02040602050305030304" pitchFamily="18" charset="0"/>
              </a:rPr>
              <a:t>. podmínky</a:t>
            </a:r>
            <a:endParaRPr lang="cs-CZ" dirty="0">
              <a:latin typeface="Book Antiqua" panose="02040602050305030304" pitchFamily="18" charset="0"/>
            </a:endParaRPr>
          </a:p>
        </p:txBody>
      </p:sp>
      <p:pic>
        <p:nvPicPr>
          <p:cNvPr id="3074" name="Picture 2" descr="Výsledek obrázku pro Terezín letecký poh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252" y="73025"/>
            <a:ext cx="6115050" cy="3362326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Přímá spojnice se šipkou 5"/>
          <p:cNvCxnSpPr/>
          <p:nvPr/>
        </p:nvCxnSpPr>
        <p:spPr>
          <a:xfrm flipH="1" flipV="1">
            <a:off x="4932040" y="1916832"/>
            <a:ext cx="904737" cy="11372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V="1">
            <a:off x="7824990" y="1754188"/>
            <a:ext cx="203394" cy="10600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21248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6" presetClass="entr" presetSubtype="37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10" grpId="0" animBg="1"/>
      <p:bldP spid="11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libri" panose="020F0502020204030204" pitchFamily="34" charset="0"/>
              </a:rPr>
              <a:t>© Lukáš </a:t>
            </a:r>
            <a:r>
              <a:rPr lang="cs-CZ" sz="1600" dirty="0" err="1" smtClean="0">
                <a:latin typeface="Calibri" panose="020F0502020204030204" pitchFamily="34" charset="0"/>
              </a:rPr>
              <a:t>Lanč</a:t>
            </a:r>
            <a:r>
              <a:rPr lang="cs-CZ" sz="1600" dirty="0" smtClean="0">
                <a:latin typeface="Calibri" panose="020F0502020204030204" pitchFamily="34" charset="0"/>
              </a:rPr>
              <a:t> 2018</a:t>
            </a:r>
            <a:endParaRPr lang="cs-CZ" sz="1600" dirty="0">
              <a:latin typeface="Calibri" panose="020F050202020403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10</a:t>
            </a:r>
            <a:endParaRPr lang="cs-CZ" sz="2400" dirty="0"/>
          </a:p>
        </p:txBody>
      </p:sp>
      <p:sp>
        <p:nvSpPr>
          <p:cNvPr id="8" name="Zaoblený obdélník 7"/>
          <p:cNvSpPr/>
          <p:nvPr/>
        </p:nvSpPr>
        <p:spPr>
          <a:xfrm>
            <a:off x="530460" y="266972"/>
            <a:ext cx="1944216" cy="7200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vyhlazovací tábory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422448" y="1140148"/>
            <a:ext cx="2160240" cy="7200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po příjezdu selekce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Šipka dolů 2"/>
          <p:cNvSpPr/>
          <p:nvPr/>
        </p:nvSpPr>
        <p:spPr>
          <a:xfrm>
            <a:off x="1007604" y="2067455"/>
            <a:ext cx="720080" cy="504056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395536" y="2771603"/>
            <a:ext cx="1944216" cy="79208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samostatně muži, ženy, děti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17" name="Picture 2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7286"/>
            <a:ext cx="4068182" cy="238154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1"/>
          <a:stretch/>
        </p:blipFill>
        <p:spPr bwMode="auto">
          <a:xfrm>
            <a:off x="6297887" y="280437"/>
            <a:ext cx="2763870" cy="3574035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6" t="14335" r="4823" b="10212"/>
          <a:stretch/>
        </p:blipFill>
        <p:spPr bwMode="auto">
          <a:xfrm>
            <a:off x="2843808" y="2714057"/>
            <a:ext cx="3810555" cy="2227111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33056"/>
            <a:ext cx="3603585" cy="2619879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>
            <a:lum brigh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" b="10516"/>
          <a:stretch/>
        </p:blipFill>
        <p:spPr bwMode="auto">
          <a:xfrm>
            <a:off x="5134681" y="4144483"/>
            <a:ext cx="3757799" cy="2418036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4067944" y="5753014"/>
            <a:ext cx="2376264" cy="86409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poté odebrání toho mála majetku a jeho roztřídění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8807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3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libri" panose="020F0502020204030204" pitchFamily="34" charset="0"/>
              </a:rPr>
              <a:t>© Lukáš </a:t>
            </a:r>
            <a:r>
              <a:rPr lang="cs-CZ" sz="1600" dirty="0" err="1" smtClean="0">
                <a:latin typeface="Calibri" panose="020F0502020204030204" pitchFamily="34" charset="0"/>
              </a:rPr>
              <a:t>Lanč</a:t>
            </a:r>
            <a:r>
              <a:rPr lang="cs-CZ" sz="1600" dirty="0" smtClean="0">
                <a:latin typeface="Calibri" panose="020F0502020204030204" pitchFamily="34" charset="0"/>
              </a:rPr>
              <a:t> 2018</a:t>
            </a:r>
            <a:endParaRPr lang="cs-CZ" sz="1600" dirty="0">
              <a:latin typeface="Calibri" panose="020F050202020403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10</a:t>
            </a:r>
            <a:endParaRPr lang="cs-CZ" sz="2400" dirty="0"/>
          </a:p>
        </p:txBody>
      </p:sp>
      <p:sp>
        <p:nvSpPr>
          <p:cNvPr id="13" name="Obdélník 12"/>
          <p:cNvSpPr/>
          <p:nvPr/>
        </p:nvSpPr>
        <p:spPr>
          <a:xfrm>
            <a:off x="683568" y="184143"/>
            <a:ext cx="2376264" cy="86409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nakonec oholení vlasů a přidělení „mundůru“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551" y="156366"/>
            <a:ext cx="3954462" cy="4572000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71" y="1309429"/>
            <a:ext cx="3886238" cy="5181650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86729" y="3425252"/>
            <a:ext cx="2797356" cy="3746895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1394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libri" panose="020F0502020204030204" pitchFamily="34" charset="0"/>
              </a:rPr>
              <a:t>© Lukáš </a:t>
            </a:r>
            <a:r>
              <a:rPr lang="cs-CZ" sz="1600" dirty="0" err="1" smtClean="0">
                <a:latin typeface="Calibri" panose="020F0502020204030204" pitchFamily="34" charset="0"/>
              </a:rPr>
              <a:t>Lanč</a:t>
            </a:r>
            <a:r>
              <a:rPr lang="cs-CZ" sz="1600" dirty="0" smtClean="0">
                <a:latin typeface="Calibri" panose="020F0502020204030204" pitchFamily="34" charset="0"/>
              </a:rPr>
              <a:t> 2018</a:t>
            </a:r>
            <a:endParaRPr lang="cs-CZ" sz="1600" dirty="0">
              <a:latin typeface="Calibri" panose="020F050202020403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10</a:t>
            </a:r>
            <a:endParaRPr lang="cs-CZ" sz="2400" dirty="0"/>
          </a:p>
        </p:txBody>
      </p:sp>
      <p:sp>
        <p:nvSpPr>
          <p:cNvPr id="8" name="Zaoblený obdélník 7"/>
          <p:cNvSpPr/>
          <p:nvPr/>
        </p:nvSpPr>
        <p:spPr>
          <a:xfrm>
            <a:off x="563011" y="230832"/>
            <a:ext cx="4176464" cy="7200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lidé drženi ve vyhlazovacích táborech žili v hrozných podmínkách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293" y="203201"/>
            <a:ext cx="4310062" cy="3232150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Výsledek obrázku pro food extermination cam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061913"/>
            <a:ext cx="4196091" cy="2915789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3" r="3998" b="3148"/>
          <a:stretch/>
        </p:blipFill>
        <p:spPr bwMode="auto">
          <a:xfrm>
            <a:off x="6203871" y="2714315"/>
            <a:ext cx="2688609" cy="4143685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861048"/>
            <a:ext cx="3995936" cy="2996952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8807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ití písma">
  <a:themeElements>
    <a:clrScheme name="Lití písma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Lití písma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Lití písma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2193</TotalTime>
  <Words>765</Words>
  <Application>Microsoft Office PowerPoint</Application>
  <PresentationFormat>Předvádění na obrazovce (4:3)</PresentationFormat>
  <Paragraphs>217</Paragraphs>
  <Slides>21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2" baseType="lpstr">
      <vt:lpstr>Lití písma</vt:lpstr>
      <vt:lpstr>Holokaust České země za druhé Velké Důsledky druhé Velké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studia dějepisu Pravěcí předchůdci člověka Členění dávné historie</dc:title>
  <dc:creator>Lukáš Lanč</dc:creator>
  <cp:lastModifiedBy>Lukáš Lanč</cp:lastModifiedBy>
  <cp:revision>30</cp:revision>
  <dcterms:created xsi:type="dcterms:W3CDTF">2018-01-23T11:04:38Z</dcterms:created>
  <dcterms:modified xsi:type="dcterms:W3CDTF">2018-09-23T18:24:46Z</dcterms:modified>
</cp:coreProperties>
</file>