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0" r:id="rId9"/>
    <p:sldId id="261" r:id="rId10"/>
    <p:sldId id="262" r:id="rId11"/>
    <p:sldId id="268" r:id="rId12"/>
    <p:sldId id="270" r:id="rId13"/>
    <p:sldId id="269" r:id="rId14"/>
    <p:sldId id="271" r:id="rId15"/>
    <p:sldId id="263" r:id="rId16"/>
    <p:sldId id="264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23.09.2020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.xml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000" b="1" dirty="0">
                <a:latin typeface="Book Antiqua" panose="02040602050305030304" pitchFamily="18" charset="0"/>
              </a:rPr>
              <a:t>Slované</a:t>
            </a:r>
            <a:br>
              <a:rPr lang="cs-CZ" sz="4000" b="1" dirty="0">
                <a:latin typeface="Book Antiqua" panose="02040602050305030304" pitchFamily="18" charset="0"/>
              </a:rPr>
            </a:br>
            <a:r>
              <a:rPr lang="cs-CZ" sz="4000" b="1" dirty="0">
                <a:latin typeface="Book Antiqua" panose="02040602050305030304" pitchFamily="18" charset="0"/>
              </a:rPr>
              <a:t>Sámova říše</a:t>
            </a:r>
            <a:br>
              <a:rPr lang="cs-CZ" sz="4000" b="1" dirty="0">
                <a:latin typeface="Book Antiqua" panose="02040602050305030304" pitchFamily="18" charset="0"/>
              </a:rPr>
            </a:br>
            <a:r>
              <a:rPr lang="cs-CZ" sz="4000" b="1" dirty="0">
                <a:latin typeface="Book Antiqua" panose="02040602050305030304" pitchFamily="18" charset="0"/>
              </a:rPr>
              <a:t>Velká Morava</a:t>
            </a:r>
            <a:br>
              <a:rPr lang="cs-CZ" sz="4000" b="1" dirty="0">
                <a:latin typeface="Book Antiqua" panose="02040602050305030304" pitchFamily="18" charset="0"/>
              </a:rPr>
            </a:br>
            <a:r>
              <a:rPr lang="cs-CZ" sz="4000" b="1" dirty="0">
                <a:latin typeface="Book Antiqua" panose="02040602050305030304" pitchFamily="18" charset="0"/>
              </a:rPr>
              <a:t>Počátky českého státu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Book Antiqua" panose="02040602050305030304" pitchFamily="18" charset="0"/>
              </a:rPr>
              <a:t>7. ročník</a:t>
            </a:r>
          </a:p>
          <a:p>
            <a:r>
              <a:rPr lang="cs-CZ" sz="4800" dirty="0">
                <a:latin typeface="Book Antiqua" panose="02040602050305030304" pitchFamily="18" charset="0"/>
              </a:rPr>
              <a:t>01 - 04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488668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© Lukáš </a:t>
            </a:r>
            <a:r>
              <a:rPr lang="cs-CZ" dirty="0" err="1">
                <a:latin typeface="Calibri" panose="020F0502020204030204" pitchFamily="34" charset="0"/>
              </a:rPr>
              <a:t>Lanč</a:t>
            </a:r>
            <a:r>
              <a:rPr lang="cs-CZ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Šipka dolů 4">
            <a:hlinkClick r:id="rId2" action="ppaction://hlinksldjump"/>
          </p:cNvPr>
          <p:cNvSpPr/>
          <p:nvPr/>
        </p:nvSpPr>
        <p:spPr>
          <a:xfrm>
            <a:off x="1175150" y="2852936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</a:t>
            </a:r>
          </a:p>
        </p:txBody>
      </p:sp>
      <p:sp>
        <p:nvSpPr>
          <p:cNvPr id="6" name="Šipka dolů 5">
            <a:hlinkClick r:id="rId3" action="ppaction://hlinksldjump"/>
          </p:cNvPr>
          <p:cNvSpPr/>
          <p:nvPr/>
        </p:nvSpPr>
        <p:spPr>
          <a:xfrm>
            <a:off x="1181458" y="4581128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03</a:t>
            </a:r>
          </a:p>
        </p:txBody>
      </p:sp>
      <p:sp>
        <p:nvSpPr>
          <p:cNvPr id="7" name="Šipka dolů 6">
            <a:hlinkClick r:id="rId4" action="ppaction://hlinksldjump"/>
          </p:cNvPr>
          <p:cNvSpPr/>
          <p:nvPr/>
        </p:nvSpPr>
        <p:spPr>
          <a:xfrm>
            <a:off x="1175150" y="371703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02</a:t>
            </a:r>
          </a:p>
        </p:txBody>
      </p:sp>
      <p:sp>
        <p:nvSpPr>
          <p:cNvPr id="8" name="Šipka dolů 7">
            <a:hlinkClick r:id="rId5" action="ppaction://hlinksldjump"/>
          </p:cNvPr>
          <p:cNvSpPr/>
          <p:nvPr/>
        </p:nvSpPr>
        <p:spPr>
          <a:xfrm>
            <a:off x="1181458" y="551723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767804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Výsledek obrázku pro tribe christening middle 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10" y="3101809"/>
            <a:ext cx="2954473" cy="22189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2" name="Ovál 1"/>
          <p:cNvSpPr/>
          <p:nvPr/>
        </p:nvSpPr>
        <p:spPr>
          <a:xfrm>
            <a:off x="413792" y="194729"/>
            <a:ext cx="2592288" cy="5338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30. léta 9. stol.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3203848" y="68665"/>
            <a:ext cx="5688632" cy="7859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knížetem VM může být zvolen pouze člen rodu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Mojmírovců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0" y="1052736"/>
            <a:ext cx="9231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251520" y="1189964"/>
            <a:ext cx="1656184" cy="55784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>
                <a:effectLst/>
                <a:latin typeface="Book Antiqua" panose="02040602050305030304" pitchFamily="18" charset="0"/>
                <a:ea typeface="Calibri"/>
                <a:cs typeface="Times New Roman"/>
              </a:rPr>
              <a:t>Mojmír I.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051720" y="1189963"/>
            <a:ext cx="2376264" cy="7268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Calibri"/>
                <a:cs typeface="Times New Roman"/>
              </a:rPr>
              <a:t>se svou družinou přijímá křest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4615516" y="1329423"/>
            <a:ext cx="604555" cy="44794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436096" y="1189964"/>
            <a:ext cx="2520280" cy="7268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vládne s požehnáním božím</a:t>
            </a:r>
          </a:p>
        </p:txBody>
      </p:sp>
      <p:sp>
        <p:nvSpPr>
          <p:cNvPr id="16" name="Je rovno 15"/>
          <p:cNvSpPr/>
          <p:nvPr/>
        </p:nvSpPr>
        <p:spPr>
          <a:xfrm>
            <a:off x="6408204" y="1954756"/>
            <a:ext cx="576064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436096" y="2390252"/>
            <a:ext cx="2520280" cy="7268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posílení pozice vůči oponentům</a:t>
            </a:r>
          </a:p>
        </p:txBody>
      </p:sp>
      <p:sp>
        <p:nvSpPr>
          <p:cNvPr id="18" name="Plus 17"/>
          <p:cNvSpPr/>
          <p:nvPr/>
        </p:nvSpPr>
        <p:spPr>
          <a:xfrm>
            <a:off x="6408204" y="3117120"/>
            <a:ext cx="576064" cy="599912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6" name="AutoShape 2" descr="Výsledek obrázku pro kníže pribina"/>
          <p:cNvSpPr>
            <a:spLocks noChangeAspect="1" noChangeArrowheads="1"/>
          </p:cNvSpPr>
          <p:nvPr/>
        </p:nvSpPr>
        <p:spPr bwMode="auto">
          <a:xfrm>
            <a:off x="155575" y="-914400"/>
            <a:ext cx="1724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" y="1968259"/>
            <a:ext cx="2340979" cy="258671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2292" name="Picture 4" descr="Výsledek obrázku pro christening middle 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0" y="4419492"/>
            <a:ext cx="2656770" cy="236694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Výsledek obrázku pro velká morava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50" y="4574133"/>
            <a:ext cx="3376030" cy="222754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5466536" y="3717032"/>
            <a:ext cx="2520280" cy="7268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snazší ovládání lidu</a:t>
            </a:r>
          </a:p>
        </p:txBody>
      </p:sp>
      <p:sp>
        <p:nvSpPr>
          <p:cNvPr id="13" name="Jednoduché závorky 12"/>
          <p:cNvSpPr/>
          <p:nvPr/>
        </p:nvSpPr>
        <p:spPr>
          <a:xfrm>
            <a:off x="2483767" y="2060848"/>
            <a:ext cx="2736303" cy="8640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  <a:ea typeface="Calibri"/>
                <a:cs typeface="Times New Roman"/>
              </a:rPr>
              <a:t>velice významná událost = mění se jeho pohled na svět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9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2" name="Obdélník 1"/>
          <p:cNvSpPr/>
          <p:nvPr/>
        </p:nvSpPr>
        <p:spPr>
          <a:xfrm>
            <a:off x="413792" y="461665"/>
            <a:ext cx="2141984" cy="7350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pokřtění náčelníka</a:t>
            </a:r>
          </a:p>
        </p:txBody>
      </p:sp>
      <p:sp>
        <p:nvSpPr>
          <p:cNvPr id="3" name="Je rovno 2"/>
          <p:cNvSpPr/>
          <p:nvPr/>
        </p:nvSpPr>
        <p:spPr>
          <a:xfrm>
            <a:off x="2558124" y="577180"/>
            <a:ext cx="576064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47786" y="461716"/>
            <a:ext cx="2141984" cy="7350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pokřtění kmene</a:t>
            </a:r>
          </a:p>
        </p:txBody>
      </p:sp>
      <p:sp>
        <p:nvSpPr>
          <p:cNvPr id="8" name="Obdélník 7"/>
          <p:cNvSpPr/>
          <p:nvPr/>
        </p:nvSpPr>
        <p:spPr>
          <a:xfrm>
            <a:off x="6179525" y="493402"/>
            <a:ext cx="1728192" cy="6716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může sebou nést vzpoury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469284" y="525192"/>
            <a:ext cx="547994" cy="608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836725" y="1502872"/>
            <a:ext cx="2141984" cy="7350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to Mojmír nechce</a:t>
            </a:r>
          </a:p>
        </p:txBody>
      </p:sp>
      <p:sp>
        <p:nvSpPr>
          <p:cNvPr id="12" name="Šipka doprava 11"/>
          <p:cNvSpPr/>
          <p:nvPr/>
        </p:nvSpPr>
        <p:spPr>
          <a:xfrm rot="5400000">
            <a:off x="8314416" y="2352936"/>
            <a:ext cx="547994" cy="60813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674453" y="3041976"/>
            <a:ext cx="2304256" cy="10160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nechává vedle sebe pohanství i křesťanství</a:t>
            </a:r>
          </a:p>
        </p:txBody>
      </p:sp>
      <p:sp>
        <p:nvSpPr>
          <p:cNvPr id="14" name="Jednoduché závorky 13"/>
          <p:cNvSpPr/>
          <p:nvPr/>
        </p:nvSpPr>
        <p:spPr>
          <a:xfrm>
            <a:off x="2846156" y="5103177"/>
            <a:ext cx="2301908" cy="891777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chce založit biskupství, ale nestihne to</a:t>
            </a:r>
          </a:p>
        </p:txBody>
      </p:sp>
      <p:pic>
        <p:nvPicPr>
          <p:cNvPr id="13314" name="Picture 2" descr="Výsledek obrázku pro velká morava kř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5" y="1273767"/>
            <a:ext cx="4313609" cy="26902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ýsledek obrázku pro středověk bis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0" y="4020195"/>
            <a:ext cx="2123264" cy="27507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hnutá šipka 6"/>
          <p:cNvSpPr/>
          <p:nvPr/>
        </p:nvSpPr>
        <p:spPr>
          <a:xfrm rot="5400000">
            <a:off x="8008804" y="721196"/>
            <a:ext cx="720080" cy="720080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3318" name="Picture 6" descr="Výsledek obrázku pro středověk pohanstv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11" y="4556364"/>
            <a:ext cx="2973310" cy="20882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ýsledek obrázku pro středověk kázán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34" y="1553015"/>
            <a:ext cx="2095500" cy="303847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8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8043"/>
          <a:stretch/>
        </p:blipFill>
        <p:spPr bwMode="auto">
          <a:xfrm>
            <a:off x="2539132" y="1737565"/>
            <a:ext cx="1995055" cy="25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ýsledek obrázku pro hlahol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3451" r="6746" b="58894"/>
          <a:stretch/>
        </p:blipFill>
        <p:spPr bwMode="auto">
          <a:xfrm>
            <a:off x="75947" y="4890649"/>
            <a:ext cx="4474295" cy="8603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nahoru, doprava i doleva 2"/>
          <p:cNvSpPr/>
          <p:nvPr/>
        </p:nvSpPr>
        <p:spPr>
          <a:xfrm>
            <a:off x="2796709" y="510478"/>
            <a:ext cx="3600400" cy="1282551"/>
          </a:xfrm>
          <a:prstGeom prst="leftRigh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6" name="Ovál 5"/>
          <p:cNvSpPr/>
          <p:nvPr/>
        </p:nvSpPr>
        <p:spPr>
          <a:xfrm>
            <a:off x="413792" y="356229"/>
            <a:ext cx="1656184" cy="55784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effectLst/>
                <a:latin typeface="Book Antiqua" panose="02040602050305030304" pitchFamily="18" charset="0"/>
                <a:ea typeface="Calibri"/>
                <a:cs typeface="Times New Roman"/>
              </a:rPr>
              <a:t>Rastislav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28757" y="359827"/>
            <a:ext cx="2736304" cy="5910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právě on řeší založení biskupství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348437" y="1171968"/>
            <a:ext cx="22322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kněží z Německa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652200" y="1171968"/>
            <a:ext cx="22322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kněží z Byzance</a:t>
            </a:r>
          </a:p>
        </p:txBody>
      </p:sp>
      <p:sp>
        <p:nvSpPr>
          <p:cNvPr id="9" name="Ohnutý roh 8"/>
          <p:cNvSpPr/>
          <p:nvPr/>
        </p:nvSpPr>
        <p:spPr>
          <a:xfrm>
            <a:off x="413792" y="1793029"/>
            <a:ext cx="2166893" cy="915891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blíže geograficky i kulturně</a:t>
            </a:r>
          </a:p>
        </p:txBody>
      </p:sp>
      <p:sp>
        <p:nvSpPr>
          <p:cNvPr id="10" name="Ohnutý roh 9"/>
          <p:cNvSpPr/>
          <p:nvPr/>
        </p:nvSpPr>
        <p:spPr>
          <a:xfrm>
            <a:off x="381114" y="3239456"/>
            <a:ext cx="2232248" cy="63283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mluví latinsky</a:t>
            </a:r>
          </a:p>
        </p:txBody>
      </p:sp>
      <p:sp>
        <p:nvSpPr>
          <p:cNvPr id="11" name="Násobení 10"/>
          <p:cNvSpPr/>
          <p:nvPr/>
        </p:nvSpPr>
        <p:spPr>
          <a:xfrm>
            <a:off x="1137198" y="2632914"/>
            <a:ext cx="720080" cy="648072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2" name="Ohnutý roh 11"/>
          <p:cNvSpPr/>
          <p:nvPr/>
        </p:nvSpPr>
        <p:spPr>
          <a:xfrm>
            <a:off x="381114" y="3953624"/>
            <a:ext cx="2232248" cy="8557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řídil by nás něm. arcibiskup</a:t>
            </a:r>
          </a:p>
        </p:txBody>
      </p:sp>
      <p:sp>
        <p:nvSpPr>
          <p:cNvPr id="13" name="Ohnutý roh 12"/>
          <p:cNvSpPr/>
          <p:nvPr/>
        </p:nvSpPr>
        <p:spPr>
          <a:xfrm>
            <a:off x="6684877" y="1793029"/>
            <a:ext cx="2166893" cy="915891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mluví slovanským jazykem</a:t>
            </a:r>
          </a:p>
        </p:txBody>
      </p:sp>
      <p:sp>
        <p:nvSpPr>
          <p:cNvPr id="14" name="Ohnutý roh 13"/>
          <p:cNvSpPr/>
          <p:nvPr/>
        </p:nvSpPr>
        <p:spPr>
          <a:xfrm>
            <a:off x="6684877" y="2914284"/>
            <a:ext cx="2166893" cy="10907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biskup bude podřízen přímo </a:t>
            </a:r>
            <a:r>
              <a:rPr lang="cs-CZ" dirty="0" err="1">
                <a:latin typeface="Book Antiqua" panose="02040602050305030304" pitchFamily="18" charset="0"/>
              </a:rPr>
              <a:t>byz</a:t>
            </a:r>
            <a:r>
              <a:rPr lang="cs-CZ" dirty="0">
                <a:latin typeface="Book Antiqua" panose="02040602050305030304" pitchFamily="18" charset="0"/>
              </a:rPr>
              <a:t>. císaři</a:t>
            </a:r>
          </a:p>
        </p:txBody>
      </p:sp>
      <p:sp>
        <p:nvSpPr>
          <p:cNvPr id="15" name="Šipka dolů 14"/>
          <p:cNvSpPr/>
          <p:nvPr/>
        </p:nvSpPr>
        <p:spPr>
          <a:xfrm>
            <a:off x="7264268" y="4157464"/>
            <a:ext cx="1008112" cy="4236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6" name="Vývojový diagram: postup 15"/>
          <p:cNvSpPr/>
          <p:nvPr/>
        </p:nvSpPr>
        <p:spPr>
          <a:xfrm>
            <a:off x="6684877" y="4797152"/>
            <a:ext cx="2166893" cy="953852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císař Michal III. posílá věrozvěsty</a:t>
            </a:r>
          </a:p>
        </p:txBody>
      </p:sp>
      <p:sp>
        <p:nvSpPr>
          <p:cNvPr id="17" name="Ovál 16"/>
          <p:cNvSpPr/>
          <p:nvPr/>
        </p:nvSpPr>
        <p:spPr>
          <a:xfrm>
            <a:off x="7660774" y="5877272"/>
            <a:ext cx="1124157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863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5076056" y="5877272"/>
            <a:ext cx="2448272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Konstantin (Cyril) a Metoděj</a:t>
            </a:r>
          </a:p>
        </p:txBody>
      </p:sp>
      <p:sp>
        <p:nvSpPr>
          <p:cNvPr id="19" name="Jednoduché závorky 18"/>
          <p:cNvSpPr/>
          <p:nvPr/>
        </p:nvSpPr>
        <p:spPr>
          <a:xfrm>
            <a:off x="2987824" y="6021288"/>
            <a:ext cx="1944216" cy="72008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staroslověnština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hlaholice</a:t>
            </a:r>
          </a:p>
        </p:txBody>
      </p:sp>
      <p:sp>
        <p:nvSpPr>
          <p:cNvPr id="20" name="Jednoduché závorky 19"/>
          <p:cNvSpPr/>
          <p:nvPr/>
        </p:nvSpPr>
        <p:spPr>
          <a:xfrm>
            <a:off x="107503" y="5877272"/>
            <a:ext cx="2473181" cy="8640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největšího rozmachu VM za knížete Svatopluka</a:t>
            </a:r>
          </a:p>
        </p:txBody>
      </p:sp>
      <p:pic>
        <p:nvPicPr>
          <p:cNvPr id="10242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45" y="2492896"/>
            <a:ext cx="2362820" cy="325810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ýsledek obrázku pro michal iii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2"/>
          <a:stretch/>
        </p:blipFill>
        <p:spPr bwMode="auto">
          <a:xfrm>
            <a:off x="4904309" y="786145"/>
            <a:ext cx="1780568" cy="15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25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2" y="4418143"/>
            <a:ext cx="3011766" cy="22572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ýsledek obrázku pro velká morava hradiště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" y="2172414"/>
            <a:ext cx="4110176" cy="23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>
                <a:latin typeface="Book Antiqua" panose="02040602050305030304" pitchFamily="18" charset="0"/>
              </a:rPr>
              <a:t>Kultura Velké Moravy</a:t>
            </a:r>
          </a:p>
        </p:txBody>
      </p:sp>
      <p:sp>
        <p:nvSpPr>
          <p:cNvPr id="3" name="Rovnoramenný trojúhelník 2"/>
          <p:cNvSpPr/>
          <p:nvPr/>
        </p:nvSpPr>
        <p:spPr>
          <a:xfrm>
            <a:off x="5580112" y="1395068"/>
            <a:ext cx="3312368" cy="252028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/>
          <p:cNvCxnSpPr/>
          <p:nvPr/>
        </p:nvCxnSpPr>
        <p:spPr>
          <a:xfrm>
            <a:off x="6779960" y="2115148"/>
            <a:ext cx="9361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131888" y="3051252"/>
            <a:ext cx="2160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Pětiúhelník 11"/>
          <p:cNvSpPr/>
          <p:nvPr/>
        </p:nvSpPr>
        <p:spPr>
          <a:xfrm>
            <a:off x="5148064" y="1503472"/>
            <a:ext cx="1296144" cy="432048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kníže</a:t>
            </a:r>
          </a:p>
        </p:txBody>
      </p:sp>
      <p:sp>
        <p:nvSpPr>
          <p:cNvPr id="14" name="Pětiúhelník 13"/>
          <p:cNvSpPr/>
          <p:nvPr/>
        </p:nvSpPr>
        <p:spPr>
          <a:xfrm>
            <a:off x="4572000" y="2276872"/>
            <a:ext cx="1656184" cy="59436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družina velmožů</a:t>
            </a:r>
          </a:p>
        </p:txBody>
      </p:sp>
      <p:sp>
        <p:nvSpPr>
          <p:cNvPr id="15" name="Pětiúhelník 14"/>
          <p:cNvSpPr/>
          <p:nvPr/>
        </p:nvSpPr>
        <p:spPr>
          <a:xfrm>
            <a:off x="3995936" y="3051252"/>
            <a:ext cx="1584176" cy="66578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zemědělci, řemeslníci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416744" y="1395068"/>
            <a:ext cx="2069976" cy="6116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hradiště</a:t>
            </a:r>
          </a:p>
        </p:txBody>
      </p:sp>
      <p:sp>
        <p:nvSpPr>
          <p:cNvPr id="17" name="Jednoduché závorky 16"/>
          <p:cNvSpPr/>
          <p:nvPr/>
        </p:nvSpPr>
        <p:spPr>
          <a:xfrm>
            <a:off x="2603885" y="1403726"/>
            <a:ext cx="1944216" cy="59436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např. Mikulčice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12656" y="4941168"/>
            <a:ext cx="1872208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staví se ze dřeva a kamene</a:t>
            </a:r>
          </a:p>
        </p:txBody>
      </p:sp>
      <p:sp>
        <p:nvSpPr>
          <p:cNvPr id="20" name="Ohnutý roh 19"/>
          <p:cNvSpPr/>
          <p:nvPr/>
        </p:nvSpPr>
        <p:spPr>
          <a:xfrm>
            <a:off x="959064" y="5877272"/>
            <a:ext cx="1603256" cy="50405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rotundy</a:t>
            </a:r>
          </a:p>
        </p:txBody>
      </p:sp>
      <p:pic>
        <p:nvPicPr>
          <p:cNvPr id="8198" name="Picture 6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29" y="4518874"/>
            <a:ext cx="2933440" cy="21985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hnutý roh 23"/>
          <p:cNvSpPr/>
          <p:nvPr/>
        </p:nvSpPr>
        <p:spPr>
          <a:xfrm>
            <a:off x="5978332" y="4166115"/>
            <a:ext cx="1603256" cy="50405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baziliky</a:t>
            </a:r>
          </a:p>
        </p:txBody>
      </p:sp>
      <p:pic>
        <p:nvPicPr>
          <p:cNvPr id="19" name="Picture 2" descr="Výsledek obrázku pro velká morava hradišt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5" y="2075781"/>
            <a:ext cx="8309050" cy="47004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58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92" y="4005064"/>
            <a:ext cx="3543402" cy="266699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1339072"/>
            <a:ext cx="4010051" cy="224690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ýsledek obrázku pro velká morava naušn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6969" r="11199" b="21667"/>
          <a:stretch/>
        </p:blipFill>
        <p:spPr bwMode="auto">
          <a:xfrm>
            <a:off x="5658253" y="908720"/>
            <a:ext cx="3166533" cy="300337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539552" y="461665"/>
            <a:ext cx="2952328" cy="7350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vynikající kovorytci a kovotepci</a:t>
            </a:r>
          </a:p>
        </p:txBody>
      </p:sp>
      <p:sp>
        <p:nvSpPr>
          <p:cNvPr id="3" name="Jednoduché závorky 2"/>
          <p:cNvSpPr/>
          <p:nvPr/>
        </p:nvSpPr>
        <p:spPr>
          <a:xfrm>
            <a:off x="3851920" y="230832"/>
            <a:ext cx="2448272" cy="59837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obchod po celé Evropě</a:t>
            </a:r>
          </a:p>
        </p:txBody>
      </p:sp>
      <p:sp>
        <p:nvSpPr>
          <p:cNvPr id="6" name="Ohnutý roh 5"/>
          <p:cNvSpPr/>
          <p:nvPr/>
        </p:nvSpPr>
        <p:spPr>
          <a:xfrm>
            <a:off x="3557877" y="3297942"/>
            <a:ext cx="1997968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gombíky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7" name="Ohnutý roh 6"/>
          <p:cNvSpPr/>
          <p:nvPr/>
        </p:nvSpPr>
        <p:spPr>
          <a:xfrm>
            <a:off x="4385008" y="1051040"/>
            <a:ext cx="1997968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náušnice</a:t>
            </a:r>
          </a:p>
        </p:txBody>
      </p:sp>
      <p:sp>
        <p:nvSpPr>
          <p:cNvPr id="8" name="Ohnutý roh 7"/>
          <p:cNvSpPr/>
          <p:nvPr/>
        </p:nvSpPr>
        <p:spPr>
          <a:xfrm>
            <a:off x="3358137" y="4293096"/>
            <a:ext cx="1997968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nákončí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9224" name="Picture 8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r="12318" b="6662"/>
          <a:stretch/>
        </p:blipFill>
        <p:spPr bwMode="auto">
          <a:xfrm>
            <a:off x="289471" y="4109471"/>
            <a:ext cx="2554337" cy="255342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hnutý roh 8"/>
          <p:cNvSpPr/>
          <p:nvPr/>
        </p:nvSpPr>
        <p:spPr>
          <a:xfrm>
            <a:off x="2699792" y="5708153"/>
            <a:ext cx="1997968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náhrdelníky</a:t>
            </a:r>
          </a:p>
        </p:txBody>
      </p:sp>
    </p:spTree>
    <p:extLst>
      <p:ext uri="{BB962C8B-B14F-4D97-AF65-F5344CB8AC3E}">
        <p14:creationId xmlns:p14="http://schemas.microsoft.com/office/powerpoint/2010/main" val="411747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Výsledek obrázku pro stadice map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92" r="15846" b="39072"/>
          <a:stretch/>
        </p:blipFill>
        <p:spPr bwMode="auto">
          <a:xfrm>
            <a:off x="6516216" y="3140968"/>
            <a:ext cx="2116639" cy="230932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ýsledek obrázku pro praotec č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89" y="1373244"/>
            <a:ext cx="2693430" cy="17641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hnutá šipka 18"/>
          <p:cNvSpPr/>
          <p:nvPr/>
        </p:nvSpPr>
        <p:spPr>
          <a:xfrm rot="10800000">
            <a:off x="7442420" y="5879114"/>
            <a:ext cx="621968" cy="574222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Počátky českého státu</a:t>
            </a:r>
            <a:endParaRPr lang="cs-CZ" dirty="0"/>
          </a:p>
        </p:txBody>
      </p:sp>
      <p:sp>
        <p:nvSpPr>
          <p:cNvPr id="2" name="Ohnutá šipka 1"/>
          <p:cNvSpPr/>
          <p:nvPr/>
        </p:nvSpPr>
        <p:spPr>
          <a:xfrm rot="10800000">
            <a:off x="2411760" y="980728"/>
            <a:ext cx="1243935" cy="792088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 rot="20597331">
            <a:off x="450963" y="1297080"/>
            <a:ext cx="2088232" cy="5760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dle pověsti</a:t>
            </a:r>
          </a:p>
        </p:txBody>
      </p:sp>
      <p:sp>
        <p:nvSpPr>
          <p:cNvPr id="7" name="Ohnutý roh 6"/>
          <p:cNvSpPr/>
          <p:nvPr/>
        </p:nvSpPr>
        <p:spPr>
          <a:xfrm>
            <a:off x="323528" y="2161212"/>
            <a:ext cx="2592288" cy="6917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příchod Praotce Čecha</a:t>
            </a:r>
          </a:p>
        </p:txBody>
      </p:sp>
      <p:sp>
        <p:nvSpPr>
          <p:cNvPr id="8" name="Ohnutý roh 7"/>
          <p:cNvSpPr/>
          <p:nvPr/>
        </p:nvSpPr>
        <p:spPr>
          <a:xfrm>
            <a:off x="692005" y="2996952"/>
            <a:ext cx="2520280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vláda kněžny Libuše</a:t>
            </a:r>
          </a:p>
        </p:txBody>
      </p:sp>
      <p:sp>
        <p:nvSpPr>
          <p:cNvPr id="9" name="Jednoduché závorky 8"/>
          <p:cNvSpPr/>
          <p:nvPr/>
        </p:nvSpPr>
        <p:spPr>
          <a:xfrm>
            <a:off x="323528" y="3861048"/>
            <a:ext cx="1764196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dcera vojvody Kroka</a:t>
            </a:r>
          </a:p>
        </p:txBody>
      </p:sp>
      <p:sp>
        <p:nvSpPr>
          <p:cNvPr id="10" name="Jednoduché závorky 9"/>
          <p:cNvSpPr/>
          <p:nvPr/>
        </p:nvSpPr>
        <p:spPr>
          <a:xfrm>
            <a:off x="692005" y="4581128"/>
            <a:ext cx="1828101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sestry Teta a Kazi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771800" y="3501008"/>
            <a:ext cx="0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1043608" y="5303050"/>
            <a:ext cx="2304256" cy="7359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„dlouhé vlasy, krátký rozum“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3607993" y="5392806"/>
            <a:ext cx="808293" cy="4863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5" name="Ohnutý roh 14"/>
          <p:cNvSpPr/>
          <p:nvPr/>
        </p:nvSpPr>
        <p:spPr>
          <a:xfrm>
            <a:off x="4572000" y="5262854"/>
            <a:ext cx="1944216" cy="84634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musí si najít manžela</a:t>
            </a:r>
          </a:p>
        </p:txBody>
      </p:sp>
      <p:sp>
        <p:nvSpPr>
          <p:cNvPr id="16" name="Je rovno 15"/>
          <p:cNvSpPr/>
          <p:nvPr/>
        </p:nvSpPr>
        <p:spPr>
          <a:xfrm>
            <a:off x="6552220" y="5433195"/>
            <a:ext cx="504056" cy="423174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236296" y="5232884"/>
            <a:ext cx="1656184" cy="80615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Přemysl Oráč 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(od Stadic)</a:t>
            </a:r>
          </a:p>
        </p:txBody>
      </p:sp>
      <p:sp>
        <p:nvSpPr>
          <p:cNvPr id="20" name="Jednoduché závorky 19"/>
          <p:cNvSpPr/>
          <p:nvPr/>
        </p:nvSpPr>
        <p:spPr>
          <a:xfrm>
            <a:off x="4788024" y="6166225"/>
            <a:ext cx="2448272" cy="575143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od něj dál volba knížat na kopci Žiži</a:t>
            </a:r>
          </a:p>
        </p:txBody>
      </p:sp>
      <p:pic>
        <p:nvPicPr>
          <p:cNvPr id="14340" name="Picture 4" descr="Výsledek obrázku pro kněžna libuš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19" y="3318394"/>
            <a:ext cx="2818810" cy="184266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ýsledek obrázku pro přemysl orá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97" y="1214385"/>
            <a:ext cx="2944326" cy="189365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ýsledek obrázku pro praotec č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7"/>
            <a:ext cx="6069382" cy="39754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Výsledek obrázku pro kněžna libuš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1025335"/>
            <a:ext cx="6032139" cy="394323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Výsledek obrázku pro přemysl oráč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006009"/>
            <a:ext cx="6062555" cy="38991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6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6" name="Ovál 5"/>
          <p:cNvSpPr/>
          <p:nvPr/>
        </p:nvSpPr>
        <p:spPr>
          <a:xfrm rot="20597331">
            <a:off x="92797" y="287791"/>
            <a:ext cx="2088232" cy="7140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historicky doloženo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55776" y="230832"/>
            <a:ext cx="1800200" cy="6778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původně součást VM</a:t>
            </a:r>
          </a:p>
        </p:txBody>
      </p:sp>
      <p:sp>
        <p:nvSpPr>
          <p:cNvPr id="3" name="Je rovno 2"/>
          <p:cNvSpPr/>
          <p:nvPr/>
        </p:nvSpPr>
        <p:spPr>
          <a:xfrm>
            <a:off x="4572000" y="346248"/>
            <a:ext cx="504056" cy="447055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92080" y="230832"/>
            <a:ext cx="3240360" cy="6778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základem českého knížectví několik VM hradišť</a:t>
            </a:r>
          </a:p>
        </p:txBody>
      </p:sp>
      <p:sp>
        <p:nvSpPr>
          <p:cNvPr id="8" name="Jednoduché závorky 7"/>
          <p:cNvSpPr/>
          <p:nvPr/>
        </p:nvSpPr>
        <p:spPr>
          <a:xfrm>
            <a:off x="6372200" y="1012131"/>
            <a:ext cx="1872208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Levý Hradec, Tetín, Praha,…</a:t>
            </a:r>
          </a:p>
        </p:txBody>
      </p:sp>
      <p:sp>
        <p:nvSpPr>
          <p:cNvPr id="9" name="Obdélník 8"/>
          <p:cNvSpPr/>
          <p:nvPr/>
        </p:nvSpPr>
        <p:spPr>
          <a:xfrm>
            <a:off x="133073" y="1252240"/>
            <a:ext cx="2304256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prvním doloženým Přemyslovcem</a:t>
            </a:r>
          </a:p>
        </p:txBody>
      </p:sp>
      <p:sp>
        <p:nvSpPr>
          <p:cNvPr id="10" name="Ovál 9"/>
          <p:cNvSpPr/>
          <p:nvPr/>
        </p:nvSpPr>
        <p:spPr>
          <a:xfrm>
            <a:off x="493113" y="2136687"/>
            <a:ext cx="1584176" cy="5760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Bořivoj</a:t>
            </a:r>
          </a:p>
        </p:txBody>
      </p:sp>
      <p:sp>
        <p:nvSpPr>
          <p:cNvPr id="11" name="Ohnutý roh 10"/>
          <p:cNvSpPr/>
          <p:nvPr/>
        </p:nvSpPr>
        <p:spPr>
          <a:xfrm>
            <a:off x="34234" y="2919665"/>
            <a:ext cx="2017486" cy="86409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 VM tou dobou Svatopluk</a:t>
            </a:r>
          </a:p>
        </p:txBody>
      </p:sp>
      <p:sp>
        <p:nvSpPr>
          <p:cNvPr id="12" name="Ohnutý roh 11"/>
          <p:cNvSpPr/>
          <p:nvPr/>
        </p:nvSpPr>
        <p:spPr>
          <a:xfrm>
            <a:off x="739746" y="3946128"/>
            <a:ext cx="1944216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Bořivoj a Svatopluk spojenci proti 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55670" y="4974766"/>
            <a:ext cx="1368152" cy="1008112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Fr. říši</a:t>
            </a:r>
          </a:p>
        </p:txBody>
      </p:sp>
      <p:sp>
        <p:nvSpPr>
          <p:cNvPr id="14" name="Šipka dolů 13"/>
          <p:cNvSpPr/>
          <p:nvPr/>
        </p:nvSpPr>
        <p:spPr>
          <a:xfrm>
            <a:off x="493113" y="5823802"/>
            <a:ext cx="2138943" cy="72008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Avarům</a:t>
            </a:r>
          </a:p>
        </p:txBody>
      </p:sp>
      <p:sp>
        <p:nvSpPr>
          <p:cNvPr id="15" name="Ovál 14"/>
          <p:cNvSpPr/>
          <p:nvPr/>
        </p:nvSpPr>
        <p:spPr>
          <a:xfrm>
            <a:off x="6876256" y="4293096"/>
            <a:ext cx="1296144" cy="648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882-4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156176" y="5059649"/>
            <a:ext cx="2736304" cy="9232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Bořivoj s manželkou Ludmilou pokřtěn na VM</a:t>
            </a:r>
          </a:p>
        </p:txBody>
      </p:sp>
      <p:sp>
        <p:nvSpPr>
          <p:cNvPr id="17" name="Jednoduché závorky 16"/>
          <p:cNvSpPr/>
          <p:nvPr/>
        </p:nvSpPr>
        <p:spPr>
          <a:xfrm>
            <a:off x="6606226" y="6081774"/>
            <a:ext cx="1836204" cy="4320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Metodějem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29718" r="44447" b="17053"/>
          <a:stretch/>
        </p:blipFill>
        <p:spPr bwMode="auto">
          <a:xfrm>
            <a:off x="5958932" y="1700808"/>
            <a:ext cx="2698744" cy="243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AutoShape 4" descr="Výsledek obrázku pro kníže bořivoj"/>
          <p:cNvSpPr>
            <a:spLocks noChangeAspect="1" noChangeArrowheads="1"/>
          </p:cNvSpPr>
          <p:nvPr/>
        </p:nvSpPr>
        <p:spPr bwMode="auto">
          <a:xfrm>
            <a:off x="155575" y="-1195388"/>
            <a:ext cx="183832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2" t="20244" r="4414" b="13927"/>
          <a:stretch/>
        </p:blipFill>
        <p:spPr bwMode="auto">
          <a:xfrm>
            <a:off x="2924175" y="1093405"/>
            <a:ext cx="2228850" cy="2992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7" name="Picture 7" descr="Výsledek obrázku pro kníže bořivoj kř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12" y="4221153"/>
            <a:ext cx="3151948" cy="25815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29718" r="44447" b="17053"/>
          <a:stretch/>
        </p:blipFill>
        <p:spPr bwMode="auto">
          <a:xfrm>
            <a:off x="162360" y="847321"/>
            <a:ext cx="6034114" cy="5450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7" descr="Výsledek obrázku pro kníže bořivoj kř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" y="932992"/>
            <a:ext cx="6360204" cy="520917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9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2" name="Obdélník 1"/>
          <p:cNvSpPr/>
          <p:nvPr/>
        </p:nvSpPr>
        <p:spPr>
          <a:xfrm>
            <a:off x="539552" y="429844"/>
            <a:ext cx="1240838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Bořivoj</a:t>
            </a:r>
          </a:p>
        </p:txBody>
      </p:sp>
      <p:sp>
        <p:nvSpPr>
          <p:cNvPr id="9" name="Obdélník 8"/>
          <p:cNvSpPr/>
          <p:nvPr/>
        </p:nvSpPr>
        <p:spPr>
          <a:xfrm>
            <a:off x="2267744" y="429844"/>
            <a:ext cx="1240838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Ludmila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446652" y="1412776"/>
            <a:ext cx="1341371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Drahomíra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458954" y="1412776"/>
            <a:ext cx="1240838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Vratislav</a:t>
            </a:r>
          </a:p>
        </p:txBody>
      </p:sp>
      <p:sp>
        <p:nvSpPr>
          <p:cNvPr id="3" name="Plus 2"/>
          <p:cNvSpPr/>
          <p:nvPr/>
        </p:nvSpPr>
        <p:spPr>
          <a:xfrm>
            <a:off x="1780390" y="429844"/>
            <a:ext cx="487354" cy="44705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2" name="Levá složená závorka 11"/>
          <p:cNvSpPr/>
          <p:nvPr/>
        </p:nvSpPr>
        <p:spPr>
          <a:xfrm rot="16200000">
            <a:off x="1833411" y="-415763"/>
            <a:ext cx="360040" cy="299030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Plus 12"/>
          <p:cNvSpPr/>
          <p:nvPr/>
        </p:nvSpPr>
        <p:spPr>
          <a:xfrm>
            <a:off x="2857264" y="1412775"/>
            <a:ext cx="432048" cy="44705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4" name="Ohnutý roh 13"/>
          <p:cNvSpPr/>
          <p:nvPr/>
        </p:nvSpPr>
        <p:spPr>
          <a:xfrm>
            <a:off x="3151956" y="1988841"/>
            <a:ext cx="2068115" cy="1728192"/>
          </a:xfrm>
          <a:prstGeom prst="foldedCorner">
            <a:avLst>
              <a:gd name="adj" fmla="val 111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pohanka z Polska,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s tchýní se hádá o výchově synů (pohanství x křesťanství)</a:t>
            </a:r>
          </a:p>
        </p:txBody>
      </p:sp>
      <p:sp>
        <p:nvSpPr>
          <p:cNvPr id="15" name="Šipka ohnutá nahoru 14"/>
          <p:cNvSpPr/>
          <p:nvPr/>
        </p:nvSpPr>
        <p:spPr>
          <a:xfrm>
            <a:off x="5364088" y="899370"/>
            <a:ext cx="720080" cy="166553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6" name="Ohnutý roh 15"/>
          <p:cNvSpPr/>
          <p:nvPr/>
        </p:nvSpPr>
        <p:spPr>
          <a:xfrm>
            <a:off x="3851919" y="230832"/>
            <a:ext cx="5209837" cy="64606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L. uškrcena vlastní šálou dvěma </a:t>
            </a:r>
            <a:r>
              <a:rPr lang="cs-CZ" dirty="0" err="1">
                <a:latin typeface="Book Antiqua" panose="02040602050305030304" pitchFamily="18" charset="0"/>
              </a:rPr>
              <a:t>Varjagy</a:t>
            </a:r>
            <a:r>
              <a:rPr lang="cs-CZ" dirty="0"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(= Vikingy), svatořečena, atributem šála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2" t="18093" r="8514" b="31252"/>
          <a:stretch/>
        </p:blipFill>
        <p:spPr bwMode="auto">
          <a:xfrm>
            <a:off x="6228184" y="984251"/>
            <a:ext cx="2611016" cy="278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 descr="Výsledek obrázku pro drahomí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2" y="4686151"/>
            <a:ext cx="3154890" cy="203696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Výsledek obrázku pro kníže vratisl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5" y="1988840"/>
            <a:ext cx="2101136" cy="26273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2" t="20244" r="5112" b="13927"/>
          <a:stretch/>
        </p:blipFill>
        <p:spPr bwMode="auto">
          <a:xfrm>
            <a:off x="134422" y="1196522"/>
            <a:ext cx="909185" cy="132661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2" name="Picture 8" descr="Výsledek obrázku pro vražda svaté ludmi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94" y="3859020"/>
            <a:ext cx="4286796" cy="298469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42" y="37622"/>
            <a:ext cx="5959962" cy="676484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93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hnutá šipka 33"/>
          <p:cNvSpPr/>
          <p:nvPr/>
        </p:nvSpPr>
        <p:spPr>
          <a:xfrm rot="10800000" flipH="1">
            <a:off x="1034482" y="6075460"/>
            <a:ext cx="621968" cy="574222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6" name="Obdélník 5"/>
          <p:cNvSpPr/>
          <p:nvPr/>
        </p:nvSpPr>
        <p:spPr>
          <a:xfrm>
            <a:off x="4872936" y="253044"/>
            <a:ext cx="1341371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Drahomíra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85238" y="253044"/>
            <a:ext cx="1240838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Vratislav</a:t>
            </a:r>
          </a:p>
        </p:txBody>
      </p:sp>
      <p:sp>
        <p:nvSpPr>
          <p:cNvPr id="8" name="Levá složená závorka 7"/>
          <p:cNvSpPr/>
          <p:nvPr/>
        </p:nvSpPr>
        <p:spPr>
          <a:xfrm rot="16200000">
            <a:off x="4362628" y="-823213"/>
            <a:ext cx="360040" cy="3425914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9" name="Plus 8"/>
          <p:cNvSpPr/>
          <p:nvPr/>
        </p:nvSpPr>
        <p:spPr>
          <a:xfrm>
            <a:off x="4283548" y="253043"/>
            <a:ext cx="432048" cy="44705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1045232"/>
            <a:ext cx="1672886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Svatý Václav</a:t>
            </a:r>
          </a:p>
        </p:txBody>
      </p:sp>
      <p:cxnSp>
        <p:nvCxnSpPr>
          <p:cNvPr id="3" name="Přímá spojnice 2"/>
          <p:cNvCxnSpPr>
            <a:stCxn id="8" idx="1"/>
          </p:cNvCxnSpPr>
          <p:nvPr/>
        </p:nvCxnSpPr>
        <p:spPr>
          <a:xfrm>
            <a:off x="4542648" y="1069764"/>
            <a:ext cx="0" cy="1989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2555776" y="1268760"/>
            <a:ext cx="1986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542648" y="1268759"/>
            <a:ext cx="1986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6732240" y="1045231"/>
            <a:ext cx="2160240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Boleslav I. Ukrutný</a:t>
            </a:r>
          </a:p>
        </p:txBody>
      </p:sp>
      <p:sp>
        <p:nvSpPr>
          <p:cNvPr id="15" name="Ohnutý roh 14"/>
          <p:cNvSpPr/>
          <p:nvPr/>
        </p:nvSpPr>
        <p:spPr>
          <a:xfrm>
            <a:off x="413792" y="1772816"/>
            <a:ext cx="2415899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nastupuje po smrti otce (hodně mladý)</a:t>
            </a:r>
          </a:p>
        </p:txBody>
      </p:sp>
      <p:sp>
        <p:nvSpPr>
          <p:cNvPr id="16" name="Ohnutý roh 15"/>
          <p:cNvSpPr/>
          <p:nvPr/>
        </p:nvSpPr>
        <p:spPr>
          <a:xfrm>
            <a:off x="827584" y="2636912"/>
            <a:ext cx="2376264" cy="7920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bojuje se Saskem (Jindřich Ptáčník)</a:t>
            </a:r>
          </a:p>
        </p:txBody>
      </p:sp>
      <p:sp>
        <p:nvSpPr>
          <p:cNvPr id="17" name="Šipka dolů 16"/>
          <p:cNvSpPr/>
          <p:nvPr/>
        </p:nvSpPr>
        <p:spPr>
          <a:xfrm>
            <a:off x="2267744" y="3284984"/>
            <a:ext cx="561947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9" name="Násobení 18"/>
          <p:cNvSpPr/>
          <p:nvPr/>
        </p:nvSpPr>
        <p:spPr>
          <a:xfrm>
            <a:off x="1345466" y="4797152"/>
            <a:ext cx="548411" cy="57606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85215" y="5396132"/>
            <a:ext cx="2160240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to se hodně velmožům nelíbí</a:t>
            </a:r>
          </a:p>
        </p:txBody>
      </p:sp>
      <p:sp>
        <p:nvSpPr>
          <p:cNvPr id="22" name="Ovál 21"/>
          <p:cNvSpPr/>
          <p:nvPr/>
        </p:nvSpPr>
        <p:spPr>
          <a:xfrm>
            <a:off x="1793525" y="6321355"/>
            <a:ext cx="1756172" cy="5129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28. 9. 935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3716750" y="6263921"/>
            <a:ext cx="4239626" cy="5366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zabit bratrem ve Staré Boleslavi</a:t>
            </a:r>
          </a:p>
        </p:txBody>
      </p:sp>
      <p:pic>
        <p:nvPicPr>
          <p:cNvPr id="1741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41" y="1479147"/>
            <a:ext cx="2640355" cy="27252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e/e2/Lange_diercke_sachsen_freistaat_sachsen_hauptsiedlungsformen.jpg/1024px-Lange_diercke_sachsen_freistaat_sachsen_hauptsiedlungsform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52" y="1637209"/>
            <a:ext cx="3078205" cy="17917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29718" r="44447" b="17053"/>
          <a:stretch/>
        </p:blipFill>
        <p:spPr bwMode="auto">
          <a:xfrm>
            <a:off x="6421029" y="3506755"/>
            <a:ext cx="2698744" cy="243771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4" name="Picture 6" descr="Výsledek obrázku pro zavraždění svatého václ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49" y="4064509"/>
            <a:ext cx="3445538" cy="219941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Jednoduché závorky 17"/>
          <p:cNvSpPr/>
          <p:nvPr/>
        </p:nvSpPr>
        <p:spPr>
          <a:xfrm>
            <a:off x="226713" y="3861048"/>
            <a:ext cx="2790056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Václav se chce vyhnout zbytečné válce = platí tribut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 flipV="1">
            <a:off x="2671611" y="1479147"/>
            <a:ext cx="1045139" cy="509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6" descr="Výsledek obrázku pro zavraždění svatého václa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5" y="461664"/>
            <a:ext cx="8712064" cy="556122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93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6" name="Obdélník 5"/>
          <p:cNvSpPr/>
          <p:nvPr/>
        </p:nvSpPr>
        <p:spPr>
          <a:xfrm>
            <a:off x="4872936" y="253044"/>
            <a:ext cx="1341371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Drahomíra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85238" y="253044"/>
            <a:ext cx="1240838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Vratislav</a:t>
            </a:r>
          </a:p>
        </p:txBody>
      </p:sp>
      <p:sp>
        <p:nvSpPr>
          <p:cNvPr id="8" name="Levá složená závorka 7"/>
          <p:cNvSpPr/>
          <p:nvPr/>
        </p:nvSpPr>
        <p:spPr>
          <a:xfrm rot="16200000">
            <a:off x="4362628" y="-823213"/>
            <a:ext cx="360040" cy="3425914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9" name="Plus 8"/>
          <p:cNvSpPr/>
          <p:nvPr/>
        </p:nvSpPr>
        <p:spPr>
          <a:xfrm>
            <a:off x="4283548" y="253043"/>
            <a:ext cx="432048" cy="44705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1045232"/>
            <a:ext cx="1672886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Svatý Václav</a:t>
            </a:r>
          </a:p>
        </p:txBody>
      </p:sp>
      <p:cxnSp>
        <p:nvCxnSpPr>
          <p:cNvPr id="3" name="Přímá spojnice 2"/>
          <p:cNvCxnSpPr>
            <a:stCxn id="8" idx="1"/>
          </p:cNvCxnSpPr>
          <p:nvPr/>
        </p:nvCxnSpPr>
        <p:spPr>
          <a:xfrm>
            <a:off x="4542648" y="1069764"/>
            <a:ext cx="0" cy="1989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2555776" y="1268760"/>
            <a:ext cx="1986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542648" y="1268759"/>
            <a:ext cx="1986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6732240" y="1045231"/>
            <a:ext cx="2160240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Boleslav I. Ukrutný</a:t>
            </a:r>
          </a:p>
        </p:txBody>
      </p:sp>
      <p:sp>
        <p:nvSpPr>
          <p:cNvPr id="24" name="Ohnutý roh 23"/>
          <p:cNvSpPr/>
          <p:nvPr/>
        </p:nvSpPr>
        <p:spPr>
          <a:xfrm>
            <a:off x="6476581" y="1753118"/>
            <a:ext cx="2415899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zasloužil se o svatořečení bratra</a:t>
            </a:r>
          </a:p>
        </p:txBody>
      </p:sp>
      <p:sp>
        <p:nvSpPr>
          <p:cNvPr id="25" name="Jednoduché závorky 24"/>
          <p:cNvSpPr/>
          <p:nvPr/>
        </p:nvSpPr>
        <p:spPr>
          <a:xfrm>
            <a:off x="6476581" y="2636912"/>
            <a:ext cx="2415899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díky němu Václav patronem země</a:t>
            </a:r>
          </a:p>
        </p:txBody>
      </p:sp>
      <p:sp>
        <p:nvSpPr>
          <p:cNvPr id="26" name="Ohnutý roh 25"/>
          <p:cNvSpPr/>
          <p:nvPr/>
        </p:nvSpPr>
        <p:spPr>
          <a:xfrm>
            <a:off x="6645858" y="3501008"/>
            <a:ext cx="2415899" cy="108012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 Prahy udělal centrum obchodu (otroci)</a:t>
            </a:r>
          </a:p>
        </p:txBody>
      </p:sp>
      <p:sp>
        <p:nvSpPr>
          <p:cNvPr id="27" name="Ohnutý roh 26"/>
          <p:cNvSpPr/>
          <p:nvPr/>
        </p:nvSpPr>
        <p:spPr>
          <a:xfrm>
            <a:off x="6372200" y="4653136"/>
            <a:ext cx="1872208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razí denáry</a:t>
            </a:r>
          </a:p>
        </p:txBody>
      </p:sp>
      <p:sp>
        <p:nvSpPr>
          <p:cNvPr id="28" name="Ohnutý roh 27"/>
          <p:cNvSpPr/>
          <p:nvPr/>
        </p:nvSpPr>
        <p:spPr>
          <a:xfrm>
            <a:off x="6645858" y="5353518"/>
            <a:ext cx="2415899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chce české biskupství</a:t>
            </a:r>
          </a:p>
        </p:txBody>
      </p:sp>
      <p:pic>
        <p:nvPicPr>
          <p:cNvPr id="1843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40" y="1474239"/>
            <a:ext cx="2156757" cy="272880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Výsledek obrázku pro praha 10 stolet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38" y="4284014"/>
            <a:ext cx="4140767" cy="24732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3" y="1606572"/>
            <a:ext cx="2140113" cy="333459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aurea.cz/Katalog33/33a0902r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9957"/>
            <a:ext cx="1570300" cy="15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www.aurea.cz/Katalog33/33a0913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6" y="5072461"/>
            <a:ext cx="1677882" cy="16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6012160" y="1492287"/>
            <a:ext cx="517360" cy="49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Picture 6" descr="Výsledek obrázku pro praha 10 stolet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1" y="1045231"/>
            <a:ext cx="8839853" cy="52799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01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Slované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aoblený obdélník 1"/>
          <p:cNvSpPr/>
          <p:nvPr/>
        </p:nvSpPr>
        <p:spPr>
          <a:xfrm>
            <a:off x="334380" y="1346588"/>
            <a:ext cx="2213992" cy="6890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domovina v západní Rusku</a:t>
            </a:r>
          </a:p>
        </p:txBody>
      </p:sp>
      <p:sp>
        <p:nvSpPr>
          <p:cNvPr id="3" name="Šipka ohnutá nahoru 2"/>
          <p:cNvSpPr/>
          <p:nvPr/>
        </p:nvSpPr>
        <p:spPr>
          <a:xfrm rot="5400000" flipV="1">
            <a:off x="3008334" y="495566"/>
            <a:ext cx="1080120" cy="200004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444208" y="1464586"/>
            <a:ext cx="2448272" cy="6890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 střední Evropy ve třech proudech</a:t>
            </a:r>
          </a:p>
        </p:txBody>
      </p:sp>
      <p:sp>
        <p:nvSpPr>
          <p:cNvPr id="11" name="Ohnutý roh 10"/>
          <p:cNvSpPr/>
          <p:nvPr/>
        </p:nvSpPr>
        <p:spPr>
          <a:xfrm>
            <a:off x="5816427" y="2213942"/>
            <a:ext cx="2448272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nejdůležitější přes Polsko podél Karpat</a:t>
            </a:r>
          </a:p>
        </p:txBody>
      </p:sp>
      <p:pic>
        <p:nvPicPr>
          <p:cNvPr id="1026" name="Picture 2" descr="Výsledek obrázku pro původ slovan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153645"/>
            <a:ext cx="5208513" cy="452858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20445" r="13008" b="10615"/>
          <a:stretch/>
        </p:blipFill>
        <p:spPr bwMode="auto">
          <a:xfrm>
            <a:off x="5620695" y="3244150"/>
            <a:ext cx="3271785" cy="3438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5816427" y="4293096"/>
            <a:ext cx="771797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5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04</a:t>
            </a:r>
          </a:p>
        </p:txBody>
      </p:sp>
      <p:sp>
        <p:nvSpPr>
          <p:cNvPr id="6" name="Obdélník 5"/>
          <p:cNvSpPr/>
          <p:nvPr/>
        </p:nvSpPr>
        <p:spPr>
          <a:xfrm>
            <a:off x="488745" y="461665"/>
            <a:ext cx="2448272" cy="4470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Boleslav II. Pobožný</a:t>
            </a:r>
          </a:p>
        </p:txBody>
      </p:sp>
      <p:sp>
        <p:nvSpPr>
          <p:cNvPr id="7" name="Ohnutý roh 6"/>
          <p:cNvSpPr/>
          <p:nvPr/>
        </p:nvSpPr>
        <p:spPr>
          <a:xfrm>
            <a:off x="76619" y="1052736"/>
            <a:ext cx="2415899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973 zakládá české biskupství</a:t>
            </a:r>
          </a:p>
        </p:txBody>
      </p:sp>
      <p:sp>
        <p:nvSpPr>
          <p:cNvPr id="8" name="Ohnutý roh 7"/>
          <p:cNvSpPr/>
          <p:nvPr/>
        </p:nvSpPr>
        <p:spPr>
          <a:xfrm>
            <a:off x="521118" y="1916832"/>
            <a:ext cx="2415899" cy="108012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sjednocuje české území pod správu Přemyslovců</a:t>
            </a:r>
          </a:p>
        </p:txBody>
      </p:sp>
      <p:sp>
        <p:nvSpPr>
          <p:cNvPr id="2" name="Je rovno 1"/>
          <p:cNvSpPr/>
          <p:nvPr/>
        </p:nvSpPr>
        <p:spPr>
          <a:xfrm>
            <a:off x="1405031" y="3068960"/>
            <a:ext cx="648072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9450" y="3645024"/>
            <a:ext cx="2664296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zbavuje se konkurence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2039895" y="4185084"/>
            <a:ext cx="487869" cy="50405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364240" y="4824162"/>
            <a:ext cx="1839178" cy="7472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rod Slavníkovců</a:t>
            </a:r>
          </a:p>
        </p:txBody>
      </p:sp>
      <p:sp>
        <p:nvSpPr>
          <p:cNvPr id="11" name="Jednoduché závorky 10"/>
          <p:cNvSpPr/>
          <p:nvPr/>
        </p:nvSpPr>
        <p:spPr>
          <a:xfrm>
            <a:off x="3452695" y="4742386"/>
            <a:ext cx="2016224" cy="8463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vlastní peníze, vojáci, stejně veliké území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207422" y="5829227"/>
            <a:ext cx="1584176" cy="6791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995 vyvražděni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977222" y="5776677"/>
            <a:ext cx="2950945" cy="7842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jediným přeživším sv. Vojtěch – na misii v Polsku</a:t>
            </a:r>
          </a:p>
        </p:txBody>
      </p:sp>
      <p:sp>
        <p:nvSpPr>
          <p:cNvPr id="15" name="Jednoduché závorky 14"/>
          <p:cNvSpPr/>
          <p:nvPr/>
        </p:nvSpPr>
        <p:spPr>
          <a:xfrm>
            <a:off x="5148064" y="5925880"/>
            <a:ext cx="1728192" cy="63500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zde 997 zabit pádlo</a:t>
            </a:r>
          </a:p>
        </p:txBody>
      </p:sp>
      <p:pic>
        <p:nvPicPr>
          <p:cNvPr id="19458" name="Picture 2" descr="https://i.pinimg.com/originals/d7/26/c0/d726c0fa32f97362e7282dd0ef2d13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79" y="86120"/>
            <a:ext cx="2924381" cy="308535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Šipka dolů 16"/>
          <p:cNvSpPr/>
          <p:nvPr/>
        </p:nvSpPr>
        <p:spPr>
          <a:xfrm>
            <a:off x="583649" y="4185084"/>
            <a:ext cx="487869" cy="13862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pic>
        <p:nvPicPr>
          <p:cNvPr id="19460" name="Picture 4" descr="Výsledek obrázku pro slavníkovci ma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3"/>
          <a:stretch/>
        </p:blipFill>
        <p:spPr bwMode="auto">
          <a:xfrm>
            <a:off x="3452694" y="2909601"/>
            <a:ext cx="3326849" cy="177481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1652"/>
            <a:ext cx="2638184" cy="360960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Výsledek obrázku pro svatý vojtě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09" y="3797006"/>
            <a:ext cx="2073092" cy="290233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93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3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slované ava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2" y="1664477"/>
            <a:ext cx="3406472" cy="24590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ava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39" y="1399456"/>
            <a:ext cx="2924314" cy="26384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01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1560" y="461665"/>
            <a:ext cx="2736304" cy="9511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Slované do naší oblasti přicházejí společně s </a:t>
            </a:r>
            <a:r>
              <a:rPr lang="cs-CZ" u="sng" dirty="0">
                <a:solidFill>
                  <a:schemeClr val="bg1"/>
                </a:solidFill>
                <a:latin typeface="Book Antiqua" panose="02040602050305030304" pitchFamily="18" charset="0"/>
              </a:rPr>
              <a:t>Avary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203848" y="692695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Jednoduché závorky 6"/>
          <p:cNvSpPr/>
          <p:nvPr/>
        </p:nvSpPr>
        <p:spPr>
          <a:xfrm>
            <a:off x="3599892" y="313729"/>
            <a:ext cx="2206142" cy="663079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Morava a západní Slovensko</a:t>
            </a:r>
          </a:p>
        </p:txBody>
      </p:sp>
      <p:sp>
        <p:nvSpPr>
          <p:cNvPr id="8" name="Šipka dolů 7"/>
          <p:cNvSpPr/>
          <p:nvPr/>
        </p:nvSpPr>
        <p:spPr>
          <a:xfrm>
            <a:off x="1763688" y="1556792"/>
            <a:ext cx="432048" cy="64807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9" name="Ohnutý roh 8"/>
          <p:cNvSpPr/>
          <p:nvPr/>
        </p:nvSpPr>
        <p:spPr>
          <a:xfrm>
            <a:off x="203275" y="2410232"/>
            <a:ext cx="2016224" cy="7920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kočovníci a pastevci</a:t>
            </a:r>
          </a:p>
        </p:txBody>
      </p:sp>
      <p:sp>
        <p:nvSpPr>
          <p:cNvPr id="10" name="Ohnutý roh 9"/>
          <p:cNvSpPr/>
          <p:nvPr/>
        </p:nvSpPr>
        <p:spPr>
          <a:xfrm>
            <a:off x="203275" y="3438400"/>
            <a:ext cx="2016224" cy="7920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ozbrojené garde Slovanů</a:t>
            </a:r>
          </a:p>
        </p:txBody>
      </p:sp>
      <p:sp>
        <p:nvSpPr>
          <p:cNvPr id="11" name="Ohnutý roh 10"/>
          <p:cNvSpPr/>
          <p:nvPr/>
        </p:nvSpPr>
        <p:spPr>
          <a:xfrm>
            <a:off x="203275" y="4437112"/>
            <a:ext cx="2016224" cy="116987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od Slovanů žijí většinou odděleně</a:t>
            </a:r>
          </a:p>
        </p:txBody>
      </p:sp>
      <p:sp>
        <p:nvSpPr>
          <p:cNvPr id="12" name="Jednoduché závorky 11"/>
          <p:cNvSpPr/>
          <p:nvPr/>
        </p:nvSpPr>
        <p:spPr>
          <a:xfrm>
            <a:off x="2530763" y="4437112"/>
            <a:ext cx="2163296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opevněné kruhové osady</a:t>
            </a:r>
          </a:p>
        </p:txBody>
      </p:sp>
      <p:sp>
        <p:nvSpPr>
          <p:cNvPr id="13" name="Je rovno 12"/>
          <p:cNvSpPr/>
          <p:nvPr/>
        </p:nvSpPr>
        <p:spPr>
          <a:xfrm>
            <a:off x="3414389" y="5085184"/>
            <a:ext cx="396044" cy="36004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Jednoduché závorky 13"/>
          <p:cNvSpPr/>
          <p:nvPr/>
        </p:nvSpPr>
        <p:spPr>
          <a:xfrm>
            <a:off x="3047963" y="5445224"/>
            <a:ext cx="1128896" cy="5453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hrink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70279" y="6115135"/>
            <a:ext cx="3168352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zpočátku žijí oba kmeny víceméně v symbióze</a:t>
            </a:r>
          </a:p>
        </p:txBody>
      </p:sp>
      <p:pic>
        <p:nvPicPr>
          <p:cNvPr id="2054" name="Picture 6" descr="Výsledek obrázku pro ava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9895"/>
            <a:ext cx="3046432" cy="157860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avars vill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06" y="4176352"/>
            <a:ext cx="3891274" cy="25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1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ýsledek obrázku pro markom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9009"/>
            <a:ext cx="2438037" cy="235788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01</a:t>
            </a:r>
          </a:p>
        </p:txBody>
      </p:sp>
      <p:sp>
        <p:nvSpPr>
          <p:cNvPr id="2" name="Ovál 1"/>
          <p:cNvSpPr/>
          <p:nvPr/>
        </p:nvSpPr>
        <p:spPr>
          <a:xfrm>
            <a:off x="611560" y="461665"/>
            <a:ext cx="1296144" cy="591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530</a:t>
            </a:r>
          </a:p>
        </p:txBody>
      </p:sp>
      <p:sp>
        <p:nvSpPr>
          <p:cNvPr id="3" name="Obdélník 2"/>
          <p:cNvSpPr/>
          <p:nvPr/>
        </p:nvSpPr>
        <p:spPr>
          <a:xfrm>
            <a:off x="368660" y="1226880"/>
            <a:ext cx="178194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první vlna Slovanů</a:t>
            </a:r>
          </a:p>
        </p:txBody>
      </p:sp>
      <p:sp>
        <p:nvSpPr>
          <p:cNvPr id="6" name="Ohnutý roh 5"/>
          <p:cNvSpPr/>
          <p:nvPr/>
        </p:nvSpPr>
        <p:spPr>
          <a:xfrm>
            <a:off x="1259632" y="2276872"/>
            <a:ext cx="1944216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kolonizátoři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987824" y="2609488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Jednoduché závorky 8"/>
          <p:cNvSpPr/>
          <p:nvPr/>
        </p:nvSpPr>
        <p:spPr>
          <a:xfrm>
            <a:off x="6679026" y="3212976"/>
            <a:ext cx="2411760" cy="115212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germ</a:t>
            </a:r>
            <a:r>
              <a:rPr lang="cs-CZ" dirty="0">
                <a:latin typeface="Book Antiqua" panose="02040602050305030304" pitchFamily="18" charset="0"/>
              </a:rPr>
              <a:t>. kmeny (Markomani) se však stěhují do Němec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020272" y="2276872"/>
            <a:ext cx="1872208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 úplně prázdná země</a:t>
            </a:r>
          </a:p>
        </p:txBody>
      </p:sp>
      <p:sp>
        <p:nvSpPr>
          <p:cNvPr id="13" name="Ohnutý roh 12"/>
          <p:cNvSpPr/>
          <p:nvPr/>
        </p:nvSpPr>
        <p:spPr>
          <a:xfrm>
            <a:off x="413792" y="3356992"/>
            <a:ext cx="1817948" cy="6989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neopevněné vesnice</a:t>
            </a:r>
          </a:p>
        </p:txBody>
      </p:sp>
      <p:sp>
        <p:nvSpPr>
          <p:cNvPr id="14" name="Ohnutý roh 13"/>
          <p:cNvSpPr/>
          <p:nvPr/>
        </p:nvSpPr>
        <p:spPr>
          <a:xfrm>
            <a:off x="1115616" y="4365104"/>
            <a:ext cx="1728192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polozemnice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5" name="Ohnutý roh 14"/>
          <p:cNvSpPr/>
          <p:nvPr/>
        </p:nvSpPr>
        <p:spPr>
          <a:xfrm>
            <a:off x="368660" y="5373216"/>
            <a:ext cx="1863080" cy="7920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pohřeb žehem,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popelnice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2" t="39249" r="16487" b="8541"/>
          <a:stretch/>
        </p:blipFill>
        <p:spPr bwMode="auto">
          <a:xfrm>
            <a:off x="2699792" y="62136"/>
            <a:ext cx="2710556" cy="22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Výsledek obrázku pro slovanské vesn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17" y="2775509"/>
            <a:ext cx="3312368" cy="186188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polozem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52548"/>
            <a:ext cx="2810057" cy="21060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polozemnic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21862" r="6917" b="5009"/>
          <a:stretch/>
        </p:blipFill>
        <p:spPr bwMode="auto">
          <a:xfrm>
            <a:off x="5845969" y="4581128"/>
            <a:ext cx="3156377" cy="213507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ásobení 11"/>
          <p:cNvSpPr/>
          <p:nvPr/>
        </p:nvSpPr>
        <p:spPr>
          <a:xfrm>
            <a:off x="4762872" y="2262024"/>
            <a:ext cx="864096" cy="79208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pic>
        <p:nvPicPr>
          <p:cNvPr id="16" name="Picture 4" descr="Výsledek obrázku pro markom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5" y="332284"/>
            <a:ext cx="6255060" cy="604941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ýsledek obrázku pro slovanské vesn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2" y="613184"/>
            <a:ext cx="8737828" cy="49115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Výsledek obrázku pro polozem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70" y="293081"/>
            <a:ext cx="7848269" cy="58820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94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01</a:t>
            </a:r>
          </a:p>
        </p:txBody>
      </p:sp>
      <p:sp>
        <p:nvSpPr>
          <p:cNvPr id="6" name="Ovál 5"/>
          <p:cNvSpPr/>
          <p:nvPr/>
        </p:nvSpPr>
        <p:spPr>
          <a:xfrm>
            <a:off x="611560" y="461665"/>
            <a:ext cx="1620180" cy="591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6./7. stol.</a:t>
            </a:r>
          </a:p>
        </p:txBody>
      </p:sp>
      <p:sp>
        <p:nvSpPr>
          <p:cNvPr id="7" name="Obdélník 6"/>
          <p:cNvSpPr/>
          <p:nvPr/>
        </p:nvSpPr>
        <p:spPr>
          <a:xfrm>
            <a:off x="368660" y="1226880"/>
            <a:ext cx="178194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druhá vlna Slovanů</a:t>
            </a:r>
          </a:p>
        </p:txBody>
      </p:sp>
      <p:sp>
        <p:nvSpPr>
          <p:cNvPr id="8" name="Ohnutý roh 7"/>
          <p:cNvSpPr/>
          <p:nvPr/>
        </p:nvSpPr>
        <p:spPr>
          <a:xfrm>
            <a:off x="-60" y="2132856"/>
            <a:ext cx="1944216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opevněné vesnice</a:t>
            </a:r>
          </a:p>
        </p:txBody>
      </p:sp>
      <p:pic>
        <p:nvPicPr>
          <p:cNvPr id="5122" name="Picture 2" descr="Výsledek obrázku pro slovanské vesn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r="7723"/>
          <a:stretch/>
        </p:blipFill>
        <p:spPr bwMode="auto">
          <a:xfrm>
            <a:off x="2231740" y="40745"/>
            <a:ext cx="2941321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voj hradu 1: Slovanská hradis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r="26193"/>
          <a:stretch/>
        </p:blipFill>
        <p:spPr bwMode="auto">
          <a:xfrm>
            <a:off x="5101629" y="461665"/>
            <a:ext cx="3992880" cy="319087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slované mohy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" y="4705083"/>
            <a:ext cx="4157696" cy="209184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ýsledek obrázku pro slované mohyl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287"/>
          <a:stretch/>
        </p:blipFill>
        <p:spPr bwMode="auto">
          <a:xfrm>
            <a:off x="1944156" y="3060184"/>
            <a:ext cx="3518813" cy="188976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slované mohy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903" y="3789039"/>
            <a:ext cx="3962854" cy="297635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hnutý roh 8"/>
          <p:cNvSpPr/>
          <p:nvPr/>
        </p:nvSpPr>
        <p:spPr>
          <a:xfrm>
            <a:off x="202980" y="3284984"/>
            <a:ext cx="1944216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mohylové pohřby</a:t>
            </a:r>
          </a:p>
        </p:txBody>
      </p:sp>
    </p:spTree>
    <p:extLst>
      <p:ext uri="{BB962C8B-B14F-4D97-AF65-F5344CB8AC3E}">
        <p14:creationId xmlns:p14="http://schemas.microsoft.com/office/powerpoint/2010/main" val="180594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ildfiregames.com/forum/applications/core/interface/imageproxy/imageproxy.php?img=https://i.pinimg.com/originals/a9/20/48/a920486912af834a4d18bd6f4955d5fd.jpg&amp;key=b959f350ea0d5aa1b470bdc1ae25c6b11fb8057ff27b4fd43f3584f0710d4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7" y="3864884"/>
            <a:ext cx="3806423" cy="282792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f/f1/42-manasses-chronic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44" y="1177712"/>
            <a:ext cx="4979628" cy="240682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01</a:t>
            </a:r>
          </a:p>
        </p:txBody>
      </p:sp>
      <p:sp>
        <p:nvSpPr>
          <p:cNvPr id="6" name="Ovál 5"/>
          <p:cNvSpPr/>
          <p:nvPr/>
        </p:nvSpPr>
        <p:spPr>
          <a:xfrm>
            <a:off x="611560" y="461665"/>
            <a:ext cx="1620180" cy="591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626</a:t>
            </a:r>
          </a:p>
        </p:txBody>
      </p:sp>
      <p:sp>
        <p:nvSpPr>
          <p:cNvPr id="7" name="Obdélník 6"/>
          <p:cNvSpPr/>
          <p:nvPr/>
        </p:nvSpPr>
        <p:spPr>
          <a:xfrm>
            <a:off x="2411760" y="370816"/>
            <a:ext cx="345638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Avaři pořádají loupeživý nájezd na Konstantinopol</a:t>
            </a:r>
          </a:p>
        </p:txBody>
      </p:sp>
      <p:sp>
        <p:nvSpPr>
          <p:cNvPr id="2" name="Násobení 1"/>
          <p:cNvSpPr/>
          <p:nvPr/>
        </p:nvSpPr>
        <p:spPr>
          <a:xfrm>
            <a:off x="5957272" y="476672"/>
            <a:ext cx="576064" cy="57606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6660232" y="397160"/>
            <a:ext cx="207111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totální neúspěch</a:t>
            </a:r>
          </a:p>
        </p:txBody>
      </p:sp>
      <p:sp>
        <p:nvSpPr>
          <p:cNvPr id="8" name="Šipka dolů 7"/>
          <p:cNvSpPr/>
          <p:nvPr/>
        </p:nvSpPr>
        <p:spPr>
          <a:xfrm>
            <a:off x="7479764" y="1268760"/>
            <a:ext cx="432048" cy="140762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481235" y="4590653"/>
            <a:ext cx="2359144" cy="6881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neúspěch dáván Slovanům za vinu</a:t>
            </a:r>
          </a:p>
        </p:txBody>
      </p:sp>
      <p:sp>
        <p:nvSpPr>
          <p:cNvPr id="10" name="Plus 9"/>
          <p:cNvSpPr/>
          <p:nvPr/>
        </p:nvSpPr>
        <p:spPr>
          <a:xfrm>
            <a:off x="7395057" y="3864884"/>
            <a:ext cx="531500" cy="57606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481235" y="2816121"/>
            <a:ext cx="2359144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slovanští válečníci  zneužiti do první linie = nejtvrdší boje</a:t>
            </a:r>
          </a:p>
        </p:txBody>
      </p:sp>
      <p:sp>
        <p:nvSpPr>
          <p:cNvPr id="12" name="Levá složená závorka 11"/>
          <p:cNvSpPr/>
          <p:nvPr/>
        </p:nvSpPr>
        <p:spPr>
          <a:xfrm>
            <a:off x="5940152" y="2676382"/>
            <a:ext cx="702960" cy="2808312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206316" y="3720498"/>
            <a:ext cx="2628292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Slované ruší spojenectví s Avary</a:t>
            </a:r>
          </a:p>
        </p:txBody>
      </p:sp>
      <p:sp>
        <p:nvSpPr>
          <p:cNvPr id="14" name="Násobení 13"/>
          <p:cNvSpPr/>
          <p:nvPr/>
        </p:nvSpPr>
        <p:spPr>
          <a:xfrm>
            <a:off x="4229962" y="4440578"/>
            <a:ext cx="648072" cy="61206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537482" y="5146006"/>
            <a:ext cx="2071112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Avary vnímáno jako vzpoura</a:t>
            </a:r>
          </a:p>
        </p:txBody>
      </p:sp>
      <p:sp>
        <p:nvSpPr>
          <p:cNvPr id="16" name="Šipka dolů 15"/>
          <p:cNvSpPr/>
          <p:nvPr/>
        </p:nvSpPr>
        <p:spPr>
          <a:xfrm rot="17289559">
            <a:off x="5893570" y="5484519"/>
            <a:ext cx="432048" cy="83763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643112" y="6093296"/>
            <a:ext cx="1629622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válka</a:t>
            </a:r>
          </a:p>
        </p:txBody>
      </p:sp>
    </p:spTree>
    <p:extLst>
      <p:ext uri="{BB962C8B-B14F-4D97-AF65-F5344CB8AC3E}">
        <p14:creationId xmlns:p14="http://schemas.microsoft.com/office/powerpoint/2010/main" val="180594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01022"/>
            <a:ext cx="4807278" cy="342518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sá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2" y="2161695"/>
            <a:ext cx="3048000" cy="33051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062028" y="1412776"/>
            <a:ext cx="2022140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nejsou zdatní ve velkých bojích</a:t>
            </a: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02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Sámova říše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13792" y="1412776"/>
            <a:ext cx="2790056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Slované jsou skvělí válečníci</a:t>
            </a:r>
          </a:p>
        </p:txBody>
      </p:sp>
      <p:sp>
        <p:nvSpPr>
          <p:cNvPr id="3" name="Násobení 2"/>
          <p:cNvSpPr/>
          <p:nvPr/>
        </p:nvSpPr>
        <p:spPr>
          <a:xfrm>
            <a:off x="3203848" y="1411288"/>
            <a:ext cx="720080" cy="72008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6228184" y="1616616"/>
            <a:ext cx="720080" cy="3844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056276" y="1375284"/>
            <a:ext cx="172819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najímají si i cizince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7368" y="4990532"/>
            <a:ext cx="3300496" cy="9526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na počátku války s Avary mezi Slovany francký kupec Sámo</a:t>
            </a:r>
          </a:p>
        </p:txBody>
      </p:sp>
      <p:sp>
        <p:nvSpPr>
          <p:cNvPr id="13" name="Ohnutý roh 12"/>
          <p:cNvSpPr/>
          <p:nvPr/>
        </p:nvSpPr>
        <p:spPr>
          <a:xfrm>
            <a:off x="3673272" y="5377219"/>
            <a:ext cx="2304256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vynikající válečník</a:t>
            </a:r>
          </a:p>
        </p:txBody>
      </p:sp>
      <p:sp>
        <p:nvSpPr>
          <p:cNvPr id="14" name="Ohnutý roh 13"/>
          <p:cNvSpPr/>
          <p:nvPr/>
        </p:nvSpPr>
        <p:spPr>
          <a:xfrm>
            <a:off x="395104" y="6075040"/>
            <a:ext cx="2520280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vzdělaný člověk</a:t>
            </a:r>
          </a:p>
        </p:txBody>
      </p:sp>
      <p:sp>
        <p:nvSpPr>
          <p:cNvPr id="15" name="Jednoduché závorky 14"/>
          <p:cNvSpPr/>
          <p:nvPr/>
        </p:nvSpPr>
        <p:spPr>
          <a:xfrm>
            <a:off x="3358364" y="6138116"/>
            <a:ext cx="2934072" cy="66632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cesty nebezpečné, musí umět bojovat</a:t>
            </a:r>
          </a:p>
        </p:txBody>
      </p:sp>
      <p:sp>
        <p:nvSpPr>
          <p:cNvPr id="16" name="Šipka doprava 15"/>
          <p:cNvSpPr/>
          <p:nvPr/>
        </p:nvSpPr>
        <p:spPr>
          <a:xfrm>
            <a:off x="6101230" y="5466870"/>
            <a:ext cx="720080" cy="3844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948264" y="5282952"/>
            <a:ext cx="1944216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Slovany zvolen za velitele</a:t>
            </a:r>
          </a:p>
        </p:txBody>
      </p:sp>
    </p:spTree>
    <p:extLst>
      <p:ext uri="{BB962C8B-B14F-4D97-AF65-F5344CB8AC3E}">
        <p14:creationId xmlns:p14="http://schemas.microsoft.com/office/powerpoint/2010/main" val="278263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ýsledek obrázku pro sámova ří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58" y="257120"/>
            <a:ext cx="6224479" cy="512177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02</a:t>
            </a:r>
          </a:p>
        </p:txBody>
      </p:sp>
      <p:sp>
        <p:nvSpPr>
          <p:cNvPr id="2" name="Obdélník 1"/>
          <p:cNvSpPr/>
          <p:nvPr/>
        </p:nvSpPr>
        <p:spPr>
          <a:xfrm>
            <a:off x="413792" y="427033"/>
            <a:ext cx="2069976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 porážce Avarů je zvolen králem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827584" y="1412776"/>
            <a:ext cx="2376264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spíše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velkonáčelníkem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Ohnutý roh 5"/>
          <p:cNvSpPr/>
          <p:nvPr/>
        </p:nvSpPr>
        <p:spPr>
          <a:xfrm>
            <a:off x="251520" y="2420888"/>
            <a:ext cx="2736304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měl dvanáct manželek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(jednu za každý slovanský kmen, kterým vládl)</a:t>
            </a:r>
          </a:p>
        </p:txBody>
      </p:sp>
      <p:sp>
        <p:nvSpPr>
          <p:cNvPr id="7" name="Ohnutý roh 6"/>
          <p:cNvSpPr/>
          <p:nvPr/>
        </p:nvSpPr>
        <p:spPr>
          <a:xfrm>
            <a:off x="1619672" y="3864848"/>
            <a:ext cx="1584176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37 dětí</a:t>
            </a:r>
          </a:p>
        </p:txBody>
      </p:sp>
      <p:sp>
        <p:nvSpPr>
          <p:cNvPr id="8" name="Ohnutý roh 7"/>
          <p:cNvSpPr/>
          <p:nvPr/>
        </p:nvSpPr>
        <p:spPr>
          <a:xfrm>
            <a:off x="92224" y="4682440"/>
            <a:ext cx="1584176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vládl 35 let</a:t>
            </a:r>
          </a:p>
        </p:txBody>
      </p:sp>
      <p:sp>
        <p:nvSpPr>
          <p:cNvPr id="9" name="Obdélník 8"/>
          <p:cNvSpPr/>
          <p:nvPr/>
        </p:nvSpPr>
        <p:spPr>
          <a:xfrm>
            <a:off x="2997736" y="5540384"/>
            <a:ext cx="5724636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za své vlády bojoval a úspěšně porazil i Franckou říši</a:t>
            </a:r>
          </a:p>
        </p:txBody>
      </p:sp>
      <p:sp>
        <p:nvSpPr>
          <p:cNvPr id="10" name="Jednoduché závorky 9"/>
          <p:cNvSpPr/>
          <p:nvPr/>
        </p:nvSpPr>
        <p:spPr>
          <a:xfrm>
            <a:off x="5947566" y="6188456"/>
            <a:ext cx="2664296" cy="45892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bitva u </a:t>
            </a:r>
            <a:r>
              <a:rPr lang="cs-CZ" dirty="0" err="1">
                <a:latin typeface="Book Antiqua" panose="02040602050305030304" pitchFamily="18" charset="0"/>
              </a:rPr>
              <a:t>Vogastisburgu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Ohnutý roh 10"/>
          <p:cNvSpPr/>
          <p:nvPr/>
        </p:nvSpPr>
        <p:spPr>
          <a:xfrm>
            <a:off x="1223628" y="5540384"/>
            <a:ext cx="1584176" cy="85869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 jeho smrti rozpad</a:t>
            </a:r>
          </a:p>
        </p:txBody>
      </p:sp>
    </p:spTree>
    <p:extLst>
      <p:ext uri="{BB962C8B-B14F-4D97-AF65-F5344CB8AC3E}">
        <p14:creationId xmlns:p14="http://schemas.microsoft.com/office/powerpoint/2010/main" val="232066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Výsledek obrázku pro nitranské knížectv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514"/>
          <a:stretch/>
        </p:blipFill>
        <p:spPr bwMode="auto">
          <a:xfrm>
            <a:off x="2671066" y="1323377"/>
            <a:ext cx="2743572" cy="26096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03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Velká Morava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6235048" y="1442647"/>
            <a:ext cx="2016224" cy="4549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počátek v 8. stol.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3792" y="1351354"/>
            <a:ext cx="2069976" cy="637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území Moravy</a:t>
            </a:r>
          </a:p>
        </p:txBody>
      </p:sp>
      <p:sp>
        <p:nvSpPr>
          <p:cNvPr id="9" name="Plus 8"/>
          <p:cNvSpPr/>
          <p:nvPr/>
        </p:nvSpPr>
        <p:spPr>
          <a:xfrm>
            <a:off x="1160748" y="2012856"/>
            <a:ext cx="576064" cy="57606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13792" y="2588920"/>
            <a:ext cx="2069976" cy="637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záp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. Slovensko</a:t>
            </a:r>
          </a:p>
        </p:txBody>
      </p:sp>
      <p:sp>
        <p:nvSpPr>
          <p:cNvPr id="11" name="Jednoduché závorky 10"/>
          <p:cNvSpPr/>
          <p:nvPr/>
        </p:nvSpPr>
        <p:spPr>
          <a:xfrm>
            <a:off x="323528" y="3501008"/>
            <a:ext cx="2448272" cy="8640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Nitranské knížectví s knížetem </a:t>
            </a:r>
            <a:r>
              <a:rPr lang="cs-CZ" dirty="0" err="1">
                <a:latin typeface="Book Antiqua" panose="02040602050305030304" pitchFamily="18" charset="0"/>
              </a:rPr>
              <a:t>Pribinou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Jednoduché závorky 11"/>
          <p:cNvSpPr/>
          <p:nvPr/>
        </p:nvSpPr>
        <p:spPr>
          <a:xfrm>
            <a:off x="323528" y="4581128"/>
            <a:ext cx="2448272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násilně připojeno k Moravě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23528" y="5751004"/>
            <a:ext cx="2592288" cy="486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VM spojenec Fr. říše</a:t>
            </a:r>
          </a:p>
        </p:txBody>
      </p:sp>
      <p:pic>
        <p:nvPicPr>
          <p:cNvPr id="11268" name="Picture 4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4" t="19968" r="9273" b="10996"/>
          <a:stretch/>
        </p:blipFill>
        <p:spPr bwMode="auto">
          <a:xfrm>
            <a:off x="5488770" y="2020052"/>
            <a:ext cx="3508780" cy="30795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Výsledek obrázku pro kníže pribina"/>
          <p:cNvSpPr>
            <a:spLocks noChangeAspect="1" noChangeArrowheads="1"/>
          </p:cNvSpPr>
          <p:nvPr/>
        </p:nvSpPr>
        <p:spPr bwMode="auto">
          <a:xfrm>
            <a:off x="155575" y="-914400"/>
            <a:ext cx="1476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10" descr="Výsledek obrázku pro kníže pribina"/>
          <p:cNvSpPr>
            <a:spLocks noChangeAspect="1" noChangeArrowheads="1"/>
          </p:cNvSpPr>
          <p:nvPr/>
        </p:nvSpPr>
        <p:spPr bwMode="auto">
          <a:xfrm>
            <a:off x="307975" y="-762000"/>
            <a:ext cx="1476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64" y="3895523"/>
            <a:ext cx="1771392" cy="228566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" name="Zaoblený obdélník 13"/>
          <p:cNvSpPr/>
          <p:nvPr/>
        </p:nvSpPr>
        <p:spPr>
          <a:xfrm>
            <a:off x="1448780" y="6181190"/>
            <a:ext cx="2272092" cy="531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VM jí platí tribut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3995936" y="6181190"/>
            <a:ext cx="4176464" cy="531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na oplátku je pod ochranou Fr. říše</a:t>
            </a:r>
          </a:p>
        </p:txBody>
      </p:sp>
    </p:spTree>
    <p:extLst>
      <p:ext uri="{BB962C8B-B14F-4D97-AF65-F5344CB8AC3E}">
        <p14:creationId xmlns:p14="http://schemas.microsoft.com/office/powerpoint/2010/main" val="350756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3493</TotalTime>
  <Words>764</Words>
  <Application>Microsoft Office PowerPoint</Application>
  <PresentationFormat>Předvádění na obrazovce (4:3)</PresentationFormat>
  <Paragraphs>210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Book Antiqua</vt:lpstr>
      <vt:lpstr>Calibri</vt:lpstr>
      <vt:lpstr>Rockwell</vt:lpstr>
      <vt:lpstr>Wingdings 2</vt:lpstr>
      <vt:lpstr>Lití písma</vt:lpstr>
      <vt:lpstr>Slované Sámova říše Velká Morava Počátky českého státu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Kultura Velké Moravy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dějepisu Pravěcí předchůdci člověka Členění dávné historie</dc:title>
  <dc:creator>Lukáš Lanč</dc:creator>
  <cp:lastModifiedBy>Lanč Lukáš</cp:lastModifiedBy>
  <cp:revision>43</cp:revision>
  <dcterms:created xsi:type="dcterms:W3CDTF">2018-01-23T11:04:38Z</dcterms:created>
  <dcterms:modified xsi:type="dcterms:W3CDTF">2020-09-23T13:54:30Z</dcterms:modified>
</cp:coreProperties>
</file>