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59" r:id="rId9"/>
    <p:sldId id="260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9" r:id="rId18"/>
    <p:sldId id="276" r:id="rId19"/>
    <p:sldId id="277" r:id="rId20"/>
    <p:sldId id="278" r:id="rId21"/>
    <p:sldId id="261" r:id="rId22"/>
    <p:sldId id="262" r:id="rId23"/>
    <p:sldId id="280" r:id="rId24"/>
    <p:sldId id="263" r:id="rId25"/>
    <p:sldId id="264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14.8.2018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slide" Target="slide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source.org/wiki/M%C3%BDm_n%C3%A1rod%C5%AFm!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2402161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latin typeface="Book Antiqua" panose="02040602050305030304" pitchFamily="18" charset="0"/>
              </a:rPr>
              <a:t>WW I. – Příčiny, mocenské bloky</a:t>
            </a:r>
            <a:br>
              <a:rPr lang="cs-CZ" sz="4000" b="1" dirty="0" smtClean="0">
                <a:latin typeface="Book Antiqua" panose="02040602050305030304" pitchFamily="18" charset="0"/>
              </a:rPr>
            </a:br>
            <a:r>
              <a:rPr lang="cs-CZ" sz="4000" b="1" dirty="0" smtClean="0">
                <a:latin typeface="Book Antiqua" panose="02040602050305030304" pitchFamily="18" charset="0"/>
              </a:rPr>
              <a:t>WW I. – Počátek, fronty, charakter </a:t>
            </a:r>
            <a:br>
              <a:rPr lang="cs-CZ" sz="4000" b="1" dirty="0" smtClean="0">
                <a:latin typeface="Book Antiqua" panose="02040602050305030304" pitchFamily="18" charset="0"/>
              </a:rPr>
            </a:br>
            <a:r>
              <a:rPr lang="cs-CZ" sz="4000" b="1" dirty="0" smtClean="0">
                <a:latin typeface="Book Antiqua" panose="02040602050305030304" pitchFamily="18" charset="0"/>
              </a:rPr>
              <a:t>WW I. a české země</a:t>
            </a:r>
            <a:br>
              <a:rPr lang="cs-CZ" sz="4000" b="1" dirty="0" smtClean="0">
                <a:latin typeface="Book Antiqua" panose="02040602050305030304" pitchFamily="18" charset="0"/>
              </a:rPr>
            </a:br>
            <a:r>
              <a:rPr lang="cs-CZ" sz="4000" b="1" dirty="0" smtClean="0">
                <a:latin typeface="Book Antiqua" panose="02040602050305030304" pitchFamily="18" charset="0"/>
              </a:rPr>
              <a:t>WW I. – Vstup USA a konec války</a:t>
            </a:r>
            <a:endParaRPr lang="cs-CZ" sz="4000" b="1" dirty="0">
              <a:latin typeface="Book Antiqua" panose="0204060205030503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latin typeface="Book Antiqua" panose="02040602050305030304" pitchFamily="18" charset="0"/>
              </a:rPr>
              <a:t>8. ročník</a:t>
            </a:r>
          </a:p>
          <a:p>
            <a:r>
              <a:rPr lang="cs-CZ" sz="4800" dirty="0" smtClean="0">
                <a:latin typeface="Book Antiqua" panose="02040602050305030304" pitchFamily="18" charset="0"/>
              </a:rPr>
              <a:t>21 - 24</a:t>
            </a:r>
            <a:endParaRPr lang="cs-CZ" sz="4800" dirty="0"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6488668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 panose="020F0502020204030204" pitchFamily="34" charset="0"/>
              </a:rPr>
              <a:t>© Lukáš </a:t>
            </a:r>
            <a:r>
              <a:rPr lang="cs-CZ" dirty="0" err="1" smtClean="0">
                <a:latin typeface="Calibri" panose="020F0502020204030204" pitchFamily="34" charset="0"/>
              </a:rPr>
              <a:t>Lanč</a:t>
            </a:r>
            <a:r>
              <a:rPr lang="cs-CZ" dirty="0" smtClean="0">
                <a:latin typeface="Calibri" panose="020F0502020204030204" pitchFamily="34" charset="0"/>
              </a:rPr>
              <a:t> 2018</a:t>
            </a: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5" name="Šipka dolů 4">
            <a:hlinkClick r:id="rId2" action="ppaction://hlinksldjump"/>
          </p:cNvPr>
          <p:cNvSpPr/>
          <p:nvPr/>
        </p:nvSpPr>
        <p:spPr>
          <a:xfrm>
            <a:off x="1175150" y="2996952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21</a:t>
            </a:r>
            <a:endParaRPr lang="cs-CZ" dirty="0"/>
          </a:p>
        </p:txBody>
      </p:sp>
      <p:sp>
        <p:nvSpPr>
          <p:cNvPr id="6" name="Šipka dolů 5">
            <a:hlinkClick r:id="rId3" action="ppaction://hlinksldjump"/>
          </p:cNvPr>
          <p:cNvSpPr/>
          <p:nvPr/>
        </p:nvSpPr>
        <p:spPr>
          <a:xfrm>
            <a:off x="1175150" y="3933056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22</a:t>
            </a:r>
            <a:endParaRPr lang="cs-CZ" dirty="0"/>
          </a:p>
        </p:txBody>
      </p:sp>
      <p:sp>
        <p:nvSpPr>
          <p:cNvPr id="7" name="Šipka dolů 6">
            <a:hlinkClick r:id="rId4" action="ppaction://hlinksldjump"/>
          </p:cNvPr>
          <p:cNvSpPr/>
          <p:nvPr/>
        </p:nvSpPr>
        <p:spPr>
          <a:xfrm>
            <a:off x="1184069" y="5805264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24</a:t>
            </a:r>
            <a:endParaRPr lang="cs-CZ" dirty="0"/>
          </a:p>
        </p:txBody>
      </p:sp>
      <p:sp>
        <p:nvSpPr>
          <p:cNvPr id="8" name="Šipka dolů 7">
            <a:hlinkClick r:id="rId5" action="ppaction://hlinksldjump"/>
          </p:cNvPr>
          <p:cNvSpPr/>
          <p:nvPr/>
        </p:nvSpPr>
        <p:spPr>
          <a:xfrm>
            <a:off x="1175150" y="4869160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6780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Výsledek obrázku pro mým národům 19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04" y="4457286"/>
            <a:ext cx="3603145" cy="216679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22</a:t>
            </a:r>
            <a:endParaRPr lang="cs-CZ" sz="2400" dirty="0"/>
          </a:p>
        </p:txBody>
      </p:sp>
      <p:sp>
        <p:nvSpPr>
          <p:cNvPr id="9" name="Ohnutý roh 8"/>
          <p:cNvSpPr/>
          <p:nvPr/>
        </p:nvSpPr>
        <p:spPr>
          <a:xfrm>
            <a:off x="107504" y="2726922"/>
            <a:ext cx="4104456" cy="165618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dirty="0" smtClean="0">
                <a:latin typeface="Book Antiqua" panose="02040602050305030304" pitchFamily="18" charset="0"/>
              </a:rPr>
              <a:t>28. července 1914 Rakousko-Uhersko vyhlašuje Srbsku válku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Book Antiqua" panose="02040602050305030304" pitchFamily="18" charset="0"/>
              </a:rPr>
              <a:t>spouští  se systém spojenectví a Evropa vtažena do válečného konfliktu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0" name="Ohnutý roh 9"/>
          <p:cNvSpPr/>
          <p:nvPr/>
        </p:nvSpPr>
        <p:spPr>
          <a:xfrm>
            <a:off x="519277" y="212346"/>
            <a:ext cx="4248472" cy="151216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dirty="0" smtClean="0">
                <a:latin typeface="Book Antiqua" panose="02040602050305030304" pitchFamily="18" charset="0"/>
              </a:rPr>
              <a:t>po atentátu je Srbsku předloženo Rakousko-Uherskem </a:t>
            </a:r>
            <a:r>
              <a:rPr lang="cs-CZ" dirty="0" err="1" smtClean="0">
                <a:latin typeface="Book Antiqua" panose="02040602050305030304" pitchFamily="18" charset="0"/>
              </a:rPr>
              <a:t>sedmibodé</a:t>
            </a:r>
            <a:r>
              <a:rPr lang="cs-CZ" dirty="0" smtClean="0">
                <a:latin typeface="Book Antiqua" panose="02040602050305030304" pitchFamily="18" charset="0"/>
              </a:rPr>
              <a:t> ultimátum (velice tvrdé)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Book Antiqua" panose="02040602050305030304" pitchFamily="18" charset="0"/>
              </a:rPr>
              <a:t>Srbsko požadavky splnilo</a:t>
            </a:r>
          </a:p>
        </p:txBody>
      </p:sp>
      <p:sp>
        <p:nvSpPr>
          <p:cNvPr id="11" name="Násobení 10"/>
          <p:cNvSpPr/>
          <p:nvPr/>
        </p:nvSpPr>
        <p:spPr>
          <a:xfrm>
            <a:off x="1376494" y="1682806"/>
            <a:ext cx="950663" cy="1044116"/>
          </a:xfrm>
          <a:prstGeom prst="mathMultiply">
            <a:avLst>
              <a:gd name="adj1" fmla="val 1420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lačítko akce: Dokument 11">
            <a:hlinkClick r:id="rId3" highlightClick="1"/>
          </p:cNvPr>
          <p:cNvSpPr/>
          <p:nvPr/>
        </p:nvSpPr>
        <p:spPr>
          <a:xfrm>
            <a:off x="118936" y="6237312"/>
            <a:ext cx="1584176" cy="504056"/>
          </a:xfrm>
          <a:prstGeom prst="actionButtonDocumen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Jednoduché závorky 12"/>
          <p:cNvSpPr/>
          <p:nvPr/>
        </p:nvSpPr>
        <p:spPr>
          <a:xfrm rot="1583995">
            <a:off x="525709" y="5656533"/>
            <a:ext cx="1872208" cy="46805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Mým národům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6150" name="Picture 6" descr="Související obráze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319" y="233075"/>
            <a:ext cx="3891113" cy="29162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ouvisející obráz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78359"/>
            <a:ext cx="2571750" cy="33623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Výsledek obrázku pro austria hungary vs serbia w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319" y="4457286"/>
            <a:ext cx="3810000" cy="204787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431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22</a:t>
            </a:r>
            <a:endParaRPr lang="cs-CZ" sz="2400" dirty="0"/>
          </a:p>
        </p:txBody>
      </p:sp>
      <p:sp>
        <p:nvSpPr>
          <p:cNvPr id="7" name="Obdélník 6"/>
          <p:cNvSpPr/>
          <p:nvPr/>
        </p:nvSpPr>
        <p:spPr>
          <a:xfrm>
            <a:off x="1115616" y="461665"/>
            <a:ext cx="2376264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Čtyři fronty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1" name="Ohnutý roh 10"/>
          <p:cNvSpPr/>
          <p:nvPr/>
        </p:nvSpPr>
        <p:spPr>
          <a:xfrm>
            <a:off x="204270" y="1524782"/>
            <a:ext cx="2351647" cy="79208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1. srbská 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(boje na Balkáně)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2" name="Ohnutý roh 11"/>
          <p:cNvSpPr/>
          <p:nvPr/>
        </p:nvSpPr>
        <p:spPr>
          <a:xfrm>
            <a:off x="4601514" y="940730"/>
            <a:ext cx="3865190" cy="137614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2. východní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(boje proti Rusku)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hlavní tíhu bojů zde mělo držet Rakousko-Uhersko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1026" name="Picture 2" descr="Výsledek obrázku pro east front world war 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37388"/>
            <a:ext cx="5531532" cy="428208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431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22</a:t>
            </a:r>
            <a:endParaRPr lang="cs-CZ" sz="2400" dirty="0"/>
          </a:p>
        </p:txBody>
      </p:sp>
      <p:sp>
        <p:nvSpPr>
          <p:cNvPr id="7" name="Ohnutý roh 6"/>
          <p:cNvSpPr/>
          <p:nvPr/>
        </p:nvSpPr>
        <p:spPr>
          <a:xfrm>
            <a:off x="778818" y="386961"/>
            <a:ext cx="3865190" cy="162018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3. italská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Itálie roku 1915 mění strany a vyhlašuje válku nejprve Rakousko-Uhersku, o rok později i Německu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9" name="Ohnutý roh 8"/>
          <p:cNvSpPr/>
          <p:nvPr/>
        </p:nvSpPr>
        <p:spPr>
          <a:xfrm>
            <a:off x="5051459" y="1762401"/>
            <a:ext cx="3865190" cy="57606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4. západní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5051459" y="3018692"/>
            <a:ext cx="3865190" cy="22322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dirty="0" smtClean="0">
                <a:latin typeface="Book Antiqua" panose="02040602050305030304" pitchFamily="18" charset="0"/>
              </a:rPr>
              <a:t>boje hlavně Německa  proti Francii a britským jednotkám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Book Antiqua" panose="02040602050305030304" pitchFamily="18" charset="0"/>
              </a:rPr>
              <a:t>Francie připravena na hranicích x Německo útočí přes neutrální Belgii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Book Antiqua" panose="02040602050305030304" pitchFamily="18" charset="0"/>
              </a:rPr>
              <a:t>použit tak plán útoku (z roku 1905!!!) = von </a:t>
            </a:r>
            <a:r>
              <a:rPr lang="cs-CZ" dirty="0" err="1" smtClean="0">
                <a:latin typeface="Book Antiqua" panose="02040602050305030304" pitchFamily="18" charset="0"/>
              </a:rPr>
              <a:t>Schliffenův</a:t>
            </a:r>
            <a:r>
              <a:rPr lang="cs-CZ" dirty="0" smtClean="0">
                <a:latin typeface="Book Antiqua" panose="02040602050305030304" pitchFamily="18" charset="0"/>
              </a:rPr>
              <a:t> plán</a:t>
            </a:r>
          </a:p>
        </p:txBody>
      </p:sp>
      <p:pic>
        <p:nvPicPr>
          <p:cNvPr id="2050" name="Picture 2" descr="Výsledek obrázku pro von schlieffen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3" y="2564904"/>
            <a:ext cx="4868718" cy="364895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Šipka dolů 2"/>
          <p:cNvSpPr/>
          <p:nvPr/>
        </p:nvSpPr>
        <p:spPr>
          <a:xfrm>
            <a:off x="6443994" y="2441199"/>
            <a:ext cx="1080120" cy="36004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850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22</a:t>
            </a:r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2915816" y="230832"/>
            <a:ext cx="3865190" cy="19020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dirty="0" smtClean="0">
                <a:latin typeface="Book Antiqua" panose="02040602050305030304" pitchFamily="18" charset="0"/>
              </a:rPr>
              <a:t>počítalo se s bleskovou válkou (</a:t>
            </a:r>
            <a:r>
              <a:rPr lang="cs-CZ" dirty="0" err="1" smtClean="0">
                <a:latin typeface="Book Antiqua" panose="02040602050305030304" pitchFamily="18" charset="0"/>
              </a:rPr>
              <a:t>blietzkrieg</a:t>
            </a:r>
            <a:r>
              <a:rPr lang="cs-CZ" dirty="0" smtClean="0">
                <a:latin typeface="Book Antiqua" panose="02040602050305030304" pitchFamily="18" charset="0"/>
              </a:rPr>
              <a:t>), ale velice rychle se boje mění v tzv. poziční válku (válka v sedě,  podivná válka, </a:t>
            </a:r>
            <a:r>
              <a:rPr lang="cs-CZ" dirty="0" err="1" smtClean="0">
                <a:latin typeface="Book Antiqua" panose="02040602050305030304" pitchFamily="18" charset="0"/>
              </a:rPr>
              <a:t>sitzkrieg</a:t>
            </a:r>
            <a:r>
              <a:rPr lang="cs-CZ" dirty="0" smtClean="0">
                <a:latin typeface="Book Antiqua" panose="0204060205030503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Book Antiqua" panose="02040602050305030304" pitchFamily="18" charset="0"/>
              </a:rPr>
              <a:t>100 km zákopů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8" name="Picture 5" descr="První světová válk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2610507"/>
            <a:ext cx="4996483" cy="3814861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7" descr="útok francouzské pěcho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5188" y="2348880"/>
            <a:ext cx="3584012" cy="43381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850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22</a:t>
            </a:r>
            <a:endParaRPr lang="cs-CZ" sz="2400" dirty="0"/>
          </a:p>
        </p:txBody>
      </p:sp>
      <p:sp>
        <p:nvSpPr>
          <p:cNvPr id="10" name="Obdélník 9"/>
          <p:cNvSpPr/>
          <p:nvPr/>
        </p:nvSpPr>
        <p:spPr>
          <a:xfrm>
            <a:off x="539552" y="278832"/>
            <a:ext cx="3865190" cy="9294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ejkrvavější srážky Velké války právě na severu Francie</a:t>
            </a:r>
          </a:p>
        </p:txBody>
      </p:sp>
      <p:pic>
        <p:nvPicPr>
          <p:cNvPr id="12" name="Picture 2" descr="http://www.rtscanada.ca/FW/images/slides/Mud%20at%20the%20Battle%20of%20Passchendae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106" y="1984225"/>
            <a:ext cx="3433122" cy="223152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farm2.staticflickr.com/1182/1406797300_ae4b74be9c_b_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122" y="4434657"/>
            <a:ext cx="3632861" cy="232906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aoblený obdélník 7"/>
          <p:cNvSpPr/>
          <p:nvPr/>
        </p:nvSpPr>
        <p:spPr>
          <a:xfrm>
            <a:off x="413792" y="1434556"/>
            <a:ext cx="3865190" cy="96455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1916 = bitva na řece </a:t>
            </a:r>
            <a:r>
              <a:rPr lang="cs-CZ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Sommě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(přes milion mrtvých)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72599" y="5745573"/>
            <a:ext cx="3865190" cy="10081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1916 = bitva u </a:t>
            </a:r>
            <a:r>
              <a:rPr lang="cs-CZ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Verdunu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(přes 600 tisíc mrtvých)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4877209" y="278832"/>
            <a:ext cx="3865190" cy="14761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duben 1915 = bitva u </a:t>
            </a:r>
            <a:r>
              <a:rPr lang="cs-CZ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Yper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(poprvé nasazena chemická zbraň – yperit, otráveno přes 15 tisíc vojáků)</a:t>
            </a:r>
          </a:p>
        </p:txBody>
      </p:sp>
      <p:pic>
        <p:nvPicPr>
          <p:cNvPr id="3074" name="Picture 2" descr="Výsledek obrázku pro ´battle of verd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88" y="2636912"/>
            <a:ext cx="4505325" cy="296227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420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22</a:t>
            </a:r>
            <a:endParaRPr lang="cs-CZ" sz="2400" dirty="0"/>
          </a:p>
        </p:txBody>
      </p:sp>
      <p:pic>
        <p:nvPicPr>
          <p:cNvPr id="6" name="Picture 2" descr="http://www.firstworldwar.com/features/graphics/hw_factory_female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240" y="2010705"/>
            <a:ext cx="2163925" cy="269975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 dolů 6"/>
          <p:cNvSpPr/>
          <p:nvPr/>
        </p:nvSpPr>
        <p:spPr>
          <a:xfrm>
            <a:off x="6930262" y="2675601"/>
            <a:ext cx="828092" cy="93610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38229" y="0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Book Antiqua" panose="02040602050305030304" pitchFamily="18" charset="0"/>
              </a:rPr>
              <a:t>Charakter Velké války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9" name="Pětiúhelník 8"/>
          <p:cNvSpPr/>
          <p:nvPr/>
        </p:nvSpPr>
        <p:spPr>
          <a:xfrm>
            <a:off x="827584" y="1314314"/>
            <a:ext cx="3384376" cy="648072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celosvětový konflikt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463988" y="1314364"/>
            <a:ext cx="3240360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přesto většina bojů v Evropě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1" name="Obdélník s odříznutým příčným rohem 10"/>
          <p:cNvSpPr/>
          <p:nvPr/>
        </p:nvSpPr>
        <p:spPr>
          <a:xfrm>
            <a:off x="827584" y="2207549"/>
            <a:ext cx="2520280" cy="936104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poprvé střet milionových armád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2" name="Obdélník s odříznutým rohem na stejné straně 11"/>
          <p:cNvSpPr/>
          <p:nvPr/>
        </p:nvSpPr>
        <p:spPr>
          <a:xfrm>
            <a:off x="6084168" y="2261642"/>
            <a:ext cx="2520280" cy="576064"/>
          </a:xfrm>
          <a:prstGeom prst="snip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totální válka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5465204" y="3626749"/>
            <a:ext cx="3168352" cy="6461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militarizace ekonomiky, ženy v továrnách,…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4" name="Obdélník se zakulaceným příčným rohem 13"/>
          <p:cNvSpPr/>
          <p:nvPr/>
        </p:nvSpPr>
        <p:spPr>
          <a:xfrm>
            <a:off x="239856" y="3326427"/>
            <a:ext cx="2592288" cy="1176908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do války zataženo přes 1,5 miliardy obyvatel a 70 milionů vojáků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5" name="Obdélník s jedním zakulaceným rohem 14"/>
          <p:cNvSpPr/>
          <p:nvPr/>
        </p:nvSpPr>
        <p:spPr>
          <a:xfrm>
            <a:off x="6175970" y="4559399"/>
            <a:ext cx="2754306" cy="792088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10 milionů mrtvých, 20 mil. zraněných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6" name="Obdélník se zakulaceným rohem na stejné straně 15"/>
          <p:cNvSpPr/>
          <p:nvPr/>
        </p:nvSpPr>
        <p:spPr>
          <a:xfrm>
            <a:off x="5292080" y="5589240"/>
            <a:ext cx="2736304" cy="720080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španělská chřipka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(50 až 100 mil. obětí)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17" name="Picture 4" descr="http://www.iflscience.com/sites/www.iflscience.com/files/blog/%5Bnid%5D/cold_comfort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74" y="4581128"/>
            <a:ext cx="3623728" cy="239180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341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22</a:t>
            </a:r>
            <a:endParaRPr lang="cs-CZ" sz="2400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Book Antiqua" panose="02040602050305030304" pitchFamily="18" charset="0"/>
              </a:rPr>
              <a:t>Nová technika a zbraně 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7" name="Ohnutý roh 6"/>
          <p:cNvSpPr/>
          <p:nvPr/>
        </p:nvSpPr>
        <p:spPr>
          <a:xfrm>
            <a:off x="251520" y="1349513"/>
            <a:ext cx="3528392" cy="1224136"/>
          </a:xfrm>
          <a:prstGeom prst="foldedCorner">
            <a:avLst>
              <a:gd name="adj" fmla="val 910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dirty="0" smtClean="0">
                <a:latin typeface="Book Antiqua" panose="02040602050305030304" pitchFamily="18" charset="0"/>
              </a:rPr>
              <a:t>samopaly, kulomety, minomety (kvůli zákopům – trajektorie)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Book Antiqua" panose="02040602050305030304" pitchFamily="18" charset="0"/>
              </a:rPr>
              <a:t>zákopová děla</a:t>
            </a:r>
          </a:p>
        </p:txBody>
      </p:sp>
      <p:pic>
        <p:nvPicPr>
          <p:cNvPr id="8" name="Picture 2" descr="http://blog.idnes.cz/blog/3833/98651/ob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65" y="4844469"/>
            <a:ext cx="3058451" cy="190197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t0.gstatic.com/images?q=tbn:ANd9GcQirpciiSOHn1eNOHsPb5gLJnpgfz7-hM_T7ORgBR3_zLnqAgsZH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75412"/>
            <a:ext cx="3810000" cy="28575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svornost.com/wp-content/uploads/povstalci.minom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28" y="2708920"/>
            <a:ext cx="3249671" cy="206354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i.cubeupload.com/wAeV5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826" y="4402396"/>
            <a:ext cx="2479105" cy="219267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341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22</a:t>
            </a:r>
            <a:endParaRPr lang="cs-CZ" sz="2400" dirty="0"/>
          </a:p>
        </p:txBody>
      </p:sp>
      <p:pic>
        <p:nvPicPr>
          <p:cNvPr id="12" name="Obrázek 11" descr="https://trenchwarfareww1.wikispaces.com/file/view/trenchv1.gif/311149308/trenchv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4248472" cy="20882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3" name="Obrázek 12" descr="https://trenchwarfareww1.wikispaces.com/file/view/trenchv2.gif/311149906/trenchv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78596"/>
            <a:ext cx="4716661" cy="40050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4" name="Popisek se šipkou nahoru 13"/>
          <p:cNvSpPr/>
          <p:nvPr/>
        </p:nvSpPr>
        <p:spPr>
          <a:xfrm>
            <a:off x="827584" y="3749642"/>
            <a:ext cx="2664296" cy="1080120"/>
          </a:xfrm>
          <a:prstGeom prst="up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průřez zákopem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Popisek se šipkou dolů 14"/>
          <p:cNvSpPr/>
          <p:nvPr/>
        </p:nvSpPr>
        <p:spPr>
          <a:xfrm>
            <a:off x="5580112" y="980728"/>
            <a:ext cx="2592288" cy="1044116"/>
          </a:xfrm>
          <a:prstGeom prst="down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letecký pohled na zákop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371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22</a:t>
            </a:r>
            <a:endParaRPr lang="cs-CZ" sz="2400" dirty="0"/>
          </a:p>
        </p:txBody>
      </p:sp>
      <p:sp>
        <p:nvSpPr>
          <p:cNvPr id="6" name="Ohnutý roh 5"/>
          <p:cNvSpPr/>
          <p:nvPr/>
        </p:nvSpPr>
        <p:spPr>
          <a:xfrm>
            <a:off x="539552" y="461665"/>
            <a:ext cx="3528392" cy="1440160"/>
          </a:xfrm>
          <a:prstGeom prst="foldedCorner">
            <a:avLst>
              <a:gd name="adj" fmla="val 910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dirty="0" smtClean="0">
                <a:latin typeface="Book Antiqua" panose="02040602050305030304" pitchFamily="18" charset="0"/>
              </a:rPr>
              <a:t>tanky (britský vynález)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Book Antiqua" panose="02040602050305030304" pitchFamily="18" charset="0"/>
              </a:rPr>
              <a:t>plamenomety (opět kvůli zákopům a kulometným hnízdům) 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7" name="Picture 2" descr="http://img.cz.prg.cmestatic.com/media/images/original/May2012/982217.jpg?d41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774" y="3185300"/>
            <a:ext cx="4456699" cy="290799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crg.cz/sekce/historie/referaty/20-stoleti/tank/FS-R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545" y="316523"/>
            <a:ext cx="4298935" cy="239239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upload.wikimedia.org/wikipedia/commons/thumb/5/59/Char_St_Chamond_tank.jpg/254px-Char_St_Chamond_tan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22" y="2058566"/>
            <a:ext cx="3113958" cy="210866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im.novinky.cz/792/287928-original1-w9l6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89" y="4280697"/>
            <a:ext cx="3283484" cy="253485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549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22</a:t>
            </a:r>
            <a:endParaRPr lang="cs-CZ" sz="2400" dirty="0"/>
          </a:p>
        </p:txBody>
      </p:sp>
      <p:sp>
        <p:nvSpPr>
          <p:cNvPr id="6" name="Ohnutý roh 5"/>
          <p:cNvSpPr/>
          <p:nvPr/>
        </p:nvSpPr>
        <p:spPr>
          <a:xfrm>
            <a:off x="5253340" y="332656"/>
            <a:ext cx="3528392" cy="1080120"/>
          </a:xfrm>
          <a:prstGeom prst="foldedCorner">
            <a:avLst>
              <a:gd name="adj" fmla="val 910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dirty="0" smtClean="0">
                <a:latin typeface="Book Antiqua" panose="02040602050305030304" pitchFamily="18" charset="0"/>
              </a:rPr>
              <a:t>rozvoj letectva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Book Antiqua" panose="02040602050305030304" pitchFamily="18" charset="0"/>
              </a:rPr>
              <a:t>motorizace armády (obrněné vlaky a auta)</a:t>
            </a:r>
          </a:p>
        </p:txBody>
      </p:sp>
      <p:pic>
        <p:nvPicPr>
          <p:cNvPr id="7" name="Picture 2" descr="http://crg.cz/sekce/historie/referaty/20-stoleti/letadla/Fokker_Dr1_LeRh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5" y="153956"/>
            <a:ext cx="3757670" cy="251764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historieletani.wz.cz/1svet/nie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393" y="3774037"/>
            <a:ext cx="2745087" cy="205881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oidnes.cz/12/062/cl5/MLA43c740_RG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068" y="1551948"/>
            <a:ext cx="3128928" cy="209526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valka.stoplusjednicka.cz/sites/default/files/styles/full_width/public/obrazky/2015/05/vlak.png?itok=Icxn_Xl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" t="11261" r="1265" b="10290"/>
          <a:stretch/>
        </p:blipFill>
        <p:spPr bwMode="auto">
          <a:xfrm>
            <a:off x="3828986" y="5314798"/>
            <a:ext cx="2848707" cy="153237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i3.cn.cz/1090954332_svet-valka-vla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987" y="2746564"/>
            <a:ext cx="2963803" cy="205687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s://upload.wikimedia.org/wikipedia/commons/thumb/d/d5/Obrn%C4%9Bn%C3%BD_vlak_%C3%BAto%C4%8Dn%C3%A9_vozby_v_Milovic%C3%ADch.gif/220px-Obrn%C4%9Bn%C3%BD_vlak_%C3%BAto%C4%8Dn%C3%A9_vozby_v_Milovic%C3%ADch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0" y="4431956"/>
            <a:ext cx="2933228" cy="219992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549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21</a:t>
            </a:r>
            <a:endParaRPr lang="cs-CZ" sz="2400" dirty="0"/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Book Antiqua" panose="02040602050305030304" pitchFamily="18" charset="0"/>
              </a:rPr>
              <a:t>WW I. </a:t>
            </a:r>
          </a:p>
          <a:p>
            <a:pPr algn="ctr"/>
            <a:r>
              <a:rPr lang="cs-CZ" b="1" dirty="0" smtClean="0">
                <a:latin typeface="Book Antiqua" panose="02040602050305030304" pitchFamily="18" charset="0"/>
              </a:rPr>
              <a:t>Příčiny, mocenské bloky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51520" y="1534076"/>
            <a:ext cx="3816424" cy="6707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1. pozdní vznik Německa a Itálie (1871/2)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4709306" y="1534077"/>
            <a:ext cx="3528392" cy="7674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svět </a:t>
            </a:r>
            <a:r>
              <a:rPr lang="cs-CZ" dirty="0">
                <a:latin typeface="Book Antiqua" panose="02040602050305030304" pitchFamily="18" charset="0"/>
              </a:rPr>
              <a:t>už kolonizačně téměř </a:t>
            </a:r>
            <a:r>
              <a:rPr lang="cs-CZ" dirty="0" smtClean="0">
                <a:latin typeface="Book Antiqua" panose="02040602050305030304" pitchFamily="18" charset="0"/>
              </a:rPr>
              <a:t>rozdělen</a:t>
            </a:r>
            <a:endParaRPr lang="cs-CZ" i="1" u="sng" dirty="0">
              <a:latin typeface="Book Antiqua" panose="02040602050305030304" pitchFamily="18" charset="0"/>
            </a:endParaRPr>
          </a:p>
        </p:txBody>
      </p:sp>
      <p:pic>
        <p:nvPicPr>
          <p:cNvPr id="1028" name="Picture 4" descr="Výsledek obrázku pro colonisation of africa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5" y="3356992"/>
            <a:ext cx="76676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colonisation of africa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75" y="3356992"/>
            <a:ext cx="76676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colonisation of africa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75" y="3365585"/>
            <a:ext cx="76676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aoblený obdélník 10"/>
          <p:cNvSpPr/>
          <p:nvPr/>
        </p:nvSpPr>
        <p:spPr>
          <a:xfrm>
            <a:off x="4709306" y="2418381"/>
            <a:ext cx="3528392" cy="9386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oba </a:t>
            </a:r>
            <a:r>
              <a:rPr lang="cs-CZ" dirty="0">
                <a:latin typeface="Book Antiqua" panose="02040602050305030304" pitchFamily="18" charset="0"/>
              </a:rPr>
              <a:t>státy </a:t>
            </a:r>
            <a:r>
              <a:rPr lang="cs-CZ" dirty="0" smtClean="0">
                <a:latin typeface="Book Antiqua" panose="02040602050305030304" pitchFamily="18" charset="0"/>
              </a:rPr>
              <a:t>bez možnosti získat nové kolonie  bez války s jiným</a:t>
            </a:r>
            <a:endParaRPr lang="cs-CZ" i="1" u="sng" dirty="0">
              <a:latin typeface="Book Antiqua" panose="02040602050305030304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12798" y="2551160"/>
            <a:ext cx="2968849" cy="67305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chtějí </a:t>
            </a:r>
            <a:r>
              <a:rPr lang="cs-CZ" i="1" u="sng" dirty="0" smtClean="0">
                <a:latin typeface="Book Antiqua" panose="02040602050305030304" pitchFamily="18" charset="0"/>
              </a:rPr>
              <a:t>nové dělení světa</a:t>
            </a:r>
            <a:endParaRPr lang="cs-CZ" i="1" u="sng" dirty="0">
              <a:latin typeface="Book Antiqua" panose="02040602050305030304" pitchFamily="18" charset="0"/>
            </a:endParaRPr>
          </a:p>
        </p:txBody>
      </p:sp>
      <p:sp>
        <p:nvSpPr>
          <p:cNvPr id="2" name="Šipka doleva 1"/>
          <p:cNvSpPr/>
          <p:nvPr/>
        </p:nvSpPr>
        <p:spPr>
          <a:xfrm>
            <a:off x="3570706" y="2635658"/>
            <a:ext cx="882712" cy="504056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lačítko akce: Návrat 13">
            <a:hlinkClick r:id="" action="ppaction://noaction" highlightClick="1"/>
          </p:cNvPr>
          <p:cNvSpPr/>
          <p:nvPr/>
        </p:nvSpPr>
        <p:spPr>
          <a:xfrm>
            <a:off x="8460432" y="230832"/>
            <a:ext cx="432048" cy="38985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lačítko akce: Informace 14">
            <a:hlinkClick r:id="" action="ppaction://noaction" highlightClick="1"/>
          </p:cNvPr>
          <p:cNvSpPr/>
          <p:nvPr/>
        </p:nvSpPr>
        <p:spPr>
          <a:xfrm>
            <a:off x="8460432" y="706361"/>
            <a:ext cx="432048" cy="498335"/>
          </a:xfrm>
          <a:prstGeom prst="actionButtonInform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259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22</a:t>
            </a:r>
            <a:endParaRPr lang="cs-CZ" sz="2400" dirty="0"/>
          </a:p>
        </p:txBody>
      </p:sp>
      <p:sp>
        <p:nvSpPr>
          <p:cNvPr id="6" name="Ohnutý roh 5"/>
          <p:cNvSpPr/>
          <p:nvPr/>
        </p:nvSpPr>
        <p:spPr>
          <a:xfrm>
            <a:off x="611560" y="230832"/>
            <a:ext cx="3528392" cy="1296144"/>
          </a:xfrm>
          <a:prstGeom prst="foldedCorner">
            <a:avLst>
              <a:gd name="adj" fmla="val 910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dirty="0" smtClean="0">
                <a:latin typeface="Book Antiqua" panose="02040602050305030304" pitchFamily="18" charset="0"/>
              </a:rPr>
              <a:t>rozvoj námořnictva (ponorky a obrana proti ponorkám)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Book Antiqua" panose="02040602050305030304" pitchFamily="18" charset="0"/>
              </a:rPr>
              <a:t>chemické zbraně (otravné plyny) 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9" name="Picture 6" descr="http://www.silenthunter.cz/shcz/clanky/ussubs/s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2064892"/>
            <a:ext cx="3494810" cy="269486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img.radio.cz/pictures/historie/ponorka_u_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27082"/>
            <a:ext cx="3539026" cy="228267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.gamepark.cz/pictures/00/07/19/719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86" y="1700808"/>
            <a:ext cx="3802023" cy="237626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awesomedc.files.wordpress.com/2010/04/wwi-chemical-age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1981200" cy="254793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ttp://www.solarify.eu/wp-content/uploads/2015/04/Giftgas-Blasangriff-Foto-%C2%A9-Wikipedia_gemeinfre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245" y="230832"/>
            <a:ext cx="4588236" cy="1686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549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23</a:t>
            </a:r>
            <a:endParaRPr lang="cs-CZ" sz="2400" dirty="0"/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Book Antiqua" panose="02040602050305030304" pitchFamily="18" charset="0"/>
              </a:rPr>
              <a:t>WW I. a české země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08629" y="1412776"/>
            <a:ext cx="3438128" cy="6120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po vypuknutí války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636432" y="2132856"/>
            <a:ext cx="2448272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omezena demokratická práva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187624" y="2991476"/>
            <a:ext cx="2448272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posílení vlivu armády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Výbuch 1 8"/>
          <p:cNvSpPr/>
          <p:nvPr/>
        </p:nvSpPr>
        <p:spPr>
          <a:xfrm rot="693651">
            <a:off x="6852538" y="1382989"/>
            <a:ext cx="1944216" cy="1152128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1916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516216" y="2789312"/>
            <a:ext cx="2160240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umírá František Josef I.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Šipka dolů 10"/>
          <p:cNvSpPr/>
          <p:nvPr/>
        </p:nvSpPr>
        <p:spPr>
          <a:xfrm>
            <a:off x="7200292" y="3728098"/>
            <a:ext cx="792088" cy="54497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 descr="Výsledek obrázku pro české země za velké vál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9" y="4489848"/>
            <a:ext cx="3356758" cy="223995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631442" y="3831946"/>
            <a:ext cx="2448272" cy="7200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zavedena cenzura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4100" name="Picture 4" descr="Výsledek obrázku pro františek josef 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35" y="1502843"/>
            <a:ext cx="2384063" cy="304918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ek obrázku pro karel 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6"/>
          <a:stretch/>
        </p:blipFill>
        <p:spPr bwMode="auto">
          <a:xfrm>
            <a:off x="3906979" y="3069227"/>
            <a:ext cx="2324322" cy="293404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s odříznutým rohem na stejné straně 11"/>
          <p:cNvSpPr/>
          <p:nvPr/>
        </p:nvSpPr>
        <p:spPr>
          <a:xfrm>
            <a:off x="6264188" y="4536250"/>
            <a:ext cx="2664296" cy="809836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nastupuje prasynovec Karel I.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Jednoduché závorky 12"/>
          <p:cNvSpPr/>
          <p:nvPr/>
        </p:nvSpPr>
        <p:spPr>
          <a:xfrm rot="853081">
            <a:off x="5364088" y="5702476"/>
            <a:ext cx="3528392" cy="57606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chce s Dohodou uzavřít separátní mír - neúspěšně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7" name="Tlačítko akce: Návrat 16">
            <a:hlinkClick r:id="" action="ppaction://noaction" highlightClick="1"/>
          </p:cNvPr>
          <p:cNvSpPr/>
          <p:nvPr/>
        </p:nvSpPr>
        <p:spPr>
          <a:xfrm>
            <a:off x="8460432" y="230832"/>
            <a:ext cx="432048" cy="38985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lačítko akce: Informace 17">
            <a:hlinkClick r:id="" action="ppaction://noaction" highlightClick="1"/>
          </p:cNvPr>
          <p:cNvSpPr/>
          <p:nvPr/>
        </p:nvSpPr>
        <p:spPr>
          <a:xfrm>
            <a:off x="8460432" y="706361"/>
            <a:ext cx="432048" cy="498335"/>
          </a:xfrm>
          <a:prstGeom prst="actionButtonInform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5785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  <p:bldP spid="11" grpId="0" animBg="1"/>
      <p:bldP spid="7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23</a:t>
            </a:r>
            <a:endParaRPr lang="cs-CZ" sz="2400" dirty="0"/>
          </a:p>
        </p:txBody>
      </p:sp>
      <p:sp>
        <p:nvSpPr>
          <p:cNvPr id="2" name="Obdélník se zakulaceným příčným rohem 1"/>
          <p:cNvSpPr/>
          <p:nvPr/>
        </p:nvSpPr>
        <p:spPr>
          <a:xfrm>
            <a:off x="1028013" y="461665"/>
            <a:ext cx="2952328" cy="648072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Češi x Velká válka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7544" y="1340768"/>
            <a:ext cx="2232248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spíše negativní postoj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11560" y="2204864"/>
            <a:ext cx="302433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vojáci nechtějí bojovat proti Srbům a Rusům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3713055" y="2348880"/>
            <a:ext cx="864096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lus 8"/>
          <p:cNvSpPr/>
          <p:nvPr/>
        </p:nvSpPr>
        <p:spPr>
          <a:xfrm>
            <a:off x="1799692" y="2992778"/>
            <a:ext cx="648072" cy="648072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827584" y="3802848"/>
            <a:ext cx="2592288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válka dopadá velice negativně na zázemí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1" name="Ohnutý roh 10"/>
          <p:cNvSpPr/>
          <p:nvPr/>
        </p:nvSpPr>
        <p:spPr>
          <a:xfrm>
            <a:off x="395536" y="4673940"/>
            <a:ext cx="3456384" cy="1995419"/>
          </a:xfrm>
          <a:prstGeom prst="foldedCorner">
            <a:avLst>
              <a:gd name="adj" fmla="val 1256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hlad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inflace (1913-1918, 20x-30x zvýšení)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přídělový systém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hospodářství válečné</a:t>
            </a:r>
          </a:p>
          <a:p>
            <a:pPr algn="ctr"/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3" name="Jednoduché závorky 12"/>
          <p:cNvSpPr/>
          <p:nvPr/>
        </p:nvSpPr>
        <p:spPr>
          <a:xfrm>
            <a:off x="4964187" y="6021288"/>
            <a:ext cx="1162871" cy="562581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latin typeface="Book Antiqua" panose="02040602050305030304" pitchFamily="18" charset="0"/>
              </a:rPr>
              <a:t>Maffie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5122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225" y="62370"/>
            <a:ext cx="4390539" cy="223312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ouvisející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02" y="3435958"/>
            <a:ext cx="3104631" cy="225038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ouvisející obráze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770" y="2517057"/>
            <a:ext cx="2612987" cy="182650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577151" y="2276067"/>
            <a:ext cx="2232248" cy="8649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časté dezerce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(vzniká čs. Legie)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156176" y="5589240"/>
            <a:ext cx="2736304" cy="10719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domácí (E. Beneš) i zahraniční (TGM) odboj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5796136" y="6021288"/>
            <a:ext cx="65263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985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8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23</a:t>
            </a:r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827584" y="440668"/>
            <a:ext cx="2448272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stále více se upevňuje </a:t>
            </a:r>
            <a:r>
              <a:rPr lang="cs-CZ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čechoslovakismus</a:t>
            </a:r>
            <a:endParaRPr lang="cs-CZ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635896" y="908720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Ohnutý roh 6"/>
          <p:cNvSpPr/>
          <p:nvPr/>
        </p:nvSpPr>
        <p:spPr>
          <a:xfrm>
            <a:off x="5364088" y="407692"/>
            <a:ext cx="3168352" cy="165618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razí hlavně Masaryk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koncepce jednotného národa Čechů a Slováků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(nutné pro vyhlášení ČSR po válce)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8" name="Jednoduché závorky 7"/>
          <p:cNvSpPr/>
          <p:nvPr/>
        </p:nvSpPr>
        <p:spPr>
          <a:xfrm>
            <a:off x="5148064" y="2269000"/>
            <a:ext cx="3600400" cy="129614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tomu napomohou i legionáři (hlavně v Rusku)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až 100 000 vojáků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nejvýznamnější bitva u Zborova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6146" name="Picture 2" descr="Výsledek obrázku pro bitva u zbor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6" y="4077072"/>
            <a:ext cx="4444442" cy="249823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ek obrázku pro bitva u zboro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92" y="3789040"/>
            <a:ext cx="4178848" cy="270171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ýsledek obrázku pro čechoslovakism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0" y="1549671"/>
            <a:ext cx="4750934" cy="238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403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Šipka ohnutá nahoru 2"/>
          <p:cNvSpPr/>
          <p:nvPr/>
        </p:nvSpPr>
        <p:spPr>
          <a:xfrm rot="5400000" flipV="1">
            <a:off x="3986722" y="1546409"/>
            <a:ext cx="1116124" cy="2537855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24</a:t>
            </a:r>
            <a:endParaRPr lang="cs-CZ" sz="2400" dirty="0"/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Book Antiqua" panose="02040602050305030304" pitchFamily="18" charset="0"/>
              </a:rPr>
              <a:t>WW I. </a:t>
            </a:r>
            <a:endParaRPr lang="cs-CZ" b="1" dirty="0">
              <a:latin typeface="Book Antiqua" panose="02040602050305030304" pitchFamily="18" charset="0"/>
            </a:endParaRPr>
          </a:p>
          <a:p>
            <a:pPr algn="ctr"/>
            <a:r>
              <a:rPr lang="cs-CZ" b="1" dirty="0" smtClean="0">
                <a:latin typeface="Book Antiqua" panose="02040602050305030304" pitchFamily="18" charset="0"/>
              </a:rPr>
              <a:t>Vstup USA a konec války</a:t>
            </a:r>
          </a:p>
        </p:txBody>
      </p:sp>
      <p:sp>
        <p:nvSpPr>
          <p:cNvPr id="7" name="Obdélník s odříznutým příčným rohem 6"/>
          <p:cNvSpPr/>
          <p:nvPr/>
        </p:nvSpPr>
        <p:spPr>
          <a:xfrm>
            <a:off x="539552" y="1556792"/>
            <a:ext cx="3312368" cy="72008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Vstup USA do války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4427984" y="1664804"/>
            <a:ext cx="3456384" cy="61206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na začátku války podporovaná politika </a:t>
            </a:r>
            <a:r>
              <a:rPr lang="cs-CZ" i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izolacionismu</a:t>
            </a:r>
            <a:endParaRPr lang="cs-CZ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Násobení 8"/>
          <p:cNvSpPr/>
          <p:nvPr/>
        </p:nvSpPr>
        <p:spPr>
          <a:xfrm>
            <a:off x="6514000" y="2225561"/>
            <a:ext cx="1152128" cy="1295663"/>
          </a:xfrm>
          <a:prstGeom prst="mathMultiply">
            <a:avLst>
              <a:gd name="adj1" fmla="val 1785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Jednoduché závorky 12"/>
          <p:cNvSpPr/>
          <p:nvPr/>
        </p:nvSpPr>
        <p:spPr>
          <a:xfrm>
            <a:off x="413792" y="4221088"/>
            <a:ext cx="2952328" cy="136815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několik tisíc turistů bylo v Evropě zaskočeno propuknutím bojů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18" name="Picture 2" descr="Výsledek obrázku pro washington peace conference 19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571" y="3460003"/>
            <a:ext cx="44767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91166" y="2690918"/>
            <a:ext cx="2653629" cy="8820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samotný začátek války byl pro Američany překvapením </a:t>
            </a:r>
            <a:endParaRPr lang="cs-CZ" dirty="0"/>
          </a:p>
        </p:txBody>
      </p:sp>
      <p:sp>
        <p:nvSpPr>
          <p:cNvPr id="12" name="Tlačítko akce: Návrat 11">
            <a:hlinkClick r:id="" action="ppaction://noaction" highlightClick="1"/>
          </p:cNvPr>
          <p:cNvSpPr/>
          <p:nvPr/>
        </p:nvSpPr>
        <p:spPr>
          <a:xfrm>
            <a:off x="8460432" y="230832"/>
            <a:ext cx="432048" cy="38985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lačítko akce: Informace 13">
            <a:hlinkClick r:id="" action="ppaction://noaction" highlightClick="1"/>
          </p:cNvPr>
          <p:cNvSpPr/>
          <p:nvPr/>
        </p:nvSpPr>
        <p:spPr>
          <a:xfrm>
            <a:off x="8460432" y="706361"/>
            <a:ext cx="432048" cy="498335"/>
          </a:xfrm>
          <a:prstGeom prst="actionButtonInform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139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3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24</a:t>
            </a:r>
            <a:endParaRPr lang="cs-CZ" sz="2400" dirty="0"/>
          </a:p>
        </p:txBody>
      </p:sp>
      <p:sp>
        <p:nvSpPr>
          <p:cNvPr id="6" name="Popisek se šipkou dolů 5"/>
          <p:cNvSpPr/>
          <p:nvPr/>
        </p:nvSpPr>
        <p:spPr>
          <a:xfrm>
            <a:off x="3635896" y="621444"/>
            <a:ext cx="4644516" cy="1728192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německé ponorky (U-</a:t>
            </a:r>
            <a:r>
              <a:rPr lang="cs-CZ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Boat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) od poloviny roku 1915 útočí na všechny lodě plující do a z VB = útočeno i na  americké lodě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4319972" y="2708920"/>
            <a:ext cx="3276364" cy="7920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6. 4. 1917 vstupují USA do války proti Německu a R-U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Zkosené hrany 7"/>
          <p:cNvSpPr/>
          <p:nvPr/>
        </p:nvSpPr>
        <p:spPr>
          <a:xfrm>
            <a:off x="5693225" y="3714874"/>
            <a:ext cx="3368532" cy="108012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konec války 11. 11. 1918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1" name="Picture 2" descr="https://upload.wikimedia.org/wikipedia/commons/a/ab/%27Destroy_this_mad_brute%27_WWI_propaganda_poster_%28US_version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1736"/>
            <a:ext cx="2457450" cy="374332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ásobení 11"/>
          <p:cNvSpPr/>
          <p:nvPr/>
        </p:nvSpPr>
        <p:spPr>
          <a:xfrm>
            <a:off x="3319522" y="3499331"/>
            <a:ext cx="1152128" cy="1295663"/>
          </a:xfrm>
          <a:prstGeom prst="mathMultiply">
            <a:avLst>
              <a:gd name="adj1" fmla="val 1785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170" name="Picture 2" descr="Výsledek obrázku pro lenin revolu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980" y="4941592"/>
            <a:ext cx="3583707" cy="190907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aoblený obdélník 8"/>
          <p:cNvSpPr/>
          <p:nvPr/>
        </p:nvSpPr>
        <p:spPr>
          <a:xfrm>
            <a:off x="353614" y="4794994"/>
            <a:ext cx="2922242" cy="136815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výstup Ruska z války 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=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separátní mír kvůli bolševické revoluci</a:t>
            </a:r>
          </a:p>
        </p:txBody>
      </p:sp>
    </p:spTree>
    <p:extLst>
      <p:ext uri="{BB962C8B-B14F-4D97-AF65-F5344CB8AC3E}">
        <p14:creationId xmlns:p14="http://schemas.microsoft.com/office/powerpoint/2010/main" val="606852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21</a:t>
            </a:r>
            <a:endParaRPr lang="cs-CZ" sz="2400" dirty="0"/>
          </a:p>
        </p:txBody>
      </p:sp>
      <p:sp>
        <p:nvSpPr>
          <p:cNvPr id="6" name="Zaoblený obdélník 5"/>
          <p:cNvSpPr/>
          <p:nvPr/>
        </p:nvSpPr>
        <p:spPr>
          <a:xfrm>
            <a:off x="683568" y="461665"/>
            <a:ext cx="3528392" cy="9511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kolonie </a:t>
            </a:r>
            <a:r>
              <a:rPr lang="cs-CZ" dirty="0">
                <a:latin typeface="Book Antiqua" panose="02040602050305030304" pitchFamily="18" charset="0"/>
              </a:rPr>
              <a:t>důležité hlavně z ekonomického </a:t>
            </a:r>
            <a:r>
              <a:rPr lang="cs-CZ" dirty="0" smtClean="0">
                <a:latin typeface="Book Antiqua" panose="02040602050305030304" pitchFamily="18" charset="0"/>
              </a:rPr>
              <a:t>hlediska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2050" name="Picture 2" descr="Související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93939"/>
            <a:ext cx="2590800" cy="33623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uvisející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32" y="230832"/>
            <a:ext cx="2486025" cy="33623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 pro colonisation imperialis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t="24283" r="13376" b="13613"/>
          <a:stretch/>
        </p:blipFill>
        <p:spPr bwMode="auto">
          <a:xfrm>
            <a:off x="3563888" y="1555434"/>
            <a:ext cx="2829652" cy="184957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ek obrázku pro colonisation imperialis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" t="1596" r="3333" b="3830"/>
          <a:stretch/>
        </p:blipFill>
        <p:spPr bwMode="auto">
          <a:xfrm>
            <a:off x="3538146" y="3692179"/>
            <a:ext cx="4879904" cy="277321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Jednoduché závorky 1"/>
          <p:cNvSpPr/>
          <p:nvPr/>
        </p:nvSpPr>
        <p:spPr>
          <a:xfrm>
            <a:off x="250776" y="1556792"/>
            <a:ext cx="3168352" cy="112010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levná </a:t>
            </a:r>
            <a:r>
              <a:rPr lang="cs-CZ" dirty="0">
                <a:latin typeface="Book Antiqua" panose="02040602050305030304" pitchFamily="18" charset="0"/>
              </a:rPr>
              <a:t>pracovní síla a suroviny, odbytiště pro domácí </a:t>
            </a:r>
            <a:r>
              <a:rPr lang="cs-CZ" dirty="0" smtClean="0">
                <a:latin typeface="Book Antiqua" panose="02040602050305030304" pitchFamily="18" charset="0"/>
              </a:rPr>
              <a:t>výrobu</a:t>
            </a:r>
            <a:endParaRPr lang="cs-CZ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81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21</a:t>
            </a:r>
            <a:endParaRPr lang="cs-CZ" sz="2400" dirty="0"/>
          </a:p>
        </p:txBody>
      </p:sp>
      <p:pic>
        <p:nvPicPr>
          <p:cNvPr id="3074" name="Picture 2" descr="Výsledek obrázku pro german militarism ww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76717"/>
            <a:ext cx="5248275" cy="33623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251520" y="461665"/>
            <a:ext cx="3528392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německý </a:t>
            </a:r>
            <a:r>
              <a:rPr lang="cs-CZ" i="1" u="sng" dirty="0">
                <a:latin typeface="Book Antiqua" panose="02040602050305030304" pitchFamily="18" charset="0"/>
              </a:rPr>
              <a:t>militarismus</a:t>
            </a:r>
            <a:r>
              <a:rPr lang="cs-CZ" dirty="0">
                <a:latin typeface="Book Antiqua" panose="02040602050305030304" pitchFamily="18" charset="0"/>
              </a:rPr>
              <a:t> – někde se musí „vybít“</a:t>
            </a:r>
          </a:p>
        </p:txBody>
      </p:sp>
      <p:pic>
        <p:nvPicPr>
          <p:cNvPr id="3076" name="Picture 4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057" y="47967"/>
            <a:ext cx="4229100" cy="28575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ek obrázku pro german militarism ww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089" y="3789040"/>
            <a:ext cx="5238750" cy="290512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253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21</a:t>
            </a:r>
            <a:endParaRPr lang="cs-CZ" sz="2400" dirty="0"/>
          </a:p>
        </p:txBody>
      </p:sp>
      <p:pic>
        <p:nvPicPr>
          <p:cNvPr id="6" name="Picture 7" descr="kolonialismus v Asii"/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6" b="5678"/>
          <a:stretch/>
        </p:blipFill>
        <p:spPr>
          <a:xfrm>
            <a:off x="539552" y="1257687"/>
            <a:ext cx="8064896" cy="53205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706576" y="116632"/>
            <a:ext cx="3528392" cy="10801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t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otéž platí i pro Japonsko, které mezi moderní mocnosti vstupuje se zpožděním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53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21</a:t>
            </a:r>
            <a:endParaRPr lang="cs-CZ" sz="2400" dirty="0"/>
          </a:p>
        </p:txBody>
      </p:sp>
      <p:sp>
        <p:nvSpPr>
          <p:cNvPr id="7" name="Obdélník 6"/>
          <p:cNvSpPr/>
          <p:nvPr/>
        </p:nvSpPr>
        <p:spPr>
          <a:xfrm>
            <a:off x="539552" y="312656"/>
            <a:ext cx="2990850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2. předcházející mezinárodní situace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486805" y="1268760"/>
            <a:ext cx="3096344" cy="9001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tradiční </a:t>
            </a:r>
            <a:r>
              <a:rPr lang="cs-CZ" dirty="0">
                <a:latin typeface="Book Antiqua" panose="02040602050305030304" pitchFamily="18" charset="0"/>
              </a:rPr>
              <a:t>nepřátelství mezi Francií a Německem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4719228" y="2636912"/>
            <a:ext cx="3096344" cy="117266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vytvoření 2 mocenských bloků </a:t>
            </a:r>
            <a:r>
              <a:rPr lang="cs-CZ" dirty="0">
                <a:latin typeface="Book Antiqua" panose="02040602050305030304" pitchFamily="18" charset="0"/>
              </a:rPr>
              <a:t>svázaných spojenectvími i společnými zájmy</a:t>
            </a:r>
          </a:p>
        </p:txBody>
      </p:sp>
      <p:pic>
        <p:nvPicPr>
          <p:cNvPr id="12" name="Picture 2" descr="http://www.brecorder.com/images/2013/02/france_germany_flag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780" y="312656"/>
            <a:ext cx="3810000" cy="20955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ýsledek obrázku pro france vs germany wa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r="5986"/>
          <a:stretch/>
        </p:blipFill>
        <p:spPr bwMode="auto">
          <a:xfrm>
            <a:off x="235657" y="2460608"/>
            <a:ext cx="3810868" cy="241620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Výsledek obrázku pro france vs germany w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625" y="3953595"/>
            <a:ext cx="4510311" cy="294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306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21</a:t>
            </a:r>
            <a:endParaRPr lang="cs-CZ" sz="24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667953"/>
              </p:ext>
            </p:extLst>
          </p:nvPr>
        </p:nvGraphicFramePr>
        <p:xfrm>
          <a:off x="1560261" y="5085184"/>
          <a:ext cx="6096000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Book Antiqua" panose="02040602050305030304" pitchFamily="18" charset="0"/>
                        </a:rPr>
                        <a:t>Trojspolek</a:t>
                      </a:r>
                      <a:endParaRPr lang="cs-CZ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Book Antiqua" panose="02040602050305030304" pitchFamily="18" charset="0"/>
                        </a:rPr>
                        <a:t>Trojdohoda</a:t>
                      </a:r>
                      <a:endParaRPr lang="cs-CZ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Book Antiqua" panose="02040602050305030304" pitchFamily="18" charset="0"/>
                        </a:rPr>
                        <a:t>Německo</a:t>
                      </a:r>
                      <a:endParaRPr lang="cs-CZ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Book Antiqua" panose="02040602050305030304" pitchFamily="18" charset="0"/>
                        </a:rPr>
                        <a:t>Francie</a:t>
                      </a:r>
                      <a:endParaRPr lang="cs-CZ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Book Antiqua" panose="02040602050305030304" pitchFamily="18" charset="0"/>
                        </a:rPr>
                        <a:t>Rakousko-Uhersko</a:t>
                      </a:r>
                      <a:endParaRPr lang="cs-CZ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Book Antiqua" panose="02040602050305030304" pitchFamily="18" charset="0"/>
                        </a:rPr>
                        <a:t>Rusko</a:t>
                      </a:r>
                      <a:endParaRPr lang="cs-CZ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Book Antiqua" panose="02040602050305030304" pitchFamily="18" charset="0"/>
                        </a:rPr>
                        <a:t>Itálie</a:t>
                      </a:r>
                      <a:endParaRPr lang="cs-CZ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Book Antiqua" panose="02040602050305030304" pitchFamily="18" charset="0"/>
                        </a:rPr>
                        <a:t>Velká Británie</a:t>
                      </a:r>
                      <a:endParaRPr lang="cs-CZ" dirty="0">
                        <a:latin typeface="Book Antiqua" panose="0204060205030503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Obrázek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67" y="230830"/>
            <a:ext cx="8378189" cy="464096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09306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22</a:t>
            </a:r>
            <a:endParaRPr lang="cs-CZ" sz="2400" dirty="0"/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Book Antiqua" panose="02040602050305030304" pitchFamily="18" charset="0"/>
              </a:rPr>
              <a:t>WW I.</a:t>
            </a:r>
          </a:p>
          <a:p>
            <a:pPr algn="ctr"/>
            <a:r>
              <a:rPr lang="cs-CZ" b="1" dirty="0" smtClean="0">
                <a:latin typeface="Book Antiqua" panose="02040602050305030304" pitchFamily="18" charset="0"/>
              </a:rPr>
              <a:t>Počátek, fronty, charakter</a:t>
            </a:r>
            <a:endParaRPr lang="cs-CZ" dirty="0"/>
          </a:p>
        </p:txBody>
      </p:sp>
      <p:sp>
        <p:nvSpPr>
          <p:cNvPr id="8" name="Výbuch 2 7"/>
          <p:cNvSpPr/>
          <p:nvPr/>
        </p:nvSpPr>
        <p:spPr>
          <a:xfrm rot="388493">
            <a:off x="2987824" y="973852"/>
            <a:ext cx="4176464" cy="2278538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Atentát na rakouského následníka trůnu</a:t>
            </a:r>
          </a:p>
        </p:txBody>
      </p:sp>
      <p:sp>
        <p:nvSpPr>
          <p:cNvPr id="10" name="Pětiúhelník 9"/>
          <p:cNvSpPr/>
          <p:nvPr/>
        </p:nvSpPr>
        <p:spPr>
          <a:xfrm>
            <a:off x="611560" y="1556792"/>
            <a:ext cx="2376264" cy="576064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Záminka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95536" y="2240868"/>
            <a:ext cx="2808312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28. června 1914</a:t>
            </a:r>
          </a:p>
        </p:txBody>
      </p:sp>
      <p:pic>
        <p:nvPicPr>
          <p:cNvPr id="7170" name="Picture 2" descr="Výsledek obrázku pro františek ferdinand d'e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257" y="1507209"/>
            <a:ext cx="2095500" cy="265747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ýsledek obrázku pro františek ferdinand d'es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996" y="4238075"/>
            <a:ext cx="3134484" cy="241061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žofie chotkov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160" y="2835947"/>
            <a:ext cx="2043836" cy="247929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velké břez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508" y="5157192"/>
            <a:ext cx="2207251" cy="165543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395536" y="3117872"/>
            <a:ext cx="2808312" cy="13681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František Ferdinand D‘Este s manželkou Žofií (pocházela z Velkého Března)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395536" y="4644752"/>
            <a:ext cx="2808312" cy="10248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v Sarajevu (hl. město Bosny a Hercegoviny)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4" name="Tlačítko akce: Návrat 13">
            <a:hlinkClick r:id="" action="ppaction://noaction" highlightClick="1"/>
          </p:cNvPr>
          <p:cNvSpPr/>
          <p:nvPr/>
        </p:nvSpPr>
        <p:spPr>
          <a:xfrm>
            <a:off x="8460432" y="230832"/>
            <a:ext cx="432048" cy="38985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lačítko akce: Informace 14">
            <a:hlinkClick r:id="" action="ppaction://noaction" highlightClick="1"/>
          </p:cNvPr>
          <p:cNvSpPr/>
          <p:nvPr/>
        </p:nvSpPr>
        <p:spPr>
          <a:xfrm>
            <a:off x="8460432" y="706361"/>
            <a:ext cx="432048" cy="498335"/>
          </a:xfrm>
          <a:prstGeom prst="actionButtonInform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63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22</a:t>
            </a:r>
            <a:endParaRPr lang="cs-CZ" sz="2400" dirty="0"/>
          </a:p>
        </p:txBody>
      </p:sp>
      <p:sp>
        <p:nvSpPr>
          <p:cNvPr id="7" name="Obdélník 6"/>
          <p:cNvSpPr/>
          <p:nvPr/>
        </p:nvSpPr>
        <p:spPr>
          <a:xfrm>
            <a:off x="6084168" y="276757"/>
            <a:ext cx="2808312" cy="9692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třelec byl srbský student </a:t>
            </a:r>
            <a:r>
              <a:rPr lang="cs-CZ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Gavrilo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Princip</a:t>
            </a:r>
          </a:p>
        </p:txBody>
      </p:sp>
      <p:pic>
        <p:nvPicPr>
          <p:cNvPr id="8194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42" y="302931"/>
            <a:ext cx="5295900" cy="33623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ýsledek obrázku pro františek ferdinand d'este atentá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30632"/>
            <a:ext cx="3214934" cy="330066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ýsledek obrázku pro františek ferdinand d'este atentá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5" y="3918068"/>
            <a:ext cx="5353050" cy="27813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5483182" y="1370962"/>
            <a:ext cx="2808312" cy="10145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č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lenem anarchistické organizace Černá ruka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084168" y="2492896"/>
            <a:ext cx="2808312" cy="10637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zatčen a předán do Rakouska-Uherska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20 let vězněn v Terezíně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5575294" y="3717032"/>
            <a:ext cx="2808312" cy="9281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zde umírá na tuberkulózu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 descr="Související obráz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69" y="4703253"/>
            <a:ext cx="2143125" cy="20955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090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255</TotalTime>
  <Words>835</Words>
  <Application>Microsoft Office PowerPoint</Application>
  <PresentationFormat>Předvádění na obrazovce (4:3)</PresentationFormat>
  <Paragraphs>173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Lití písma</vt:lpstr>
      <vt:lpstr>WW I. – Příčiny, mocenské bloky WW I. – Počátek, fronty, charakter  WW I. a české země WW I. – Vstup USA a konec války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Charakter Velké války</vt:lpstr>
      <vt:lpstr>Nová technika a zbraně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studia dějepisu Pravěcí předchůdci člověka Členění dávné historie</dc:title>
  <dc:creator>Lukáš Lanč</dc:creator>
  <cp:lastModifiedBy>Lukáš Lanč</cp:lastModifiedBy>
  <cp:revision>39</cp:revision>
  <dcterms:created xsi:type="dcterms:W3CDTF">2018-01-23T11:04:38Z</dcterms:created>
  <dcterms:modified xsi:type="dcterms:W3CDTF">2018-08-14T20:40:27Z</dcterms:modified>
</cp:coreProperties>
</file>