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4" r:id="rId5"/>
    <p:sldId id="263" r:id="rId6"/>
    <p:sldId id="259" r:id="rId7"/>
    <p:sldId id="260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67" r:id="rId18"/>
    <p:sldId id="261" r:id="rId19"/>
    <p:sldId id="262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5EC1D4A-A796-47C3-A63E-CE236FB377E2}" type="datetimeFigureOut">
              <a:rPr lang="cs-CZ" smtClean="0"/>
              <a:t>14.8.2018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2402161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latin typeface="Book Antiqua" panose="02040602050305030304" pitchFamily="18" charset="0"/>
              </a:rPr>
              <a:t>Umění na přelomu 19. a 20. století</a:t>
            </a:r>
            <a:br>
              <a:rPr lang="cs-CZ" sz="4000" b="1" dirty="0" smtClean="0">
                <a:latin typeface="Book Antiqua" panose="02040602050305030304" pitchFamily="18" charset="0"/>
              </a:rPr>
            </a:br>
            <a:r>
              <a:rPr lang="cs-CZ" sz="4000" b="1" dirty="0" smtClean="0">
                <a:latin typeface="Book Antiqua" panose="02040602050305030304" pitchFamily="18" charset="0"/>
              </a:rPr>
              <a:t>Evropa a USA na prahu Světové války</a:t>
            </a:r>
            <a:br>
              <a:rPr lang="cs-CZ" sz="4000" b="1" dirty="0" smtClean="0">
                <a:latin typeface="Book Antiqua" panose="02040602050305030304" pitchFamily="18" charset="0"/>
              </a:rPr>
            </a:br>
            <a:r>
              <a:rPr lang="cs-CZ" sz="4000" b="1" dirty="0" smtClean="0">
                <a:latin typeface="Book Antiqua" panose="02040602050305030304" pitchFamily="18" charset="0"/>
              </a:rPr>
              <a:t>Asie na prahu Světové války</a:t>
            </a:r>
            <a:endParaRPr lang="cs-CZ" sz="4000" b="1" dirty="0">
              <a:latin typeface="Book Antiqua" panose="0204060205030503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dirty="0" smtClean="0">
                <a:latin typeface="Book Antiqua" panose="02040602050305030304" pitchFamily="18" charset="0"/>
              </a:rPr>
              <a:t>8. ročník</a:t>
            </a:r>
          </a:p>
          <a:p>
            <a:r>
              <a:rPr lang="cs-CZ" sz="4800" dirty="0" smtClean="0">
                <a:latin typeface="Book Antiqua" panose="02040602050305030304" pitchFamily="18" charset="0"/>
              </a:rPr>
              <a:t>18 - 20</a:t>
            </a:r>
            <a:endParaRPr lang="cs-CZ" sz="4800" dirty="0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6488668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libri" panose="020F0502020204030204" pitchFamily="34" charset="0"/>
              </a:rPr>
              <a:t>© Lukáš </a:t>
            </a:r>
            <a:r>
              <a:rPr lang="cs-CZ" dirty="0" err="1" smtClean="0">
                <a:latin typeface="Calibri" panose="020F0502020204030204" pitchFamily="34" charset="0"/>
              </a:rPr>
              <a:t>Lanč</a:t>
            </a:r>
            <a:r>
              <a:rPr lang="cs-CZ" dirty="0" smtClean="0">
                <a:latin typeface="Calibri" panose="020F0502020204030204" pitchFamily="34" charset="0"/>
              </a:rPr>
              <a:t> 2018</a:t>
            </a:r>
            <a:endParaRPr lang="cs-CZ" dirty="0">
              <a:latin typeface="Calibri" panose="020F0502020204030204" pitchFamily="34" charset="0"/>
            </a:endParaRPr>
          </a:p>
        </p:txBody>
      </p:sp>
      <p:sp>
        <p:nvSpPr>
          <p:cNvPr id="5" name="Šipka dolů 4">
            <a:hlinkClick r:id="rId2" action="ppaction://hlinksldjump"/>
          </p:cNvPr>
          <p:cNvSpPr/>
          <p:nvPr/>
        </p:nvSpPr>
        <p:spPr>
          <a:xfrm>
            <a:off x="1175150" y="2996952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18</a:t>
            </a:r>
            <a:endParaRPr lang="cs-CZ" dirty="0"/>
          </a:p>
        </p:txBody>
      </p:sp>
      <p:sp>
        <p:nvSpPr>
          <p:cNvPr id="6" name="Šipka dolů 5">
            <a:hlinkClick r:id="rId3" action="ppaction://hlinksldjump"/>
          </p:cNvPr>
          <p:cNvSpPr/>
          <p:nvPr/>
        </p:nvSpPr>
        <p:spPr>
          <a:xfrm>
            <a:off x="1175150" y="3933056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19</a:t>
            </a:r>
            <a:endParaRPr lang="cs-CZ" dirty="0"/>
          </a:p>
        </p:txBody>
      </p:sp>
      <p:sp>
        <p:nvSpPr>
          <p:cNvPr id="7" name="Šipka dolů 6">
            <a:hlinkClick r:id="rId4" action="ppaction://hlinksldjump"/>
          </p:cNvPr>
          <p:cNvSpPr/>
          <p:nvPr/>
        </p:nvSpPr>
        <p:spPr>
          <a:xfrm>
            <a:off x="1175150" y="4869160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678048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Výsledek obrázku pro viktor emanuel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272" y="2368740"/>
            <a:ext cx="2468372" cy="334352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88678"/>
            <a:ext cx="2609850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nahoru, doprava i doleva 1"/>
          <p:cNvSpPr/>
          <p:nvPr/>
        </p:nvSpPr>
        <p:spPr>
          <a:xfrm>
            <a:off x="3419872" y="252148"/>
            <a:ext cx="2160240" cy="1808700"/>
          </a:xfrm>
          <a:prstGeom prst="leftRightUpArrow">
            <a:avLst>
              <a:gd name="adj1" fmla="val 11212"/>
              <a:gd name="adj2" fmla="val 12361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7" name="Obdélník s odříznutým příčným rohem 6"/>
          <p:cNvSpPr/>
          <p:nvPr/>
        </p:nvSpPr>
        <p:spPr>
          <a:xfrm>
            <a:off x="3419872" y="252148"/>
            <a:ext cx="2160240" cy="576064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latin typeface="Book Antiqua" panose="02040602050305030304" pitchFamily="18" charset="0"/>
              </a:rPr>
              <a:t>risorgimento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3491880" y="956350"/>
            <a:ext cx="2016224" cy="5284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dva pohledy 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235607" y="1628800"/>
            <a:ext cx="2016224" cy="5760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republikánský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724128" y="1628799"/>
            <a:ext cx="2016224" cy="5760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monarchistický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413792" y="466130"/>
            <a:ext cx="2069976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vede ho Giuseppe </a:t>
            </a:r>
            <a:r>
              <a:rPr lang="cs-CZ" dirty="0" err="1" smtClean="0">
                <a:latin typeface="Book Antiqua" panose="02040602050305030304" pitchFamily="18" charset="0"/>
              </a:rPr>
              <a:t>Mazzini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1" name="Ohnutý roh 10"/>
          <p:cNvSpPr/>
          <p:nvPr/>
        </p:nvSpPr>
        <p:spPr>
          <a:xfrm>
            <a:off x="50259" y="2825049"/>
            <a:ext cx="2069976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členem i radikální Giuseppe Garibaldi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2" name="Ohnutý roh 11"/>
          <p:cNvSpPr/>
          <p:nvPr/>
        </p:nvSpPr>
        <p:spPr>
          <a:xfrm>
            <a:off x="26773" y="4238836"/>
            <a:ext cx="2093462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sjednocení Itálie zdola (od lidu)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3" name="Ohnutý roh 12"/>
          <p:cNvSpPr/>
          <p:nvPr/>
        </p:nvSpPr>
        <p:spPr>
          <a:xfrm>
            <a:off x="6804248" y="476671"/>
            <a:ext cx="1872207" cy="100811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ze strany Sardinského království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>
            <a:off x="8316416" y="1310367"/>
            <a:ext cx="0" cy="10783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7181770" y="2549771"/>
            <a:ext cx="1710710" cy="12042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savojská dynastie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Viktor Emanuel II.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Ohnutý roh 16"/>
          <p:cNvSpPr/>
          <p:nvPr/>
        </p:nvSpPr>
        <p:spPr>
          <a:xfrm>
            <a:off x="7193843" y="3926217"/>
            <a:ext cx="1710710" cy="141378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sjednocení Itálie shora (od vládnoucí elity)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8" name="Ovál 17"/>
          <p:cNvSpPr/>
          <p:nvPr/>
        </p:nvSpPr>
        <p:spPr>
          <a:xfrm>
            <a:off x="179512" y="6093296"/>
            <a:ext cx="1044623" cy="5040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1861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Obdélník s odříznutým příčným rohem 18"/>
          <p:cNvSpPr/>
          <p:nvPr/>
        </p:nvSpPr>
        <p:spPr>
          <a:xfrm>
            <a:off x="1403648" y="6093296"/>
            <a:ext cx="3456384" cy="504056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vyhlášeno Italské království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Jednoduché závorky 19"/>
          <p:cNvSpPr/>
          <p:nvPr/>
        </p:nvSpPr>
        <p:spPr>
          <a:xfrm>
            <a:off x="6473761" y="5732200"/>
            <a:ext cx="2304256" cy="84634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1871 hl. městem Řím (papež už má jen dnešní Vatikán)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785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Výsledek obrázku pro rudolf syn františka josef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486" r="16483" b="34167"/>
          <a:stretch/>
        </p:blipFill>
        <p:spPr bwMode="auto">
          <a:xfrm>
            <a:off x="3203202" y="2179022"/>
            <a:ext cx="2161532" cy="291445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Výsledek obrázku pro siss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t="1765" r="12989" b="8100"/>
          <a:stretch/>
        </p:blipFill>
        <p:spPr bwMode="auto">
          <a:xfrm>
            <a:off x="179512" y="1181809"/>
            <a:ext cx="2583160" cy="339742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13792" y="363157"/>
            <a:ext cx="307808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Rakouská monarchie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3707904" y="166228"/>
            <a:ext cx="1872208" cy="59087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2. pol. 19. stol.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Je rovno 2"/>
          <p:cNvSpPr/>
          <p:nvPr/>
        </p:nvSpPr>
        <p:spPr>
          <a:xfrm>
            <a:off x="4355976" y="757101"/>
            <a:ext cx="576064" cy="519063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707904" y="1276164"/>
            <a:ext cx="1872208" cy="7635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vláda jednoho panovníka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5940152" y="4420843"/>
            <a:ext cx="273630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František Josef I.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Jednoduché závorky 8"/>
          <p:cNvSpPr/>
          <p:nvPr/>
        </p:nvSpPr>
        <p:spPr>
          <a:xfrm>
            <a:off x="5940152" y="5301208"/>
            <a:ext cx="2736304" cy="116987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1848 – 1916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nejdéle vládnoucí panovník u nás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400100" y="4477148"/>
            <a:ext cx="214198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manželka „</a:t>
            </a:r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Sissi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“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Jednoduché závorky 10"/>
          <p:cNvSpPr/>
          <p:nvPr/>
        </p:nvSpPr>
        <p:spPr>
          <a:xfrm>
            <a:off x="3212976" y="5999874"/>
            <a:ext cx="2141984" cy="58493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spáchal sebevraždu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2915816" y="5065569"/>
            <a:ext cx="273630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korunní princ Rudolf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Jednoduché závorky 12"/>
          <p:cNvSpPr/>
          <p:nvPr/>
        </p:nvSpPr>
        <p:spPr>
          <a:xfrm>
            <a:off x="213234" y="5108968"/>
            <a:ext cx="2515716" cy="58493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nešťastné manželství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 flipH="1">
            <a:off x="2771800" y="6281380"/>
            <a:ext cx="7200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hnutý roh 15"/>
          <p:cNvSpPr/>
          <p:nvPr/>
        </p:nvSpPr>
        <p:spPr>
          <a:xfrm>
            <a:off x="413792" y="5751004"/>
            <a:ext cx="2141984" cy="9903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proto následníkem Fr. </a:t>
            </a:r>
            <a:r>
              <a:rPr lang="cs-CZ" dirty="0" err="1" smtClean="0">
                <a:latin typeface="Book Antiqua" panose="02040602050305030304" pitchFamily="18" charset="0"/>
              </a:rPr>
              <a:t>Ferd</a:t>
            </a:r>
            <a:r>
              <a:rPr lang="cs-CZ" dirty="0" smtClean="0">
                <a:latin typeface="Book Antiqua" panose="02040602050305030304" pitchFamily="18" charset="0"/>
              </a:rPr>
              <a:t>. D‘Este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10242" name="Picture 2" descr="Výsledek obrázku pro františek josef i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08" b="29881"/>
          <a:stretch/>
        </p:blipFill>
        <p:spPr bwMode="auto">
          <a:xfrm>
            <a:off x="5863983" y="82628"/>
            <a:ext cx="2023220" cy="291013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ýsledek obrázku pro františek josef 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5121"/>
            <a:ext cx="2715297" cy="384939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76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Související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4" r="13573" b="5361"/>
          <a:stretch/>
        </p:blipFill>
        <p:spPr bwMode="auto">
          <a:xfrm>
            <a:off x="3004759" y="4020887"/>
            <a:ext cx="2239156" cy="266213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ouvisející obráze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r="12743"/>
          <a:stretch/>
        </p:blipFill>
        <p:spPr bwMode="auto">
          <a:xfrm>
            <a:off x="6719235" y="2793297"/>
            <a:ext cx="2152398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ouvisející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815" y="128468"/>
            <a:ext cx="3892942" cy="256861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1835549" y="480810"/>
            <a:ext cx="273630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František Josef I.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133650" y="546142"/>
            <a:ext cx="1465421" cy="58941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viz PL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80728" y="1412776"/>
            <a:ext cx="2880320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Češi mu říkají „starej Procházka“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Jednoduché závorky 6"/>
          <p:cNvSpPr/>
          <p:nvPr/>
        </p:nvSpPr>
        <p:spPr>
          <a:xfrm>
            <a:off x="227810" y="2229031"/>
            <a:ext cx="4741144" cy="731875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podle novinového článku a fotografie „Procházka na mostě“, nemyšleno hanlivě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74293" y="3084783"/>
            <a:ext cx="2322512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 ve vysokém věku se rád procházel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37815" y="4320349"/>
            <a:ext cx="2322512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do Světové války se mu nechtělo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23497" y="2978451"/>
            <a:ext cx="2322512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obdivoval armádu (přesto prohrával)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54494" y="5583325"/>
            <a:ext cx="2322512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hrozně pracovitý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652549" y="5583325"/>
            <a:ext cx="2322512" cy="9361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vysoké vzdělání, ale ne vysoká inteligence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94" y="2244920"/>
            <a:ext cx="6908552" cy="455835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53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alexandr b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1" y="986411"/>
            <a:ext cx="3800475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611560" y="165500"/>
            <a:ext cx="2736304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Trocha politiky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4446953" y="230832"/>
            <a:ext cx="1512168" cy="5894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1851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vál 6"/>
          <p:cNvSpPr/>
          <p:nvPr/>
        </p:nvSpPr>
        <p:spPr>
          <a:xfrm>
            <a:off x="4364213" y="3055608"/>
            <a:ext cx="1512168" cy="58941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1861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84168" y="230832"/>
            <a:ext cx="2808312" cy="5894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Silvestrovské patenty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hnutý roh 7"/>
          <p:cNvSpPr/>
          <p:nvPr/>
        </p:nvSpPr>
        <p:spPr>
          <a:xfrm>
            <a:off x="6037421" y="942811"/>
            <a:ext cx="3024336" cy="138461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obnova absolutismu (po ústupcích z roku 1848),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podle ministra vnitra „</a:t>
            </a:r>
            <a:r>
              <a:rPr lang="cs-CZ" dirty="0" err="1" smtClean="0">
                <a:latin typeface="Book Antiqua" panose="02040602050305030304" pitchFamily="18" charset="0"/>
              </a:rPr>
              <a:t>bachův</a:t>
            </a:r>
            <a:r>
              <a:rPr lang="cs-CZ" dirty="0" smtClean="0">
                <a:latin typeface="Book Antiqua" panose="02040602050305030304" pitchFamily="18" charset="0"/>
              </a:rPr>
              <a:t> </a:t>
            </a:r>
            <a:r>
              <a:rPr lang="cs-CZ" dirty="0" err="1" smtClean="0">
                <a:latin typeface="Book Antiqua" panose="02040602050305030304" pitchFamily="18" charset="0"/>
              </a:rPr>
              <a:t>absol</a:t>
            </a:r>
            <a:r>
              <a:rPr lang="cs-CZ" dirty="0" smtClean="0">
                <a:latin typeface="Book Antiqua" panose="02040602050305030304" pitchFamily="18" charset="0"/>
              </a:rPr>
              <a:t>.“</a:t>
            </a:r>
            <a:endParaRPr lang="cs-CZ" dirty="0">
              <a:latin typeface="Book Antiqua" panose="02040602050305030304" pitchFamily="18" charset="0"/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5508104" y="2040690"/>
            <a:ext cx="115212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Jednoduché závorky 10"/>
          <p:cNvSpPr/>
          <p:nvPr/>
        </p:nvSpPr>
        <p:spPr>
          <a:xfrm>
            <a:off x="3556070" y="1572638"/>
            <a:ext cx="2358008" cy="93610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cenzura, pevná ruka,…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až do 1859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056401" y="3055608"/>
            <a:ext cx="2808312" cy="5894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Schmerlingova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ústava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Ohnutý roh 12"/>
          <p:cNvSpPr/>
          <p:nvPr/>
        </p:nvSpPr>
        <p:spPr>
          <a:xfrm>
            <a:off x="6037421" y="3851007"/>
            <a:ext cx="3024336" cy="174594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či také „únorová“,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osekaná, ne moc pozitivně přijata,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stále hodně konzervativní a málo pokroková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3220438" y="4239069"/>
            <a:ext cx="2286000" cy="5894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česká politika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13792" y="4907833"/>
            <a:ext cx="1800200" cy="6569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liberálové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(Palacký)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013978" y="5752372"/>
            <a:ext cx="1800200" cy="6569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konzervativci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2388615" y="5927251"/>
            <a:ext cx="1800200" cy="65694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radikálové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(Frič, Sabina)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9" name="Přímá spojnice se šipkou 18"/>
          <p:cNvCxnSpPr>
            <a:stCxn id="14" idx="2"/>
            <a:endCxn id="15" idx="3"/>
          </p:cNvCxnSpPr>
          <p:nvPr/>
        </p:nvCxnSpPr>
        <p:spPr>
          <a:xfrm flipH="1">
            <a:off x="2213992" y="4828485"/>
            <a:ext cx="2149446" cy="4078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14" idx="2"/>
            <a:endCxn id="17" idx="0"/>
          </p:cNvCxnSpPr>
          <p:nvPr/>
        </p:nvCxnSpPr>
        <p:spPr>
          <a:xfrm flipH="1">
            <a:off x="3288715" y="4828485"/>
            <a:ext cx="1074723" cy="10987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>
            <a:stCxn id="14" idx="2"/>
            <a:endCxn id="16" idx="1"/>
          </p:cNvCxnSpPr>
          <p:nvPr/>
        </p:nvCxnSpPr>
        <p:spPr>
          <a:xfrm>
            <a:off x="4363438" y="4828485"/>
            <a:ext cx="650540" cy="12523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153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7" grpId="0" animBg="1"/>
      <p:bldP spid="3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prusko rakouská vál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7" y="2688316"/>
            <a:ext cx="4952505" cy="326772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Šipka ohnutá nahoru 12"/>
          <p:cNvSpPr/>
          <p:nvPr/>
        </p:nvSpPr>
        <p:spPr>
          <a:xfrm rot="5400000" flipV="1">
            <a:off x="7512841" y="3568521"/>
            <a:ext cx="1191001" cy="834211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2" name="Ovál 1"/>
          <p:cNvSpPr/>
          <p:nvPr/>
        </p:nvSpPr>
        <p:spPr>
          <a:xfrm>
            <a:off x="1043608" y="253741"/>
            <a:ext cx="1584176" cy="59107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1866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48680" y="1052736"/>
            <a:ext cx="2574032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prusko-rakouská válka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Jednoduché závorky 5"/>
          <p:cNvSpPr/>
          <p:nvPr/>
        </p:nvSpPr>
        <p:spPr>
          <a:xfrm>
            <a:off x="0" y="1951825"/>
            <a:ext cx="2195736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viz sjednocování Německa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7" name="Jednoduché závorky 6"/>
          <p:cNvSpPr/>
          <p:nvPr/>
        </p:nvSpPr>
        <p:spPr>
          <a:xfrm>
            <a:off x="2661142" y="1951825"/>
            <a:ext cx="1656184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např. bitva u Sadové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Šipka doprava 7"/>
          <p:cNvSpPr/>
          <p:nvPr/>
        </p:nvSpPr>
        <p:spPr>
          <a:xfrm>
            <a:off x="3267509" y="1160748"/>
            <a:ext cx="1476164" cy="50405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4978046" y="980728"/>
            <a:ext cx="2088232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rakouská prohra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718181" y="2144866"/>
            <a:ext cx="2088232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ztráta území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485110" y="2527889"/>
            <a:ext cx="2088232" cy="7086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mezinárodní zesměšnění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850035" y="2996952"/>
            <a:ext cx="2088232" cy="7863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oslabení pozice panovníka doma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5444055" y="3985626"/>
            <a:ext cx="2025352" cy="792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Maďaři obnovují tlak z roku 1848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858209" y="5859016"/>
            <a:ext cx="1944216" cy="702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Vídeň ustupuje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Šipka doprava 15"/>
          <p:cNvSpPr/>
          <p:nvPr/>
        </p:nvSpPr>
        <p:spPr>
          <a:xfrm>
            <a:off x="4034755" y="5859016"/>
            <a:ext cx="1044116" cy="7023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6607234" y="5751004"/>
            <a:ext cx="2285246" cy="9183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vznik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Rakousko-Uherska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Ovál 16"/>
          <p:cNvSpPr/>
          <p:nvPr/>
        </p:nvSpPr>
        <p:spPr>
          <a:xfrm>
            <a:off x="5180959" y="5566995"/>
            <a:ext cx="1682405" cy="643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1867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53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rakousko uhersko m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5257"/>
            <a:ext cx="5679306" cy="341178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Šipka doleva a nahoru 12"/>
          <p:cNvSpPr/>
          <p:nvPr/>
        </p:nvSpPr>
        <p:spPr>
          <a:xfrm>
            <a:off x="7524328" y="4365104"/>
            <a:ext cx="720080" cy="1656184"/>
          </a:xfrm>
          <a:prstGeom prst="lef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Ovál 5"/>
          <p:cNvSpPr/>
          <p:nvPr/>
        </p:nvSpPr>
        <p:spPr>
          <a:xfrm>
            <a:off x="953496" y="275994"/>
            <a:ext cx="1682405" cy="643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1867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652076" y="1004065"/>
            <a:ext cx="2285246" cy="696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Rakousko-Uhersko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Jednoduché závorky 1"/>
          <p:cNvSpPr/>
          <p:nvPr/>
        </p:nvSpPr>
        <p:spPr>
          <a:xfrm>
            <a:off x="247398" y="1700808"/>
            <a:ext cx="3093022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či také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Předlitavsko x Zalitavsko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Je rovno 2"/>
          <p:cNvSpPr/>
          <p:nvPr/>
        </p:nvSpPr>
        <p:spPr>
          <a:xfrm>
            <a:off x="3060367" y="1112076"/>
            <a:ext cx="576064" cy="480719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3779912" y="1058071"/>
            <a:ext cx="1656184" cy="588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dualismus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Šipka doprava 8"/>
          <p:cNvSpPr/>
          <p:nvPr/>
        </p:nvSpPr>
        <p:spPr>
          <a:xfrm>
            <a:off x="5656381" y="1112076"/>
            <a:ext cx="576064" cy="480719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6372200" y="275995"/>
            <a:ext cx="2304256" cy="2072886"/>
          </a:xfrm>
          <a:prstGeom prst="foldedCorner">
            <a:avLst>
              <a:gd name="adj" fmla="val 1299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Společné: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obrana</a:t>
            </a:r>
          </a:p>
          <a:p>
            <a:pPr algn="ctr"/>
            <a:r>
              <a:rPr lang="cs-CZ" dirty="0" err="1" smtClean="0">
                <a:latin typeface="Book Antiqua" panose="02040602050305030304" pitchFamily="18" charset="0"/>
              </a:rPr>
              <a:t>zahr</a:t>
            </a:r>
            <a:r>
              <a:rPr lang="cs-CZ" dirty="0" smtClean="0">
                <a:latin typeface="Book Antiqua" panose="02040602050305030304" pitchFamily="18" charset="0"/>
              </a:rPr>
              <a:t>. politika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obchod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finance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panovník</a:t>
            </a:r>
          </a:p>
        </p:txBody>
      </p:sp>
      <p:sp>
        <p:nvSpPr>
          <p:cNvPr id="11" name="Násobení 10"/>
          <p:cNvSpPr/>
          <p:nvPr/>
        </p:nvSpPr>
        <p:spPr>
          <a:xfrm>
            <a:off x="7200292" y="2425258"/>
            <a:ext cx="648072" cy="576064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2" name="Ohnutý roh 11"/>
          <p:cNvSpPr/>
          <p:nvPr/>
        </p:nvSpPr>
        <p:spPr>
          <a:xfrm>
            <a:off x="6372200" y="2996952"/>
            <a:ext cx="2304256" cy="1887215"/>
          </a:xfrm>
          <a:prstGeom prst="foldedCorner">
            <a:avLst>
              <a:gd name="adj" fmla="val 1079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o vnitřních záležitostech si Maďaři rozhodují sami (mají vlastní vládu)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5660796" y="5675624"/>
            <a:ext cx="1692188" cy="8463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Češi chtějí trialismus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Násobení 14"/>
          <p:cNvSpPr/>
          <p:nvPr/>
        </p:nvSpPr>
        <p:spPr>
          <a:xfrm>
            <a:off x="4972305" y="5783636"/>
            <a:ext cx="684076" cy="630324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6" name="Obdélník s odříznutým příčným rohem 15"/>
          <p:cNvSpPr/>
          <p:nvPr/>
        </p:nvSpPr>
        <p:spPr>
          <a:xfrm>
            <a:off x="2959471" y="5594742"/>
            <a:ext cx="1913483" cy="1008112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na tlak Němců a Maďarů císař neuskuteční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Šipka doleva 16"/>
          <p:cNvSpPr/>
          <p:nvPr/>
        </p:nvSpPr>
        <p:spPr>
          <a:xfrm>
            <a:off x="2093327" y="5833205"/>
            <a:ext cx="761355" cy="531186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139801" y="5675624"/>
            <a:ext cx="1830933" cy="8463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Češi do tzv. pasivní opozice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153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7" grpId="0" animBg="1"/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413792" y="414542"/>
            <a:ext cx="2141984" cy="8463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 pasivní opozici jen chvíli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Šipka doprava 1"/>
          <p:cNvSpPr/>
          <p:nvPr/>
        </p:nvSpPr>
        <p:spPr>
          <a:xfrm>
            <a:off x="2915816" y="542180"/>
            <a:ext cx="792088" cy="59107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95936" y="461665"/>
            <a:ext cx="2304256" cy="7992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od 1878 aktivní politika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s odříznutým příčným rohem 6"/>
          <p:cNvSpPr/>
          <p:nvPr/>
        </p:nvSpPr>
        <p:spPr>
          <a:xfrm>
            <a:off x="6516216" y="461665"/>
            <a:ext cx="2160240" cy="799225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„drobečková“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Jednoduché závorky 7"/>
          <p:cNvSpPr/>
          <p:nvPr/>
        </p:nvSpPr>
        <p:spPr>
          <a:xfrm>
            <a:off x="6300192" y="1484784"/>
            <a:ext cx="2592288" cy="93610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za malinké ústupky od Vídně souhlasíme se vším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9" name="Ovál 8"/>
          <p:cNvSpPr/>
          <p:nvPr/>
        </p:nvSpPr>
        <p:spPr>
          <a:xfrm>
            <a:off x="7020272" y="2564904"/>
            <a:ext cx="1512168" cy="72008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1907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6804248" y="3501008"/>
            <a:ext cx="1872208" cy="125210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všeobecné volební právo (pro muže)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115153" y="5030924"/>
            <a:ext cx="2376264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Politické strany v českých zemích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Obdélník se zakulaceným příčným rohem 11"/>
          <p:cNvSpPr/>
          <p:nvPr/>
        </p:nvSpPr>
        <p:spPr>
          <a:xfrm>
            <a:off x="1619672" y="5911374"/>
            <a:ext cx="2088232" cy="720080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Mladočeši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Obdélník se zakulaceným příčným rohem 12"/>
          <p:cNvSpPr/>
          <p:nvPr/>
        </p:nvSpPr>
        <p:spPr>
          <a:xfrm>
            <a:off x="6696236" y="5886787"/>
            <a:ext cx="2088232" cy="720080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Staročeši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Obdélník se zakulaceným příčným rohem 13"/>
          <p:cNvSpPr/>
          <p:nvPr/>
        </p:nvSpPr>
        <p:spPr>
          <a:xfrm>
            <a:off x="4171467" y="5910839"/>
            <a:ext cx="2088232" cy="720080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Realistická str.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Obdélník se zakulaceným příčným rohem 14"/>
          <p:cNvSpPr/>
          <p:nvPr/>
        </p:nvSpPr>
        <p:spPr>
          <a:xfrm>
            <a:off x="5249297" y="4973248"/>
            <a:ext cx="2088232" cy="720080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Agrární str.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Obdélník se zakulaceným příčným rohem 15"/>
          <p:cNvSpPr/>
          <p:nvPr/>
        </p:nvSpPr>
        <p:spPr>
          <a:xfrm>
            <a:off x="2850138" y="4987280"/>
            <a:ext cx="2088232" cy="720080"/>
          </a:xfrm>
          <a:prstGeom prst="round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Českoslovanská demokracie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100" name="Picture 4" descr="Výsledek obrázku pro 1907 vol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22" y="1453318"/>
            <a:ext cx="4486275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53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32" y="1181360"/>
            <a:ext cx="4381500" cy="246697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Šipka ohnutá nahoru 10"/>
          <p:cNvSpPr/>
          <p:nvPr/>
        </p:nvSpPr>
        <p:spPr>
          <a:xfrm rot="5400000" flipV="1">
            <a:off x="7484884" y="5477470"/>
            <a:ext cx="905530" cy="870001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7" name="Šipka ohnutá nahoru 6"/>
          <p:cNvSpPr/>
          <p:nvPr/>
        </p:nvSpPr>
        <p:spPr>
          <a:xfrm flipV="1">
            <a:off x="4485693" y="826526"/>
            <a:ext cx="2376264" cy="1062460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802579" y="308925"/>
            <a:ext cx="2016224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USA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2610597" y="471692"/>
            <a:ext cx="2016224" cy="70966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„pozlacený věk“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</a:t>
            </a:r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Gilded</a:t>
            </a:r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Age)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Jednoduché závorky 2"/>
          <p:cNvSpPr/>
          <p:nvPr/>
        </p:nvSpPr>
        <p:spPr>
          <a:xfrm>
            <a:off x="134083" y="1180616"/>
            <a:ext cx="1990149" cy="936104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70. léta 19. stol.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-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začátek 20. stol.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408205" y="1970838"/>
            <a:ext cx="2484276" cy="9001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obrovský hospodářský boom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Ohnutý roh 8"/>
          <p:cNvSpPr/>
          <p:nvPr/>
        </p:nvSpPr>
        <p:spPr>
          <a:xfrm>
            <a:off x="6204762" y="3298748"/>
            <a:ext cx="2736304" cy="2161309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silná industrializace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(prim ve světě),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železnice!,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počátky zpracování ropy,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elektroenergetika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3" name="Pravá jednoduchá závorka 12"/>
          <p:cNvSpPr/>
          <p:nvPr/>
        </p:nvSpPr>
        <p:spPr>
          <a:xfrm>
            <a:off x="-107451" y="2582906"/>
            <a:ext cx="2926254" cy="3332632"/>
          </a:xfrm>
          <a:prstGeom prst="righ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05586" y="2852936"/>
            <a:ext cx="2134166" cy="5760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na druhou stranu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174801" y="3786701"/>
            <a:ext cx="2195736" cy="7206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sociální problémy dělnictva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Jednoduché závorky 15"/>
          <p:cNvSpPr/>
          <p:nvPr/>
        </p:nvSpPr>
        <p:spPr>
          <a:xfrm>
            <a:off x="6929537" y="632961"/>
            <a:ext cx="2016224" cy="772047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hodně pomáhá silná imigrace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205586" y="4712483"/>
            <a:ext cx="2195736" cy="7206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problémy s menšinami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9" name="Přímá spojnice se šipkou 18"/>
          <p:cNvCxnSpPr>
            <a:stCxn id="17" idx="2"/>
            <a:endCxn id="23" idx="0"/>
          </p:cNvCxnSpPr>
          <p:nvPr/>
        </p:nvCxnSpPr>
        <p:spPr>
          <a:xfrm flipH="1">
            <a:off x="754520" y="5433096"/>
            <a:ext cx="548934" cy="6614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17" idx="2"/>
            <a:endCxn id="24" idx="1"/>
          </p:cNvCxnSpPr>
          <p:nvPr/>
        </p:nvCxnSpPr>
        <p:spPr>
          <a:xfrm>
            <a:off x="1303454" y="5433096"/>
            <a:ext cx="620025" cy="7107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Ovál 22"/>
          <p:cNvSpPr/>
          <p:nvPr/>
        </p:nvSpPr>
        <p:spPr>
          <a:xfrm>
            <a:off x="-94902" y="6094578"/>
            <a:ext cx="1698843" cy="735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černoši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Ovál 23"/>
          <p:cNvSpPr/>
          <p:nvPr/>
        </p:nvSpPr>
        <p:spPr>
          <a:xfrm>
            <a:off x="1674689" y="6036101"/>
            <a:ext cx="1698843" cy="735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indiáni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Výsledek obrázku pro gilded 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3183" r="12819" b="7167"/>
          <a:stretch/>
        </p:blipFill>
        <p:spPr bwMode="auto">
          <a:xfrm>
            <a:off x="2524111" y="3520313"/>
            <a:ext cx="3405100" cy="245776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11"/>
          <p:cNvSpPr/>
          <p:nvPr/>
        </p:nvSpPr>
        <p:spPr>
          <a:xfrm>
            <a:off x="4860032" y="5751004"/>
            <a:ext cx="2484276" cy="9001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zvýšení životní úrovně a vznik volného času!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44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6" grpId="0" animBg="1"/>
      <p:bldP spid="2" grpId="0" animBg="1"/>
      <p:bldP spid="3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  <p:bldP spid="24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20</a:t>
            </a:r>
            <a:endParaRPr lang="cs-CZ" sz="2400" dirty="0"/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Book Antiqua" panose="02040602050305030304" pitchFamily="18" charset="0"/>
              </a:rPr>
              <a:t>Asie na prahu Světové války</a:t>
            </a:r>
            <a:endParaRPr lang="cs-CZ" dirty="0"/>
          </a:p>
        </p:txBody>
      </p:sp>
      <p:sp>
        <p:nvSpPr>
          <p:cNvPr id="7" name="Tlačítko akce: Návrat 6">
            <a:hlinkClick r:id="" action="ppaction://noaction" highlightClick="1"/>
          </p:cNvPr>
          <p:cNvSpPr/>
          <p:nvPr/>
        </p:nvSpPr>
        <p:spPr>
          <a:xfrm>
            <a:off x="8460432" y="230832"/>
            <a:ext cx="432048" cy="3898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Informace 7">
            <a:hlinkClick r:id="" action="ppaction://noaction" highlightClick="1"/>
          </p:cNvPr>
          <p:cNvSpPr/>
          <p:nvPr/>
        </p:nvSpPr>
        <p:spPr>
          <a:xfrm>
            <a:off x="8460432" y="706361"/>
            <a:ext cx="432048" cy="498335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455876" y="2060848"/>
            <a:ext cx="2016224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Japonsko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Ohnutý roh 2"/>
          <p:cNvSpPr/>
          <p:nvPr/>
        </p:nvSpPr>
        <p:spPr>
          <a:xfrm>
            <a:off x="3131840" y="3212976"/>
            <a:ext cx="2592288" cy="122413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viz práce s textem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85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china map 19th century imperialis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8"/>
          <a:stretch/>
        </p:blipFill>
        <p:spPr bwMode="auto">
          <a:xfrm>
            <a:off x="210092" y="2041139"/>
            <a:ext cx="5153996" cy="473936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20</a:t>
            </a:r>
            <a:endParaRPr lang="cs-CZ" sz="2400" dirty="0"/>
          </a:p>
        </p:txBody>
      </p:sp>
      <p:sp>
        <p:nvSpPr>
          <p:cNvPr id="6" name="Obdélník 5"/>
          <p:cNvSpPr/>
          <p:nvPr/>
        </p:nvSpPr>
        <p:spPr>
          <a:xfrm>
            <a:off x="600441" y="315333"/>
            <a:ext cx="2016224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Čína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Jednoduché závorky 1"/>
          <p:cNvSpPr/>
          <p:nvPr/>
        </p:nvSpPr>
        <p:spPr>
          <a:xfrm>
            <a:off x="3196356" y="1401924"/>
            <a:ext cx="1872208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1644 - 1912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312409" y="1090801"/>
            <a:ext cx="2592288" cy="59915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vláda dynastie </a:t>
            </a:r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Čching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644756" y="320592"/>
            <a:ext cx="2376264" cy="7127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vnitřní konflikty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865052" y="2780928"/>
            <a:ext cx="2376264" cy="71276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vnější konflikty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Ohnutý roh 8"/>
          <p:cNvSpPr/>
          <p:nvPr/>
        </p:nvSpPr>
        <p:spPr>
          <a:xfrm>
            <a:off x="6444208" y="252123"/>
            <a:ext cx="2088232" cy="15624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hrozně lidnatá země, mnoho různých národů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6021020" y="3762014"/>
            <a:ext cx="2088232" cy="15624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Rusko, většina evropských mocností, Japonsko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571015" y="5564801"/>
            <a:ext cx="2988243" cy="96258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někteří dobývají,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jiní expandují do Číny ekonomicky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985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5" t="10707" r="12140" b="3628"/>
          <a:stretch/>
        </p:blipFill>
        <p:spPr bwMode="auto">
          <a:xfrm>
            <a:off x="5747307" y="1093467"/>
            <a:ext cx="3103418" cy="288032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gotické uměn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26460"/>
          <a:stretch/>
        </p:blipFill>
        <p:spPr bwMode="auto">
          <a:xfrm>
            <a:off x="2907342" y="2922921"/>
            <a:ext cx="3113291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doleva a nahoru 1"/>
          <p:cNvSpPr/>
          <p:nvPr/>
        </p:nvSpPr>
        <p:spPr>
          <a:xfrm flipH="1">
            <a:off x="1318855" y="5385856"/>
            <a:ext cx="864096" cy="1215789"/>
          </a:xfrm>
          <a:prstGeom prst="lef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18</a:t>
            </a:r>
            <a:endParaRPr lang="cs-CZ" sz="2400" dirty="0"/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Book Antiqua" panose="02040602050305030304" pitchFamily="18" charset="0"/>
              </a:rPr>
              <a:t>Umění na přelomu </a:t>
            </a:r>
          </a:p>
          <a:p>
            <a:pPr algn="ctr"/>
            <a:r>
              <a:rPr lang="cs-CZ" b="1" dirty="0" smtClean="0">
                <a:latin typeface="Book Antiqua" panose="02040602050305030304" pitchFamily="18" charset="0"/>
              </a:rPr>
              <a:t>19. a 20. století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51520" y="1431713"/>
            <a:ext cx="2646040" cy="158417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na rozdíl od předchozích období je přelom 19. a 20. století hodně umělecky bohatý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771800" y="2132856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Jednoduché závorky 8"/>
          <p:cNvSpPr/>
          <p:nvPr/>
        </p:nvSpPr>
        <p:spPr>
          <a:xfrm>
            <a:off x="3059832" y="1700808"/>
            <a:ext cx="2304256" cy="122413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románské umění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gotika 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baroko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…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1286508" y="3101752"/>
            <a:ext cx="576064" cy="72008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251520" y="3933056"/>
            <a:ext cx="2646040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není jeden celistvý umělecký směr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251520" y="4915707"/>
            <a:ext cx="2646040" cy="10461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není úzká provázanost mezi např. malířstvím a architekturou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339752" y="5993750"/>
            <a:ext cx="2420919" cy="70103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velké množství umělců a výtvorů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030" name="Picture 6" descr="Výsledek obrázku pro barok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07" y="3268485"/>
            <a:ext cx="3305175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59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impresionism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22" y="230832"/>
            <a:ext cx="4076700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18</a:t>
            </a:r>
            <a:endParaRPr lang="cs-CZ" sz="2400" dirty="0"/>
          </a:p>
        </p:txBody>
      </p:sp>
      <p:sp>
        <p:nvSpPr>
          <p:cNvPr id="7" name="Stužka nahoru 6"/>
          <p:cNvSpPr/>
          <p:nvPr/>
        </p:nvSpPr>
        <p:spPr>
          <a:xfrm>
            <a:off x="323528" y="315088"/>
            <a:ext cx="4824536" cy="840325"/>
          </a:xfrm>
          <a:prstGeom prst="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Malířství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357420" y="1362896"/>
            <a:ext cx="1259632" cy="5040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např.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1761068" y="1362896"/>
            <a:ext cx="2664296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impresionismus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Jednoduché závorky 7"/>
          <p:cNvSpPr/>
          <p:nvPr/>
        </p:nvSpPr>
        <p:spPr>
          <a:xfrm>
            <a:off x="125163" y="2132856"/>
            <a:ext cx="2322004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latin typeface="Book Antiqua" panose="02040602050305030304" pitchFamily="18" charset="0"/>
              </a:rPr>
              <a:t>impressio</a:t>
            </a:r>
            <a:r>
              <a:rPr lang="cs-CZ" dirty="0" smtClean="0">
                <a:latin typeface="Book Antiqua" panose="02040602050305030304" pitchFamily="18" charset="0"/>
              </a:rPr>
              <a:t> = dojem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9" name="Šipka dolů 8"/>
          <p:cNvSpPr/>
          <p:nvPr/>
        </p:nvSpPr>
        <p:spPr>
          <a:xfrm>
            <a:off x="2447764" y="2009978"/>
            <a:ext cx="576064" cy="107402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125163" y="3212976"/>
            <a:ext cx="2736990" cy="13681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jasné barvy,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rozmazané, bez kontur,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dojem, nálada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1" name="Jednoduché závorky 10"/>
          <p:cNvSpPr/>
          <p:nvPr/>
        </p:nvSpPr>
        <p:spPr>
          <a:xfrm>
            <a:off x="251520" y="4725144"/>
            <a:ext cx="2484276" cy="50405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např. Claude Monet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2052" name="Picture 4" descr="Výsledek obrázku pro impresionis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216" y="2137651"/>
            <a:ext cx="2209800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impresionis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95" y="3897051"/>
            <a:ext cx="4138012" cy="276128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ek obrázku pro impresionismu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63"/>
          <a:stretch/>
        </p:blipFill>
        <p:spPr bwMode="auto">
          <a:xfrm>
            <a:off x="172045" y="5348467"/>
            <a:ext cx="4325550" cy="128599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1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ýsledek obrázku pro expresionism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44219"/>
            <a:ext cx="3123719" cy="245038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ýsledek obrázku pro expresionism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" t="10998" r="6719" b="9888"/>
          <a:stretch/>
        </p:blipFill>
        <p:spPr bwMode="auto">
          <a:xfrm>
            <a:off x="323528" y="461665"/>
            <a:ext cx="3896816" cy="266007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18</a:t>
            </a:r>
            <a:endParaRPr lang="cs-CZ" sz="2400" dirty="0"/>
          </a:p>
        </p:txBody>
      </p:sp>
      <p:sp>
        <p:nvSpPr>
          <p:cNvPr id="3" name="Zaoblený obdélník 2"/>
          <p:cNvSpPr/>
          <p:nvPr/>
        </p:nvSpPr>
        <p:spPr>
          <a:xfrm>
            <a:off x="6084168" y="242902"/>
            <a:ext cx="2664296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expresionismus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Jednoduché závorky 7"/>
          <p:cNvSpPr/>
          <p:nvPr/>
        </p:nvSpPr>
        <p:spPr>
          <a:xfrm>
            <a:off x="6255314" y="958102"/>
            <a:ext cx="2322004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reakce na impresionismus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9" name="Šipka dolů 8"/>
          <p:cNvSpPr/>
          <p:nvPr/>
        </p:nvSpPr>
        <p:spPr>
          <a:xfrm>
            <a:off x="7128284" y="1580456"/>
            <a:ext cx="576064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hnutý roh 9"/>
          <p:cNvSpPr/>
          <p:nvPr/>
        </p:nvSpPr>
        <p:spPr>
          <a:xfrm>
            <a:off x="6047821" y="2348880"/>
            <a:ext cx="2736990" cy="13681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deformace tvarů a barev,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linky, čisté barvy,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protiklad světla a stínu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3076" name="Picture 4" descr="Výsledek obrázku pro expresionism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098" y="958102"/>
            <a:ext cx="2532058" cy="319960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expresionism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9" y="3645023"/>
            <a:ext cx="4762500" cy="301942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Jednoduché závorky 10"/>
          <p:cNvSpPr/>
          <p:nvPr/>
        </p:nvSpPr>
        <p:spPr>
          <a:xfrm>
            <a:off x="5976156" y="3933056"/>
            <a:ext cx="2880320" cy="50405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např. Vincent van </a:t>
            </a:r>
            <a:r>
              <a:rPr lang="cs-CZ" dirty="0" err="1" smtClean="0">
                <a:latin typeface="Book Antiqua" panose="02040602050305030304" pitchFamily="18" charset="0"/>
              </a:rPr>
              <a:t>Gogh</a:t>
            </a:r>
            <a:endParaRPr lang="cs-CZ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06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Výsledek obrázku pro sece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62213"/>
            <a:ext cx="3552108" cy="243474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sece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97" y="121704"/>
            <a:ext cx="4321838" cy="242931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ýsledek obrázku pro seces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7"/>
          <a:stretch/>
        </p:blipFill>
        <p:spPr bwMode="auto">
          <a:xfrm flipH="1">
            <a:off x="841439" y="4712779"/>
            <a:ext cx="4474480" cy="207645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18</a:t>
            </a:r>
            <a:endParaRPr lang="cs-CZ" sz="2400" dirty="0"/>
          </a:p>
        </p:txBody>
      </p:sp>
      <p:sp>
        <p:nvSpPr>
          <p:cNvPr id="7" name="Stužka nahoru 6"/>
          <p:cNvSpPr/>
          <p:nvPr/>
        </p:nvSpPr>
        <p:spPr>
          <a:xfrm>
            <a:off x="229460" y="404662"/>
            <a:ext cx="4824536" cy="840325"/>
          </a:xfrm>
          <a:prstGeom prst="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Architektura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Ovál 7"/>
          <p:cNvSpPr/>
          <p:nvPr/>
        </p:nvSpPr>
        <p:spPr>
          <a:xfrm>
            <a:off x="283746" y="1556792"/>
            <a:ext cx="1259632" cy="5040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např.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1687394" y="1556792"/>
            <a:ext cx="194490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secese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Šipka dolů 9"/>
          <p:cNvSpPr/>
          <p:nvPr/>
        </p:nvSpPr>
        <p:spPr>
          <a:xfrm>
            <a:off x="1777644" y="2907966"/>
            <a:ext cx="576064" cy="57606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Ohnutý roh 10"/>
          <p:cNvSpPr/>
          <p:nvPr/>
        </p:nvSpPr>
        <p:spPr>
          <a:xfrm>
            <a:off x="283746" y="3579586"/>
            <a:ext cx="2736990" cy="13681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ornamentálnost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plošnost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barevnost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„v pohybu“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3" name="Jednoduché závorky 12"/>
          <p:cNvSpPr/>
          <p:nvPr/>
        </p:nvSpPr>
        <p:spPr>
          <a:xfrm>
            <a:off x="517161" y="2262986"/>
            <a:ext cx="3097030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krása i užitným a obyčejným předmětům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4104" name="Picture 8" descr="Výsledek obrázku pro secese příb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223" y="2060848"/>
            <a:ext cx="1482849" cy="334477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secese nábyt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955" y="4263662"/>
            <a:ext cx="3135819" cy="249311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7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6482545" y="3500619"/>
            <a:ext cx="2376264" cy="8640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 30tileté válce přes 200 různě velkých států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5122" name="Picture 2" descr="Výsledek obrázku pro germany map 16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624" y="2075259"/>
            <a:ext cx="3881385" cy="316427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Šipka ohnutá nahoru 17"/>
          <p:cNvSpPr/>
          <p:nvPr/>
        </p:nvSpPr>
        <p:spPr>
          <a:xfrm rot="5400000">
            <a:off x="518637" y="4620771"/>
            <a:ext cx="972108" cy="936104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Book Antiqua" panose="02040602050305030304" pitchFamily="18" charset="0"/>
              </a:rPr>
              <a:t>Evropa a USA na prahu Světové války</a:t>
            </a:r>
            <a:endParaRPr lang="cs-CZ" dirty="0"/>
          </a:p>
        </p:txBody>
      </p:sp>
      <p:sp>
        <p:nvSpPr>
          <p:cNvPr id="7" name="Tlačítko akce: Návrat 6">
            <a:hlinkClick r:id="" action="ppaction://noaction" highlightClick="1"/>
          </p:cNvPr>
          <p:cNvSpPr/>
          <p:nvPr/>
        </p:nvSpPr>
        <p:spPr>
          <a:xfrm>
            <a:off x="8460432" y="230832"/>
            <a:ext cx="432048" cy="3898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Informace 7">
            <a:hlinkClick r:id="" action="ppaction://noaction" highlightClick="1"/>
          </p:cNvPr>
          <p:cNvSpPr/>
          <p:nvPr/>
        </p:nvSpPr>
        <p:spPr>
          <a:xfrm>
            <a:off x="8460432" y="706361"/>
            <a:ext cx="432048" cy="498335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aoblený obdélník 2"/>
          <p:cNvSpPr/>
          <p:nvPr/>
        </p:nvSpPr>
        <p:spPr>
          <a:xfrm>
            <a:off x="413792" y="1412776"/>
            <a:ext cx="307808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Vznik Německa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0" name="Jednoduché závorky 9"/>
          <p:cNvSpPr/>
          <p:nvPr/>
        </p:nvSpPr>
        <p:spPr>
          <a:xfrm>
            <a:off x="6420833" y="2440614"/>
            <a:ext cx="2376264" cy="79208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jediný náznak sjednocení Svatá říše římská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21815" y="2345954"/>
            <a:ext cx="2016224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1806 Napoleon rozpouští SŘŘ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Šipka dolů 15"/>
          <p:cNvSpPr/>
          <p:nvPr/>
        </p:nvSpPr>
        <p:spPr>
          <a:xfrm>
            <a:off x="689783" y="3213083"/>
            <a:ext cx="629816" cy="503949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170295" y="3905013"/>
            <a:ext cx="2267744" cy="77408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sjednocovací tendence sílí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Ovál 18"/>
          <p:cNvSpPr/>
          <p:nvPr/>
        </p:nvSpPr>
        <p:spPr>
          <a:xfrm>
            <a:off x="2438039" y="5254749"/>
            <a:ext cx="2160240" cy="90910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hospod. důvody (cla)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0" name="Ovál 19"/>
          <p:cNvSpPr/>
          <p:nvPr/>
        </p:nvSpPr>
        <p:spPr>
          <a:xfrm>
            <a:off x="4430317" y="5747318"/>
            <a:ext cx="2160240" cy="90910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1848  Frankfurtský sněm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1" name="Ovál 20"/>
          <p:cNvSpPr/>
          <p:nvPr/>
        </p:nvSpPr>
        <p:spPr>
          <a:xfrm>
            <a:off x="106163" y="5782506"/>
            <a:ext cx="2647528" cy="90910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společná nenávist proti Francii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2" name="Ovál 21"/>
          <p:cNvSpPr/>
          <p:nvPr/>
        </p:nvSpPr>
        <p:spPr>
          <a:xfrm>
            <a:off x="6590557" y="5088823"/>
            <a:ext cx="2160240" cy="90910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vzrůst moci Pruska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Jednoduché závorky 23"/>
          <p:cNvSpPr/>
          <p:nvPr/>
        </p:nvSpPr>
        <p:spPr>
          <a:xfrm>
            <a:off x="6876256" y="5981620"/>
            <a:ext cx="2016224" cy="709987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latin typeface="Book Antiqua" panose="02040602050305030304" pitchFamily="18" charset="0"/>
              </a:rPr>
              <a:t>Hohenzolernové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23" name="Picture 2" descr="Výsledek obrázku pro germany map 1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3" y="2171663"/>
            <a:ext cx="5690183" cy="463888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420833" y="1412776"/>
            <a:ext cx="2376264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německá oblast tradičně nejednotná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63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3" grpId="0" animBg="1"/>
      <p:bldP spid="10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ýsledek obrázku pro prussia 184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17"/>
          <a:stretch/>
        </p:blipFill>
        <p:spPr bwMode="auto">
          <a:xfrm>
            <a:off x="107504" y="2076812"/>
            <a:ext cx="2489052" cy="402865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frankfurtský sněm 18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250" y="3270052"/>
            <a:ext cx="4404750" cy="326559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905287" y="1344408"/>
            <a:ext cx="1925960" cy="8215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není totiž pouze německé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Šipka dolů 13"/>
          <p:cNvSpPr/>
          <p:nvPr/>
        </p:nvSpPr>
        <p:spPr>
          <a:xfrm>
            <a:off x="3209666" y="2564904"/>
            <a:ext cx="624524" cy="77712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Šipka ohnutá nahoru 10"/>
          <p:cNvSpPr/>
          <p:nvPr/>
        </p:nvSpPr>
        <p:spPr>
          <a:xfrm>
            <a:off x="6342547" y="2032499"/>
            <a:ext cx="1251012" cy="720080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107504" y="994373"/>
            <a:ext cx="2304256" cy="7920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dva pohledy na sjednocení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3" name="Zaoblený obdélník 2"/>
          <p:cNvSpPr/>
          <p:nvPr/>
        </p:nvSpPr>
        <p:spPr>
          <a:xfrm>
            <a:off x="2596556" y="1802456"/>
            <a:ext cx="1800200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maloněmectví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2596556" y="368660"/>
            <a:ext cx="1800200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velkoněmectví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599296" y="1344408"/>
            <a:ext cx="1925960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vedlo by Prusko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599296" y="2081360"/>
            <a:ext cx="1925960" cy="73833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bez účasti Rakouska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608393" y="56588"/>
            <a:ext cx="1925960" cy="8215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pod vládou Rakouska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Je rovno 11"/>
          <p:cNvSpPr/>
          <p:nvPr/>
        </p:nvSpPr>
        <p:spPr>
          <a:xfrm>
            <a:off x="6644788" y="197348"/>
            <a:ext cx="625506" cy="54006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301230" y="203168"/>
            <a:ext cx="1591250" cy="5284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Habsburků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2092500" y="3509130"/>
            <a:ext cx="2808312" cy="11056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pruskému panovníkovi nabídnuta německá koruna už 1848 na sněmu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Násobení 15"/>
          <p:cNvSpPr/>
          <p:nvPr/>
        </p:nvSpPr>
        <p:spPr>
          <a:xfrm>
            <a:off x="3184394" y="4614816"/>
            <a:ext cx="624524" cy="576064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7" name="Obdélník s odříznutým příčným rohem 16"/>
          <p:cNvSpPr/>
          <p:nvPr/>
        </p:nvSpPr>
        <p:spPr>
          <a:xfrm>
            <a:off x="2092500" y="5282952"/>
            <a:ext cx="2808312" cy="936104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přece si nevezme korunu z rukou prostého lidu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cxnSp>
        <p:nvCxnSpPr>
          <p:cNvPr id="19" name="Přímá spojnice se šipkou 18"/>
          <p:cNvCxnSpPr>
            <a:stCxn id="2" idx="3"/>
            <a:endCxn id="6" idx="2"/>
          </p:cNvCxnSpPr>
          <p:nvPr/>
        </p:nvCxnSpPr>
        <p:spPr>
          <a:xfrm flipV="1">
            <a:off x="2411760" y="1016732"/>
            <a:ext cx="1084896" cy="3736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2" idx="3"/>
            <a:endCxn id="3" idx="0"/>
          </p:cNvCxnSpPr>
          <p:nvPr/>
        </p:nvCxnSpPr>
        <p:spPr>
          <a:xfrm>
            <a:off x="2411760" y="1390417"/>
            <a:ext cx="1084896" cy="412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>
            <a:stCxn id="6" idx="3"/>
            <a:endCxn id="10" idx="1"/>
          </p:cNvCxnSpPr>
          <p:nvPr/>
        </p:nvCxnSpPr>
        <p:spPr>
          <a:xfrm flipV="1">
            <a:off x="4396756" y="467378"/>
            <a:ext cx="211637" cy="2253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>
            <a:stCxn id="3" idx="3"/>
            <a:endCxn id="7" idx="1"/>
          </p:cNvCxnSpPr>
          <p:nvPr/>
        </p:nvCxnSpPr>
        <p:spPr>
          <a:xfrm flipV="1">
            <a:off x="4396756" y="1596436"/>
            <a:ext cx="202540" cy="530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Přímá spojnice se šipkou 33"/>
          <p:cNvCxnSpPr>
            <a:stCxn id="3" idx="3"/>
            <a:endCxn id="8" idx="1"/>
          </p:cNvCxnSpPr>
          <p:nvPr/>
        </p:nvCxnSpPr>
        <p:spPr>
          <a:xfrm>
            <a:off x="4396756" y="2126492"/>
            <a:ext cx="202540" cy="324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090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1" grpId="0" animBg="1"/>
      <p:bldP spid="2" grpId="0" animBg="1"/>
      <p:bldP spid="3" grpId="0" animBg="1"/>
      <p:bldP spid="6" grpId="0" animBg="1"/>
      <p:bldP spid="7" grpId="0" animBg="1"/>
      <p:bldP spid="8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Výsledek obrázku pro mirror hall versail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2" b="15323"/>
          <a:stretch/>
        </p:blipFill>
        <p:spPr bwMode="auto">
          <a:xfrm>
            <a:off x="148088" y="4293097"/>
            <a:ext cx="3642784" cy="244625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593812" y="265044"/>
            <a:ext cx="2088232" cy="9511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hlavními postavami sjednocování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Obdélník s odříznutým příčným rohem 2"/>
          <p:cNvSpPr/>
          <p:nvPr/>
        </p:nvSpPr>
        <p:spPr>
          <a:xfrm>
            <a:off x="3635896" y="265044"/>
            <a:ext cx="1944216" cy="706388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pruský král Vilém I.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6" name="Obdélník s odříznutým příčným rohem 5"/>
          <p:cNvSpPr/>
          <p:nvPr/>
        </p:nvSpPr>
        <p:spPr>
          <a:xfrm>
            <a:off x="6372200" y="265044"/>
            <a:ext cx="2232248" cy="706388"/>
          </a:xfrm>
          <a:prstGeom prst="snip2Diag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pruský kancléř Otto von Bismarck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7" name="Ohnutý roh 6"/>
          <p:cNvSpPr/>
          <p:nvPr/>
        </p:nvSpPr>
        <p:spPr>
          <a:xfrm>
            <a:off x="6120172" y="5229200"/>
            <a:ext cx="2736304" cy="13681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vojenská reforma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=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disciplína, uniformy, moderní výzbroj,…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8" name="Zaoblený obdélník 7"/>
          <p:cNvSpPr/>
          <p:nvPr/>
        </p:nvSpPr>
        <p:spPr>
          <a:xfrm>
            <a:off x="409569" y="1481127"/>
            <a:ext cx="2448272" cy="129614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boom ekonomiky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(junkeři = šlechtičtí velkostatkáři)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Ohnutý roh 8"/>
          <p:cNvSpPr/>
          <p:nvPr/>
        </p:nvSpPr>
        <p:spPr>
          <a:xfrm>
            <a:off x="3239852" y="5229200"/>
            <a:ext cx="2736304" cy="13681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cílem sjednotit Německo „krví a železem“,</a:t>
            </a:r>
          </a:p>
          <a:p>
            <a:pPr algn="ctr"/>
            <a:r>
              <a:rPr lang="cs-CZ" dirty="0" smtClean="0">
                <a:latin typeface="Book Antiqua" panose="02040602050305030304" pitchFamily="18" charset="0"/>
              </a:rPr>
              <a:t>agresivní </a:t>
            </a:r>
            <a:r>
              <a:rPr lang="cs-CZ" dirty="0" err="1" smtClean="0">
                <a:latin typeface="Book Antiqua" panose="02040602050305030304" pitchFamily="18" charset="0"/>
              </a:rPr>
              <a:t>zahr</a:t>
            </a:r>
            <a:r>
              <a:rPr lang="cs-CZ" dirty="0" smtClean="0">
                <a:latin typeface="Book Antiqua" panose="02040602050305030304" pitchFamily="18" charset="0"/>
              </a:rPr>
              <a:t>. politika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11" name="Obdélník s odříznutým příčným rohem 10"/>
          <p:cNvSpPr/>
          <p:nvPr/>
        </p:nvSpPr>
        <p:spPr>
          <a:xfrm>
            <a:off x="180020" y="3284984"/>
            <a:ext cx="2915816" cy="1152128"/>
          </a:xfrm>
          <a:prstGeom prst="snip2Diag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v zrcadlovém sále ve Versailles vyhlášeno něm. císařství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7170" name="Picture 2" descr="Výsledek obrázku pro prussian king wilhelm i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" r="5375"/>
          <a:stretch/>
        </p:blipFill>
        <p:spPr bwMode="auto">
          <a:xfrm>
            <a:off x="3236939" y="1196752"/>
            <a:ext cx="2736304" cy="381642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otto von bismar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78" y="1179344"/>
            <a:ext cx="2628292" cy="38338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ál 9"/>
          <p:cNvSpPr/>
          <p:nvPr/>
        </p:nvSpPr>
        <p:spPr>
          <a:xfrm>
            <a:off x="1025860" y="2780928"/>
            <a:ext cx="1224136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1871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944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Calibri" panose="020F0502020204030204" pitchFamily="34" charset="0"/>
              </a:rPr>
              <a:t>© Lukáš </a:t>
            </a:r>
            <a:r>
              <a:rPr lang="cs-CZ" sz="1600" dirty="0" err="1" smtClean="0">
                <a:latin typeface="Calibri" panose="020F0502020204030204" pitchFamily="34" charset="0"/>
              </a:rPr>
              <a:t>Lanč</a:t>
            </a:r>
            <a:r>
              <a:rPr lang="cs-CZ" sz="1600" dirty="0" smtClean="0">
                <a:latin typeface="Calibri" panose="020F0502020204030204" pitchFamily="34" charset="0"/>
              </a:rPr>
              <a:t> 2018</a:t>
            </a:r>
            <a:endParaRPr lang="cs-CZ" sz="1600" dirty="0">
              <a:latin typeface="Calibri" panose="020F0502020204030204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19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727459" y="304213"/>
            <a:ext cx="3078088" cy="72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Vznik Itálie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400092" y="304213"/>
            <a:ext cx="2808312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pokusy o sjednocení již od středověku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6552219" y="1199435"/>
            <a:ext cx="2628292" cy="6480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2. pol. 19. stol.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s odříznutým příčným rohem 6"/>
          <p:cNvSpPr/>
          <p:nvPr/>
        </p:nvSpPr>
        <p:spPr>
          <a:xfrm>
            <a:off x="5724128" y="1772816"/>
            <a:ext cx="2160240" cy="576064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risorgimento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Jednoduché závorky 7"/>
          <p:cNvSpPr/>
          <p:nvPr/>
        </p:nvSpPr>
        <p:spPr>
          <a:xfrm>
            <a:off x="6434211" y="2571555"/>
            <a:ext cx="2376264" cy="72008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sjednocovací hnutí</a:t>
            </a:r>
            <a:endParaRPr lang="cs-CZ" dirty="0">
              <a:latin typeface="Book Antiqua" panose="0204060205030503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481914" y="3400935"/>
            <a:ext cx="2340260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důvody opět hospodářské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Plus 9"/>
          <p:cNvSpPr/>
          <p:nvPr/>
        </p:nvSpPr>
        <p:spPr>
          <a:xfrm>
            <a:off x="6884261" y="3876926"/>
            <a:ext cx="738082" cy="712141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509975" y="4591748"/>
            <a:ext cx="2340260" cy="7920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sen o obnově velké mocné Itálie</a:t>
            </a:r>
            <a:endParaRPr lang="cs-CZ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lačítko akce: Nápověda 11">
            <a:hlinkClick r:id="" action="ppaction://noaction" highlightClick="1"/>
          </p:cNvPr>
          <p:cNvSpPr/>
          <p:nvPr/>
        </p:nvSpPr>
        <p:spPr>
          <a:xfrm rot="20421753">
            <a:off x="6264187" y="5067569"/>
            <a:ext cx="576064" cy="585338"/>
          </a:xfrm>
          <a:prstGeom prst="actionButtonHelp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3" name="Jednoduché závorky 12"/>
          <p:cNvSpPr/>
          <p:nvPr/>
        </p:nvSpPr>
        <p:spPr>
          <a:xfrm>
            <a:off x="6689750" y="5751004"/>
            <a:ext cx="2140247" cy="42428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Book Antiqua" panose="02040602050305030304" pitchFamily="18" charset="0"/>
              </a:rPr>
              <a:t>starověký Řím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8194" name="Picture 2" descr="Výsledek obrázku pro italy map 19th centur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3" y="1199435"/>
            <a:ext cx="4184400" cy="418440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ek obrázku pro risorgimen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7"/>
          <a:stretch/>
        </p:blipFill>
        <p:spPr bwMode="auto">
          <a:xfrm>
            <a:off x="2483768" y="4391889"/>
            <a:ext cx="3476625" cy="231672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944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624</TotalTime>
  <Words>834</Words>
  <Application>Microsoft Office PowerPoint</Application>
  <PresentationFormat>Předvádění na obrazovce (4:3)</PresentationFormat>
  <Paragraphs>240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Lití písma</vt:lpstr>
      <vt:lpstr>Umění na přelomu 19. a 20. století Evropa a USA na prahu Světové války Asie na prahu Světové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dějepisu Pravěcí předchůdci člověka Členění dávné historie</dc:title>
  <dc:creator>Lukáš Lanč</dc:creator>
  <cp:lastModifiedBy>Lukáš Lanč</cp:lastModifiedBy>
  <cp:revision>41</cp:revision>
  <dcterms:created xsi:type="dcterms:W3CDTF">2018-01-23T11:04:38Z</dcterms:created>
  <dcterms:modified xsi:type="dcterms:W3CDTF">2018-08-14T20:38:49Z</dcterms:modified>
</cp:coreProperties>
</file>