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5" r:id="rId5"/>
    <p:sldId id="266" r:id="rId6"/>
    <p:sldId id="267" r:id="rId7"/>
    <p:sldId id="268" r:id="rId8"/>
    <p:sldId id="269" r:id="rId9"/>
    <p:sldId id="259" r:id="rId10"/>
    <p:sldId id="260" r:id="rId11"/>
    <p:sldId id="262" r:id="rId12"/>
    <p:sldId id="271" r:id="rId13"/>
    <p:sldId id="272" r:id="rId14"/>
    <p:sldId id="273" r:id="rId15"/>
    <p:sldId id="274" r:id="rId16"/>
    <p:sldId id="261" r:id="rId17"/>
    <p:sldId id="270" r:id="rId18"/>
    <p:sldId id="276" r:id="rId19"/>
    <p:sldId id="264" r:id="rId20"/>
    <p:sldId id="263" r:id="rId21"/>
    <p:sldId id="275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95EC1D4A-A796-47C3-A63E-CE236FB377E2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95EC1D4A-A796-47C3-A63E-CE236FB377E2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95EC1D4A-A796-47C3-A63E-CE236FB377E2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cs-CZ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95EC1D4A-A796-47C3-A63E-CE236FB377E2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5EC1D4A-A796-47C3-A63E-CE236FB377E2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6.xml"/><Relationship Id="rId4" Type="http://schemas.openxmlformats.org/officeDocument/2006/relationships/slide" Target="slide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0" y="381001"/>
            <a:ext cx="8442314" cy="2209800"/>
          </a:xfrm>
        </p:spPr>
        <p:txBody>
          <a:bodyPr>
            <a:noAutofit/>
          </a:bodyPr>
          <a:lstStyle/>
          <a:p>
            <a:r>
              <a:rPr lang="cs-CZ" sz="4000" b="1" dirty="0">
                <a:latin typeface="Book Antiqua" panose="02040602050305030304" pitchFamily="18" charset="0"/>
              </a:rPr>
              <a:t>Jan Hus a jeho doba</a:t>
            </a:r>
            <a:br>
              <a:rPr lang="cs-CZ" sz="4000" b="1" dirty="0">
                <a:latin typeface="Book Antiqua" panose="02040602050305030304" pitchFamily="18" charset="0"/>
              </a:rPr>
            </a:br>
            <a:r>
              <a:rPr lang="cs-CZ" sz="4000" b="1" dirty="0">
                <a:latin typeface="Book Antiqua" panose="02040602050305030304" pitchFamily="18" charset="0"/>
              </a:rPr>
              <a:t>Husitské války</a:t>
            </a:r>
            <a:br>
              <a:rPr lang="cs-CZ" sz="4000" b="1" dirty="0">
                <a:latin typeface="Book Antiqua" panose="02040602050305030304" pitchFamily="18" charset="0"/>
              </a:rPr>
            </a:br>
            <a:r>
              <a:rPr lang="cs-CZ" sz="4000" b="1" dirty="0">
                <a:latin typeface="Book Antiqua" panose="02040602050305030304" pitchFamily="18" charset="0"/>
              </a:rPr>
              <a:t>Jiří z Poděbrad</a:t>
            </a:r>
            <a:br>
              <a:rPr lang="cs-CZ" sz="4000" b="1" dirty="0">
                <a:latin typeface="Book Antiqua" panose="02040602050305030304" pitchFamily="18" charset="0"/>
              </a:rPr>
            </a:br>
            <a:r>
              <a:rPr lang="cs-CZ" sz="4000" b="1" dirty="0">
                <a:latin typeface="Book Antiqua" panose="02040602050305030304" pitchFamily="18" charset="0"/>
              </a:rPr>
              <a:t>Jagellonci na českém trůně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4800" dirty="0">
                <a:latin typeface="Book Antiqua" panose="02040602050305030304" pitchFamily="18" charset="0"/>
              </a:rPr>
              <a:t>7. ročník</a:t>
            </a:r>
          </a:p>
          <a:p>
            <a:r>
              <a:rPr lang="cs-CZ" sz="4800" dirty="0">
                <a:latin typeface="Book Antiqua" panose="02040602050305030304" pitchFamily="18" charset="0"/>
              </a:rPr>
              <a:t>14-17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0" y="6488668"/>
            <a:ext cx="2339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libri" panose="020F0502020204030204" pitchFamily="34" charset="0"/>
              </a:rPr>
              <a:t>© Lukáš </a:t>
            </a:r>
            <a:r>
              <a:rPr lang="cs-CZ" dirty="0" err="1">
                <a:latin typeface="Calibri" panose="020F0502020204030204" pitchFamily="34" charset="0"/>
              </a:rPr>
              <a:t>Lanč</a:t>
            </a:r>
            <a:r>
              <a:rPr lang="cs-CZ" dirty="0">
                <a:latin typeface="Calibri" panose="020F0502020204030204" pitchFamily="34" charset="0"/>
              </a:rPr>
              <a:t> 2018</a:t>
            </a:r>
          </a:p>
        </p:txBody>
      </p:sp>
      <p:sp>
        <p:nvSpPr>
          <p:cNvPr id="5" name="Šipka dolů 4">
            <a:hlinkClick r:id="rId2" action="ppaction://hlinksldjump"/>
          </p:cNvPr>
          <p:cNvSpPr/>
          <p:nvPr/>
        </p:nvSpPr>
        <p:spPr>
          <a:xfrm>
            <a:off x="1175150" y="2996952"/>
            <a:ext cx="876570" cy="576064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14</a:t>
            </a:r>
          </a:p>
        </p:txBody>
      </p:sp>
      <p:sp>
        <p:nvSpPr>
          <p:cNvPr id="6" name="Šipka dolů 5">
            <a:hlinkClick r:id="rId3" action="ppaction://hlinksldjump"/>
          </p:cNvPr>
          <p:cNvSpPr/>
          <p:nvPr/>
        </p:nvSpPr>
        <p:spPr>
          <a:xfrm>
            <a:off x="1175150" y="3933056"/>
            <a:ext cx="876570" cy="576064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15</a:t>
            </a:r>
          </a:p>
        </p:txBody>
      </p:sp>
      <p:sp>
        <p:nvSpPr>
          <p:cNvPr id="7" name="Šipka dolů 6">
            <a:hlinkClick r:id="rId4" action="ppaction://hlinksldjump"/>
          </p:cNvPr>
          <p:cNvSpPr/>
          <p:nvPr/>
        </p:nvSpPr>
        <p:spPr>
          <a:xfrm>
            <a:off x="1184069" y="5805264"/>
            <a:ext cx="876570" cy="576064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17</a:t>
            </a:r>
          </a:p>
        </p:txBody>
      </p:sp>
      <p:sp>
        <p:nvSpPr>
          <p:cNvPr id="8" name="Šipka dolů 7">
            <a:hlinkClick r:id="rId5" action="ppaction://hlinksldjump"/>
          </p:cNvPr>
          <p:cNvSpPr/>
          <p:nvPr/>
        </p:nvSpPr>
        <p:spPr>
          <a:xfrm>
            <a:off x="1175150" y="4869160"/>
            <a:ext cx="876570" cy="576064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47678048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Výsledek obrázku pro husité polní vojs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184" y="4269118"/>
            <a:ext cx="2505064" cy="1905793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ek obrázku pro husitská měs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65" y="4071201"/>
            <a:ext cx="3913187" cy="200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</a:t>
            </a:r>
            <a:r>
              <a:rPr lang="cs-CZ" sz="1600" dirty="0" err="1">
                <a:latin typeface="Calibri" panose="020F0502020204030204" pitchFamily="34" charset="0"/>
              </a:rPr>
              <a:t>Lanč</a:t>
            </a:r>
            <a:r>
              <a:rPr lang="cs-CZ" sz="1600" dirty="0">
                <a:latin typeface="Calibri" panose="020F0502020204030204" pitchFamily="34" charset="0"/>
              </a:rPr>
              <a:t> 2018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-1844" y="0"/>
            <a:ext cx="827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15</a:t>
            </a:r>
          </a:p>
          <a:p>
            <a:endParaRPr lang="cs-CZ" sz="2400" dirty="0"/>
          </a:p>
        </p:txBody>
      </p:sp>
      <p:sp>
        <p:nvSpPr>
          <p:cNvPr id="2" name="Šipka nahoru, doprava i doleva 1"/>
          <p:cNvSpPr/>
          <p:nvPr/>
        </p:nvSpPr>
        <p:spPr>
          <a:xfrm>
            <a:off x="3059832" y="-237220"/>
            <a:ext cx="2808312" cy="936104"/>
          </a:xfrm>
          <a:prstGeom prst="leftRight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aoblený obdélník 2"/>
          <p:cNvSpPr/>
          <p:nvPr/>
        </p:nvSpPr>
        <p:spPr>
          <a:xfrm>
            <a:off x="1259632" y="158725"/>
            <a:ext cx="1584176" cy="6058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umírnění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6012161" y="158725"/>
            <a:ext cx="1584176" cy="6058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radikální</a:t>
            </a:r>
          </a:p>
        </p:txBody>
      </p:sp>
      <p:sp>
        <p:nvSpPr>
          <p:cNvPr id="8" name="Jednoduché závorky 7"/>
          <p:cNvSpPr/>
          <p:nvPr/>
        </p:nvSpPr>
        <p:spPr>
          <a:xfrm>
            <a:off x="611560" y="836712"/>
            <a:ext cx="2664296" cy="504056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hlavně odebrání majetku církvi</a:t>
            </a:r>
          </a:p>
        </p:txBody>
      </p:sp>
      <p:sp>
        <p:nvSpPr>
          <p:cNvPr id="10" name="Jednoduché závorky 9"/>
          <p:cNvSpPr/>
          <p:nvPr/>
        </p:nvSpPr>
        <p:spPr>
          <a:xfrm>
            <a:off x="5724128" y="836712"/>
            <a:ext cx="2664296" cy="504056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rovnost všech lidí</a:t>
            </a:r>
          </a:p>
        </p:txBody>
      </p:sp>
      <p:sp>
        <p:nvSpPr>
          <p:cNvPr id="11" name="Ovál 10"/>
          <p:cNvSpPr/>
          <p:nvPr/>
        </p:nvSpPr>
        <p:spPr>
          <a:xfrm>
            <a:off x="191932" y="1816656"/>
            <a:ext cx="1944216" cy="86409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hus. šlechta</a:t>
            </a:r>
          </a:p>
        </p:txBody>
      </p:sp>
      <p:sp>
        <p:nvSpPr>
          <p:cNvPr id="12" name="Ovál 11"/>
          <p:cNvSpPr/>
          <p:nvPr/>
        </p:nvSpPr>
        <p:spPr>
          <a:xfrm>
            <a:off x="2087724" y="2420888"/>
            <a:ext cx="1944216" cy="86409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hus. města</a:t>
            </a:r>
          </a:p>
        </p:txBody>
      </p:sp>
      <p:sp>
        <p:nvSpPr>
          <p:cNvPr id="13" name="Ovál 12"/>
          <p:cNvSpPr/>
          <p:nvPr/>
        </p:nvSpPr>
        <p:spPr>
          <a:xfrm>
            <a:off x="4463988" y="2420888"/>
            <a:ext cx="1944216" cy="86409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chemeClr val="bg1"/>
                </a:solidFill>
                <a:latin typeface="Book Antiqua" panose="02040602050305030304" pitchFamily="18" charset="0"/>
              </a:rPr>
              <a:t>Žižkovci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4" name="Ovál 13"/>
          <p:cNvSpPr/>
          <p:nvPr/>
        </p:nvSpPr>
        <p:spPr>
          <a:xfrm>
            <a:off x="6444208" y="1789976"/>
            <a:ext cx="1944216" cy="86409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sektáři</a:t>
            </a:r>
          </a:p>
        </p:txBody>
      </p:sp>
      <p:sp>
        <p:nvSpPr>
          <p:cNvPr id="15" name="Šipka nahoru 14"/>
          <p:cNvSpPr/>
          <p:nvPr/>
        </p:nvSpPr>
        <p:spPr>
          <a:xfrm rot="1807412">
            <a:off x="1727685" y="1420008"/>
            <a:ext cx="432048" cy="432048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16" name="Šipka nahoru 15"/>
          <p:cNvSpPr/>
          <p:nvPr/>
        </p:nvSpPr>
        <p:spPr>
          <a:xfrm rot="20931600">
            <a:off x="2583876" y="1473584"/>
            <a:ext cx="432048" cy="886567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17" name="Šipka nahoru 16"/>
          <p:cNvSpPr/>
          <p:nvPr/>
        </p:nvSpPr>
        <p:spPr>
          <a:xfrm rot="19792588" flipH="1">
            <a:off x="6588225" y="1420006"/>
            <a:ext cx="432048" cy="432048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18" name="Šipka nahoru 17"/>
          <p:cNvSpPr/>
          <p:nvPr/>
        </p:nvSpPr>
        <p:spPr>
          <a:xfrm rot="668400" flipH="1">
            <a:off x="5652120" y="1473582"/>
            <a:ext cx="432048" cy="886567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19" name="Obdélník 18"/>
          <p:cNvSpPr/>
          <p:nvPr/>
        </p:nvSpPr>
        <p:spPr>
          <a:xfrm rot="987822">
            <a:off x="1776506" y="1579300"/>
            <a:ext cx="1188132" cy="421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spíše</a:t>
            </a:r>
          </a:p>
        </p:txBody>
      </p:sp>
      <p:sp>
        <p:nvSpPr>
          <p:cNvPr id="20" name="Obdélník 19"/>
          <p:cNvSpPr/>
          <p:nvPr/>
        </p:nvSpPr>
        <p:spPr>
          <a:xfrm rot="20612178" flipH="1">
            <a:off x="5724199" y="1500494"/>
            <a:ext cx="1188132" cy="421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spíše</a:t>
            </a:r>
          </a:p>
        </p:txBody>
      </p:sp>
      <p:sp>
        <p:nvSpPr>
          <p:cNvPr id="21" name="Ohnutý roh 20"/>
          <p:cNvSpPr/>
          <p:nvPr/>
        </p:nvSpPr>
        <p:spPr>
          <a:xfrm>
            <a:off x="1250752" y="3126702"/>
            <a:ext cx="1895792" cy="1008112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městské svazy,</a:t>
            </a: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proti šlechtě</a:t>
            </a:r>
          </a:p>
        </p:txBody>
      </p:sp>
      <p:sp>
        <p:nvSpPr>
          <p:cNvPr id="22" name="Ohnutý roh 21"/>
          <p:cNvSpPr/>
          <p:nvPr/>
        </p:nvSpPr>
        <p:spPr>
          <a:xfrm>
            <a:off x="4108106" y="3338782"/>
            <a:ext cx="1895792" cy="1008112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od 1423 mimo Tábor, tzv. polní vojska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191932" y="6165304"/>
            <a:ext cx="5024148" cy="5040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!!! vždy jednotní proti společnému nepříteli !!!</a:t>
            </a:r>
          </a:p>
        </p:txBody>
      </p:sp>
      <p:sp>
        <p:nvSpPr>
          <p:cNvPr id="25" name="Jednoduché závorky 24"/>
          <p:cNvSpPr/>
          <p:nvPr/>
        </p:nvSpPr>
        <p:spPr>
          <a:xfrm>
            <a:off x="5459288" y="6070984"/>
            <a:ext cx="3456384" cy="692696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bitva u Ústí n. L., u Tachova, u Domažlic…</a:t>
            </a:r>
          </a:p>
        </p:txBody>
      </p:sp>
      <p:pic>
        <p:nvPicPr>
          <p:cNvPr id="2050" name="Picture 2" descr="Související obrázek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2" t="15257" r="16754" b="23440"/>
          <a:stretch/>
        </p:blipFill>
        <p:spPr bwMode="auto">
          <a:xfrm>
            <a:off x="3476018" y="698885"/>
            <a:ext cx="2392126" cy="172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Výsledek obrázku pro husitská měst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14" y="1103118"/>
            <a:ext cx="8714654" cy="447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Výsledek obrázku pro husité polní vojsk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09136"/>
            <a:ext cx="7943524" cy="6043243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Výsledek obrázku pro adamité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91"/>
          <a:stretch/>
        </p:blipFill>
        <p:spPr bwMode="auto">
          <a:xfrm>
            <a:off x="6764862" y="3933056"/>
            <a:ext cx="2244506" cy="209892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Ohnutý roh 22"/>
          <p:cNvSpPr/>
          <p:nvPr/>
        </p:nvSpPr>
        <p:spPr>
          <a:xfrm>
            <a:off x="6492631" y="2780928"/>
            <a:ext cx="2569125" cy="1296144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nepřijímáni ani husity,</a:t>
            </a: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např. adamité</a:t>
            </a: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(„na Adama“)</a:t>
            </a:r>
          </a:p>
        </p:txBody>
      </p:sp>
      <p:pic>
        <p:nvPicPr>
          <p:cNvPr id="30" name="Picture 8" descr="Výsledek obrázku pro adamité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19" y="1055785"/>
            <a:ext cx="8704298" cy="4892704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6607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 animBg="1"/>
      <p:bldP spid="22" grpId="0" animBg="1"/>
      <p:bldP spid="24" grpId="0" animBg="1"/>
      <p:bldP spid="25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</a:t>
            </a:r>
            <a:r>
              <a:rPr lang="cs-CZ" sz="1600" dirty="0" err="1">
                <a:latin typeface="Calibri" panose="020F0502020204030204" pitchFamily="34" charset="0"/>
              </a:rPr>
              <a:t>Lanč</a:t>
            </a:r>
            <a:r>
              <a:rPr lang="cs-CZ" sz="1600" dirty="0">
                <a:latin typeface="Calibri" panose="020F0502020204030204" pitchFamily="34" charset="0"/>
              </a:rPr>
              <a:t> 2018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15</a:t>
            </a:r>
          </a:p>
          <a:p>
            <a:endParaRPr lang="cs-CZ" sz="2400" dirty="0"/>
          </a:p>
        </p:txBody>
      </p:sp>
      <p:sp>
        <p:nvSpPr>
          <p:cNvPr id="2" name="Obdélník 1"/>
          <p:cNvSpPr/>
          <p:nvPr/>
        </p:nvSpPr>
        <p:spPr>
          <a:xfrm>
            <a:off x="620688" y="487345"/>
            <a:ext cx="2069976" cy="59107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Táborité</a:t>
            </a:r>
          </a:p>
        </p:txBody>
      </p:sp>
      <p:sp>
        <p:nvSpPr>
          <p:cNvPr id="3" name="Jednoduché závorky 2"/>
          <p:cNvSpPr/>
          <p:nvPr/>
        </p:nvSpPr>
        <p:spPr>
          <a:xfrm>
            <a:off x="323528" y="1268760"/>
            <a:ext cx="2664296" cy="1440160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1420 založen Tábor</a:t>
            </a: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hejtmanem Jan Žižka</a:t>
            </a: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rovnostáři</a:t>
            </a: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(majetek ve spol. kádích)</a:t>
            </a:r>
          </a:p>
        </p:txBody>
      </p:sp>
      <p:sp>
        <p:nvSpPr>
          <p:cNvPr id="6" name="Obdélník 5"/>
          <p:cNvSpPr/>
          <p:nvPr/>
        </p:nvSpPr>
        <p:spPr>
          <a:xfrm>
            <a:off x="6803213" y="191809"/>
            <a:ext cx="2069976" cy="59107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ikonoklasmus</a:t>
            </a:r>
          </a:p>
        </p:txBody>
      </p:sp>
      <p:sp>
        <p:nvSpPr>
          <p:cNvPr id="7" name="Jednoduché závorky 6"/>
          <p:cNvSpPr/>
          <p:nvPr/>
        </p:nvSpPr>
        <p:spPr>
          <a:xfrm>
            <a:off x="6397461" y="908720"/>
            <a:ext cx="2664296" cy="1440160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= obrazoborectví</a:t>
            </a: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ničení výzdoby kostelů (znechucení bohatstvím církve)</a:t>
            </a:r>
          </a:p>
        </p:txBody>
      </p:sp>
      <p:sp>
        <p:nvSpPr>
          <p:cNvPr id="8" name="Obdélník 7"/>
          <p:cNvSpPr/>
          <p:nvPr/>
        </p:nvSpPr>
        <p:spPr>
          <a:xfrm>
            <a:off x="6694621" y="5124779"/>
            <a:ext cx="2069976" cy="59107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spanilé jízdy</a:t>
            </a:r>
          </a:p>
        </p:txBody>
      </p:sp>
      <p:sp>
        <p:nvSpPr>
          <p:cNvPr id="9" name="Jednoduché závorky 8"/>
          <p:cNvSpPr/>
          <p:nvPr/>
        </p:nvSpPr>
        <p:spPr>
          <a:xfrm>
            <a:off x="5931725" y="5794423"/>
            <a:ext cx="2957482" cy="748465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oficiálně šíření Husových myšlenek za hranice</a:t>
            </a:r>
          </a:p>
        </p:txBody>
      </p:sp>
      <p:sp>
        <p:nvSpPr>
          <p:cNvPr id="10" name="Násobení 9"/>
          <p:cNvSpPr/>
          <p:nvPr/>
        </p:nvSpPr>
        <p:spPr>
          <a:xfrm>
            <a:off x="5329900" y="5941720"/>
            <a:ext cx="585192" cy="586737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11" name="Jednoduché závorky 10"/>
          <p:cNvSpPr/>
          <p:nvPr/>
        </p:nvSpPr>
        <p:spPr>
          <a:xfrm>
            <a:off x="323528" y="5794423"/>
            <a:ext cx="5006372" cy="1013448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ve skutečnosti loupeživé nájezdy</a:t>
            </a: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(= na polích se nepěstuje, protože většina chlapů v polních vojskách)</a:t>
            </a:r>
          </a:p>
        </p:txBody>
      </p:sp>
      <p:pic>
        <p:nvPicPr>
          <p:cNvPr id="3074" name="Picture 2" descr="http://kralovskedilo.ktf.cuni.cz/assets/data/fea269c4d5a5f7853877b326e71190548cdd91b717f25f9711ab1c17a1642b42-medium-56a2653e537145c10be77607afeb79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96307"/>
            <a:ext cx="4261701" cy="2690199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nd03.jxs.cz/164/114/dfab387a10_60828978_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568" y="251791"/>
            <a:ext cx="2968926" cy="218030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Související obráze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127" y="2432096"/>
            <a:ext cx="4071022" cy="2618409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ýsledek obrázku pro husité spanilé jízd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3" y="88195"/>
            <a:ext cx="7594124" cy="570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2917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Výsledek obrázku pro husité křížová výpra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656" y="1944681"/>
            <a:ext cx="4274454" cy="286047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</a:t>
            </a:r>
            <a:r>
              <a:rPr lang="cs-CZ" sz="1600" dirty="0" err="1">
                <a:latin typeface="Calibri" panose="020F0502020204030204" pitchFamily="34" charset="0"/>
              </a:rPr>
              <a:t>Lanč</a:t>
            </a:r>
            <a:r>
              <a:rPr lang="cs-CZ" sz="1600" dirty="0">
                <a:latin typeface="Calibri" panose="020F0502020204030204" pitchFamily="34" charset="0"/>
              </a:rPr>
              <a:t> 2018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15</a:t>
            </a:r>
          </a:p>
          <a:p>
            <a:endParaRPr lang="cs-CZ" sz="2400" dirty="0"/>
          </a:p>
        </p:txBody>
      </p:sp>
      <p:sp>
        <p:nvSpPr>
          <p:cNvPr id="2" name="Zaoblený obdélník 1"/>
          <p:cNvSpPr/>
          <p:nvPr/>
        </p:nvSpPr>
        <p:spPr>
          <a:xfrm>
            <a:off x="3275856" y="230832"/>
            <a:ext cx="2736304" cy="74989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Čtyři pražské artikuly</a:t>
            </a:r>
          </a:p>
        </p:txBody>
      </p:sp>
      <p:sp>
        <p:nvSpPr>
          <p:cNvPr id="3" name="Jednoduché závorky 2"/>
          <p:cNvSpPr/>
          <p:nvPr/>
        </p:nvSpPr>
        <p:spPr>
          <a:xfrm>
            <a:off x="3707904" y="1131666"/>
            <a:ext cx="1872208" cy="504056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Praha 1420</a:t>
            </a:r>
          </a:p>
        </p:txBody>
      </p:sp>
      <p:sp>
        <p:nvSpPr>
          <p:cNvPr id="6" name="Ohnutý roh 5"/>
          <p:cNvSpPr/>
          <p:nvPr/>
        </p:nvSpPr>
        <p:spPr>
          <a:xfrm>
            <a:off x="539552" y="461665"/>
            <a:ext cx="2448272" cy="771091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společný program husitů</a:t>
            </a:r>
          </a:p>
        </p:txBody>
      </p:sp>
      <p:sp>
        <p:nvSpPr>
          <p:cNvPr id="7" name="Šipka ohnutá nahoru 6"/>
          <p:cNvSpPr/>
          <p:nvPr/>
        </p:nvSpPr>
        <p:spPr>
          <a:xfrm flipV="1">
            <a:off x="5868144" y="461665"/>
            <a:ext cx="2088232" cy="864096"/>
          </a:xfrm>
          <a:prstGeom prst="bent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588224" y="1484784"/>
            <a:ext cx="2304256" cy="5040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svoboda kázání</a:t>
            </a:r>
          </a:p>
        </p:txBody>
      </p:sp>
      <p:sp>
        <p:nvSpPr>
          <p:cNvPr id="9" name="Obdélník 8"/>
          <p:cNvSpPr/>
          <p:nvPr/>
        </p:nvSpPr>
        <p:spPr>
          <a:xfrm>
            <a:off x="6578664" y="2164120"/>
            <a:ext cx="2304256" cy="5040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přijímání podobojí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575960" y="2852936"/>
            <a:ext cx="2304256" cy="7200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církev bez majetku a světské moci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6564872" y="3748648"/>
            <a:ext cx="2304256" cy="9764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spravedlivé potrestání nehledě na postavení</a:t>
            </a:r>
          </a:p>
        </p:txBody>
      </p:sp>
      <p:sp>
        <p:nvSpPr>
          <p:cNvPr id="12" name="Násobení 11"/>
          <p:cNvSpPr/>
          <p:nvPr/>
        </p:nvSpPr>
        <p:spPr>
          <a:xfrm>
            <a:off x="7452320" y="4897328"/>
            <a:ext cx="576064" cy="576064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6615608" y="5473392"/>
            <a:ext cx="2280904" cy="7639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Zikmund i papež zásadně proti</a:t>
            </a:r>
          </a:p>
        </p:txBody>
      </p:sp>
      <p:sp>
        <p:nvSpPr>
          <p:cNvPr id="15" name="Šipka doleva 14"/>
          <p:cNvSpPr/>
          <p:nvPr/>
        </p:nvSpPr>
        <p:spPr>
          <a:xfrm>
            <a:off x="5580112" y="5612198"/>
            <a:ext cx="864096" cy="486308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3131840" y="5612198"/>
            <a:ext cx="2232248" cy="7691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proti husitům vyhlášena kruciáta</a:t>
            </a:r>
          </a:p>
        </p:txBody>
      </p:sp>
      <p:sp>
        <p:nvSpPr>
          <p:cNvPr id="17" name="Jednoduché závorky 16"/>
          <p:cNvSpPr/>
          <p:nvPr/>
        </p:nvSpPr>
        <p:spPr>
          <a:xfrm>
            <a:off x="539552" y="5234272"/>
            <a:ext cx="2448272" cy="846348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celkem pět, pokaždé husité vítězí</a:t>
            </a:r>
          </a:p>
        </p:txBody>
      </p:sp>
      <p:sp>
        <p:nvSpPr>
          <p:cNvPr id="18" name="Pětiúhelník 17"/>
          <p:cNvSpPr/>
          <p:nvPr/>
        </p:nvSpPr>
        <p:spPr>
          <a:xfrm>
            <a:off x="159376" y="6195601"/>
            <a:ext cx="2520280" cy="426838"/>
          </a:xfrm>
          <a:prstGeom prst="homePlat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viz PL Hus. vojenství</a:t>
            </a:r>
          </a:p>
        </p:txBody>
      </p:sp>
      <p:pic>
        <p:nvPicPr>
          <p:cNvPr id="4098" name="Picture 2" descr="Výsledek obrázku pro husité křížová výpra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20" y="1383694"/>
            <a:ext cx="2608288" cy="3639233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2962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Související obráze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36" y="1688318"/>
            <a:ext cx="6967504" cy="4345459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Šipka ohnutá nahoru 12"/>
          <p:cNvSpPr/>
          <p:nvPr/>
        </p:nvSpPr>
        <p:spPr>
          <a:xfrm rot="16200000" flipH="1">
            <a:off x="6450868" y="5441816"/>
            <a:ext cx="792088" cy="1440160"/>
          </a:xfrm>
          <a:prstGeom prst="bent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</a:t>
            </a:r>
            <a:r>
              <a:rPr lang="cs-CZ" sz="1600" dirty="0" err="1">
                <a:latin typeface="Calibri" panose="020F0502020204030204" pitchFamily="34" charset="0"/>
              </a:rPr>
              <a:t>Lanč</a:t>
            </a:r>
            <a:r>
              <a:rPr lang="cs-CZ" sz="1600" dirty="0">
                <a:latin typeface="Calibri" panose="020F0502020204030204" pitchFamily="34" charset="0"/>
              </a:rPr>
              <a:t> 2018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15</a:t>
            </a:r>
          </a:p>
          <a:p>
            <a:endParaRPr lang="cs-CZ" sz="2400" dirty="0"/>
          </a:p>
        </p:txBody>
      </p:sp>
      <p:sp>
        <p:nvSpPr>
          <p:cNvPr id="2" name="Obdélník 1"/>
          <p:cNvSpPr/>
          <p:nvPr/>
        </p:nvSpPr>
        <p:spPr>
          <a:xfrm>
            <a:off x="413792" y="461665"/>
            <a:ext cx="2718048" cy="87910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po porážce hus. vojsk Zikmund i papež mění přístup</a:t>
            </a:r>
          </a:p>
        </p:txBody>
      </p:sp>
      <p:sp>
        <p:nvSpPr>
          <p:cNvPr id="3" name="Šipka doprava 2"/>
          <p:cNvSpPr/>
          <p:nvPr/>
        </p:nvSpPr>
        <p:spPr>
          <a:xfrm>
            <a:off x="3419872" y="613184"/>
            <a:ext cx="720080" cy="57606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398640" y="537424"/>
            <a:ext cx="2448272" cy="72758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jednání na sněmu v Basileji</a:t>
            </a:r>
          </a:p>
        </p:txBody>
      </p:sp>
      <p:sp>
        <p:nvSpPr>
          <p:cNvPr id="7" name="Jednoduché závorky 6"/>
          <p:cNvSpPr/>
          <p:nvPr/>
        </p:nvSpPr>
        <p:spPr>
          <a:xfrm>
            <a:off x="6846912" y="1219305"/>
            <a:ext cx="2214844" cy="982432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zde se ukazuje nejednotnost  husitů</a:t>
            </a:r>
          </a:p>
        </p:txBody>
      </p:sp>
      <p:sp>
        <p:nvSpPr>
          <p:cNvPr id="8" name="Šipka dolů 7"/>
          <p:cNvSpPr/>
          <p:nvPr/>
        </p:nvSpPr>
        <p:spPr>
          <a:xfrm>
            <a:off x="8337228" y="2066465"/>
            <a:ext cx="504056" cy="57606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9" name="Jednoduché závorky 8"/>
          <p:cNvSpPr/>
          <p:nvPr/>
        </p:nvSpPr>
        <p:spPr>
          <a:xfrm>
            <a:off x="7236295" y="2669138"/>
            <a:ext cx="1807329" cy="737592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 err="1">
                <a:latin typeface="Book Antiqua" panose="02040602050305030304" pitchFamily="18" charset="0"/>
              </a:rPr>
              <a:t>Z+p</a:t>
            </a:r>
            <a:r>
              <a:rPr lang="cs-CZ" dirty="0">
                <a:latin typeface="Book Antiqua" panose="02040602050305030304" pitchFamily="18" charset="0"/>
              </a:rPr>
              <a:t> toho využívají</a:t>
            </a:r>
          </a:p>
        </p:txBody>
      </p:sp>
      <p:sp>
        <p:nvSpPr>
          <p:cNvPr id="10" name="Šipka dolů 9"/>
          <p:cNvSpPr/>
          <p:nvPr/>
        </p:nvSpPr>
        <p:spPr>
          <a:xfrm>
            <a:off x="7295848" y="3302851"/>
            <a:ext cx="504056" cy="57606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6444208" y="4005064"/>
            <a:ext cx="2448272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bitva u Lipan</a:t>
            </a:r>
          </a:p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30. května 1434</a:t>
            </a:r>
          </a:p>
        </p:txBody>
      </p:sp>
      <p:sp>
        <p:nvSpPr>
          <p:cNvPr id="12" name="Ohnutý roh 11"/>
          <p:cNvSpPr/>
          <p:nvPr/>
        </p:nvSpPr>
        <p:spPr>
          <a:xfrm>
            <a:off x="6012160" y="4869160"/>
            <a:ext cx="2880320" cy="1080120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stojí proti sobě umírnění husité (chtějí dohodu) a radikální (dál bojovat)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3542928" y="5948928"/>
            <a:ext cx="2448272" cy="7275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vítězí umírnění</a:t>
            </a:r>
          </a:p>
        </p:txBody>
      </p:sp>
    </p:spTree>
    <p:extLst>
      <p:ext uri="{BB962C8B-B14F-4D97-AF65-F5344CB8AC3E}">
        <p14:creationId xmlns:p14="http://schemas.microsoft.com/office/powerpoint/2010/main" val="2243179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ýsledek obrázku pro zikmund lucemburský českým krále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2" t="9309" r="24936" b="11739"/>
          <a:stretch/>
        </p:blipFill>
        <p:spPr bwMode="auto">
          <a:xfrm>
            <a:off x="6135281" y="895202"/>
            <a:ext cx="2473372" cy="543944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Výsledek obrázku pro husité jihlavská kompaktá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50" y="816782"/>
            <a:ext cx="5143500" cy="3352801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</a:t>
            </a:r>
            <a:r>
              <a:rPr lang="cs-CZ" sz="1600" dirty="0" err="1">
                <a:latin typeface="Calibri" panose="020F0502020204030204" pitchFamily="34" charset="0"/>
              </a:rPr>
              <a:t>Lanč</a:t>
            </a:r>
            <a:r>
              <a:rPr lang="cs-CZ" sz="1600" dirty="0">
                <a:latin typeface="Calibri" panose="020F0502020204030204" pitchFamily="34" charset="0"/>
              </a:rPr>
              <a:t> 2018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15</a:t>
            </a:r>
          </a:p>
          <a:p>
            <a:endParaRPr lang="cs-CZ" sz="2400" dirty="0"/>
          </a:p>
        </p:txBody>
      </p:sp>
      <p:sp>
        <p:nvSpPr>
          <p:cNvPr id="2" name="Zaoblený obdélník 1"/>
          <p:cNvSpPr/>
          <p:nvPr/>
        </p:nvSpPr>
        <p:spPr>
          <a:xfrm>
            <a:off x="3469909" y="67276"/>
            <a:ext cx="2520280" cy="80709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Jihlavská kompaktáta</a:t>
            </a:r>
          </a:p>
        </p:txBody>
      </p:sp>
      <p:sp>
        <p:nvSpPr>
          <p:cNvPr id="3" name="Jednoduché závorky 2"/>
          <p:cNvSpPr/>
          <p:nvPr/>
        </p:nvSpPr>
        <p:spPr>
          <a:xfrm>
            <a:off x="6070652" y="182791"/>
            <a:ext cx="2520280" cy="576064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5. července 1436</a:t>
            </a:r>
          </a:p>
        </p:txBody>
      </p:sp>
      <p:sp>
        <p:nvSpPr>
          <p:cNvPr id="7" name="Ovál 6"/>
          <p:cNvSpPr/>
          <p:nvPr/>
        </p:nvSpPr>
        <p:spPr>
          <a:xfrm>
            <a:off x="0" y="3887060"/>
            <a:ext cx="576064" cy="57606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1.</a:t>
            </a:r>
          </a:p>
        </p:txBody>
      </p:sp>
      <p:sp>
        <p:nvSpPr>
          <p:cNvPr id="8" name="Ovál 7"/>
          <p:cNvSpPr/>
          <p:nvPr/>
        </p:nvSpPr>
        <p:spPr>
          <a:xfrm>
            <a:off x="1331640" y="4965728"/>
            <a:ext cx="576064" cy="57606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2.</a:t>
            </a:r>
          </a:p>
        </p:txBody>
      </p:sp>
      <p:sp>
        <p:nvSpPr>
          <p:cNvPr id="9" name="Ovál 8"/>
          <p:cNvSpPr/>
          <p:nvPr/>
        </p:nvSpPr>
        <p:spPr>
          <a:xfrm>
            <a:off x="158312" y="5867596"/>
            <a:ext cx="576064" cy="57606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3.</a:t>
            </a:r>
          </a:p>
        </p:txBody>
      </p:sp>
      <p:sp>
        <p:nvSpPr>
          <p:cNvPr id="10" name="Obdélník 9"/>
          <p:cNvSpPr/>
          <p:nvPr/>
        </p:nvSpPr>
        <p:spPr>
          <a:xfrm>
            <a:off x="759768" y="4031076"/>
            <a:ext cx="2295872" cy="7200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povoleno přijímání podobojí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2215329" y="4880556"/>
            <a:ext cx="4268332" cy="74640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každý se může svobodně rozhodnout, zda bude kališník či katolík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920704" y="5795588"/>
            <a:ext cx="2295872" cy="7200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částečné odebrání majetku církvi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5796136" y="5941132"/>
            <a:ext cx="3069312" cy="7200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Zikmund na oplátku uznán č. králem</a:t>
            </a:r>
          </a:p>
        </p:txBody>
      </p:sp>
      <p:sp>
        <p:nvSpPr>
          <p:cNvPr id="6" name="Ohnutý roh 5"/>
          <p:cNvSpPr/>
          <p:nvPr/>
        </p:nvSpPr>
        <p:spPr>
          <a:xfrm>
            <a:off x="1207484" y="215426"/>
            <a:ext cx="1944216" cy="979612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dohoda mezi </a:t>
            </a:r>
            <a:r>
              <a:rPr lang="cs-CZ" dirty="0" err="1">
                <a:latin typeface="Book Antiqua" panose="02040602050305030304" pitchFamily="18" charset="0"/>
              </a:rPr>
              <a:t>Z+p</a:t>
            </a:r>
            <a:r>
              <a:rPr lang="cs-CZ" dirty="0">
                <a:latin typeface="Book Antiqua" panose="02040602050305030304" pitchFamily="18" charset="0"/>
              </a:rPr>
              <a:t> a umírněnými</a:t>
            </a:r>
          </a:p>
        </p:txBody>
      </p:sp>
    </p:spTree>
    <p:extLst>
      <p:ext uri="{BB962C8B-B14F-4D97-AF65-F5344CB8AC3E}">
        <p14:creationId xmlns:p14="http://schemas.microsoft.com/office/powerpoint/2010/main" val="2243179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Výsledek obrázku pro husité opuštěná po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539" y="1018724"/>
            <a:ext cx="2987824" cy="267013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stavy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689" y="2916810"/>
            <a:ext cx="7128792" cy="2031521"/>
          </a:xfrm>
          <a:prstGeom prst="rect">
            <a:avLst/>
          </a:prstGeom>
          <a:noFill/>
          <a:ln>
            <a:noFill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</a:t>
            </a:r>
            <a:r>
              <a:rPr lang="cs-CZ" sz="1600" dirty="0" err="1">
                <a:latin typeface="Calibri" panose="020F0502020204030204" pitchFamily="34" charset="0"/>
              </a:rPr>
              <a:t>Lanč</a:t>
            </a:r>
            <a:r>
              <a:rPr lang="cs-CZ" sz="1600" dirty="0">
                <a:latin typeface="Calibri" panose="020F0502020204030204" pitchFamily="34" charset="0"/>
              </a:rPr>
              <a:t> 2018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15</a:t>
            </a:r>
          </a:p>
          <a:p>
            <a:endParaRPr lang="cs-CZ" sz="2400" dirty="0"/>
          </a:p>
        </p:txBody>
      </p:sp>
      <p:sp>
        <p:nvSpPr>
          <p:cNvPr id="2" name="Zaoblený obdélník 1"/>
          <p:cNvSpPr/>
          <p:nvPr/>
        </p:nvSpPr>
        <p:spPr>
          <a:xfrm>
            <a:off x="3239852" y="266333"/>
            <a:ext cx="2682552" cy="74259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Důsledky husitské revoluce</a:t>
            </a:r>
          </a:p>
        </p:txBody>
      </p:sp>
      <p:sp>
        <p:nvSpPr>
          <p:cNvPr id="6" name="Obdélník 5"/>
          <p:cNvSpPr/>
          <p:nvPr/>
        </p:nvSpPr>
        <p:spPr>
          <a:xfrm>
            <a:off x="6790187" y="244450"/>
            <a:ext cx="1692188" cy="6480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hladomory</a:t>
            </a:r>
          </a:p>
        </p:txBody>
      </p:sp>
      <p:sp>
        <p:nvSpPr>
          <p:cNvPr id="7" name="Obdélník 6"/>
          <p:cNvSpPr/>
          <p:nvPr/>
        </p:nvSpPr>
        <p:spPr>
          <a:xfrm>
            <a:off x="5220072" y="5301208"/>
            <a:ext cx="3384376" cy="6480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mezinárodní izolace</a:t>
            </a:r>
          </a:p>
        </p:txBody>
      </p:sp>
      <p:sp>
        <p:nvSpPr>
          <p:cNvPr id="8" name="Obdélník 7"/>
          <p:cNvSpPr/>
          <p:nvPr/>
        </p:nvSpPr>
        <p:spPr>
          <a:xfrm>
            <a:off x="770699" y="2353790"/>
            <a:ext cx="3384376" cy="96160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úpadek moci církve ve prospěch královských měst a nižší šlechty</a:t>
            </a:r>
          </a:p>
        </p:txBody>
      </p:sp>
      <p:sp>
        <p:nvSpPr>
          <p:cNvPr id="9" name="Šipka dolů 8"/>
          <p:cNvSpPr/>
          <p:nvPr/>
        </p:nvSpPr>
        <p:spPr>
          <a:xfrm>
            <a:off x="3100165" y="3099374"/>
            <a:ext cx="468052" cy="50405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11" name="Jednoduché závorky 10"/>
          <p:cNvSpPr/>
          <p:nvPr/>
        </p:nvSpPr>
        <p:spPr>
          <a:xfrm>
            <a:off x="5760132" y="6093296"/>
            <a:ext cx="2304256" cy="504056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jsme kacíři Evropy</a:t>
            </a:r>
          </a:p>
        </p:txBody>
      </p:sp>
      <p:sp>
        <p:nvSpPr>
          <p:cNvPr id="12" name="Jednoduché závorky 11"/>
          <p:cNvSpPr/>
          <p:nvPr/>
        </p:nvSpPr>
        <p:spPr>
          <a:xfrm>
            <a:off x="212480" y="3494221"/>
            <a:ext cx="1712444" cy="601812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a majetku církve</a:t>
            </a:r>
          </a:p>
        </p:txBody>
      </p:sp>
      <p:sp>
        <p:nvSpPr>
          <p:cNvPr id="13" name="Šipka ohnutá nahoru 12"/>
          <p:cNvSpPr/>
          <p:nvPr/>
        </p:nvSpPr>
        <p:spPr>
          <a:xfrm rot="10800000">
            <a:off x="474260" y="2468920"/>
            <a:ext cx="648072" cy="972875"/>
          </a:xfrm>
          <a:prstGeom prst="bent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pic>
        <p:nvPicPr>
          <p:cNvPr id="7172" name="Picture 4" descr="https://upload.wikimedia.org/wikipedia/commons/thumb/3/30/Hussite_flag.svg/1200px-Hussite_flag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2" y="103890"/>
            <a:ext cx="2863607" cy="190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462887" y="1334412"/>
            <a:ext cx="3384376" cy="79208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úpadek hospodářství, kultury, vzdělání</a:t>
            </a:r>
          </a:p>
        </p:txBody>
      </p:sp>
      <p:pic>
        <p:nvPicPr>
          <p:cNvPr id="7177" name="Picture 9" descr="Výsledek obrázku pro burning churc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62" y="4324538"/>
            <a:ext cx="4155449" cy="2533461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179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Šipka ohnutá nahoru 14"/>
          <p:cNvSpPr/>
          <p:nvPr/>
        </p:nvSpPr>
        <p:spPr>
          <a:xfrm rot="5400000">
            <a:off x="2276834" y="4940698"/>
            <a:ext cx="936104" cy="835340"/>
          </a:xfrm>
          <a:prstGeom prst="bent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</a:t>
            </a:r>
            <a:r>
              <a:rPr lang="cs-CZ" sz="1600" dirty="0" err="1">
                <a:latin typeface="Calibri" panose="020F0502020204030204" pitchFamily="34" charset="0"/>
              </a:rPr>
              <a:t>Lanč</a:t>
            </a:r>
            <a:r>
              <a:rPr lang="cs-CZ" sz="1600" dirty="0">
                <a:latin typeface="Calibri" panose="020F0502020204030204" pitchFamily="34" charset="0"/>
              </a:rPr>
              <a:t> 2018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16</a:t>
            </a:r>
          </a:p>
        </p:txBody>
      </p:sp>
      <p:sp>
        <p:nvSpPr>
          <p:cNvPr id="6" name="Stužka nahoru 5"/>
          <p:cNvSpPr/>
          <p:nvPr/>
        </p:nvSpPr>
        <p:spPr>
          <a:xfrm>
            <a:off x="1043608" y="230832"/>
            <a:ext cx="6840760" cy="1037928"/>
          </a:xfrm>
          <a:prstGeom prst="ribbon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>
                <a:latin typeface="Book Antiqua" panose="02040602050305030304" pitchFamily="18" charset="0"/>
              </a:rPr>
              <a:t>Jiří z Poděbrad</a:t>
            </a:r>
            <a:endParaRPr lang="cs-CZ" dirty="0"/>
          </a:p>
        </p:txBody>
      </p:sp>
      <p:sp>
        <p:nvSpPr>
          <p:cNvPr id="7" name="Tlačítko akce: Návrat 6">
            <a:hlinkClick r:id="" action="ppaction://noaction" highlightClick="1"/>
          </p:cNvPr>
          <p:cNvSpPr/>
          <p:nvPr/>
        </p:nvSpPr>
        <p:spPr>
          <a:xfrm>
            <a:off x="8460432" y="230832"/>
            <a:ext cx="432048" cy="389856"/>
          </a:xfrm>
          <a:prstGeom prst="actionButtonRetur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lačítko akce: Informace 7">
            <a:hlinkClick r:id="" action="ppaction://noaction" highlightClick="1"/>
          </p:cNvPr>
          <p:cNvSpPr/>
          <p:nvPr/>
        </p:nvSpPr>
        <p:spPr>
          <a:xfrm>
            <a:off x="8460432" y="706361"/>
            <a:ext cx="432048" cy="498335"/>
          </a:xfrm>
          <a:prstGeom prst="actionButtonInformati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413792" y="1412776"/>
            <a:ext cx="2646040" cy="6480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1437 umírá Zikmund</a:t>
            </a:r>
          </a:p>
        </p:txBody>
      </p:sp>
      <p:sp>
        <p:nvSpPr>
          <p:cNvPr id="3" name="Šipka dolů 2"/>
          <p:cNvSpPr/>
          <p:nvPr/>
        </p:nvSpPr>
        <p:spPr>
          <a:xfrm>
            <a:off x="827584" y="1916832"/>
            <a:ext cx="504056" cy="648072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13792" y="2564904"/>
            <a:ext cx="2646040" cy="6480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dědicem Albrecht Habsburský</a:t>
            </a:r>
          </a:p>
        </p:txBody>
      </p:sp>
      <p:sp>
        <p:nvSpPr>
          <p:cNvPr id="10" name="Jednoduché závorky 9"/>
          <p:cNvSpPr/>
          <p:nvPr/>
        </p:nvSpPr>
        <p:spPr>
          <a:xfrm>
            <a:off x="413792" y="3429000"/>
            <a:ext cx="2646040" cy="324036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Zikmundův zeť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413792" y="4293096"/>
            <a:ext cx="2646040" cy="6480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umírá rok po své korunovaci 1439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3275856" y="5292392"/>
            <a:ext cx="3240360" cy="10169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pár měsíců po jeho smrti se Alžbětě Lucemburské narodil Albrechtův syn Ladislav</a:t>
            </a:r>
          </a:p>
        </p:txBody>
      </p:sp>
      <p:sp>
        <p:nvSpPr>
          <p:cNvPr id="14" name="Jednoduché závorky 13"/>
          <p:cNvSpPr/>
          <p:nvPr/>
        </p:nvSpPr>
        <p:spPr>
          <a:xfrm>
            <a:off x="251520" y="5183088"/>
            <a:ext cx="1997968" cy="816456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během výpravy proti Turkům</a:t>
            </a:r>
          </a:p>
        </p:txBody>
      </p:sp>
      <p:sp>
        <p:nvSpPr>
          <p:cNvPr id="16" name="Ohnutý roh 15"/>
          <p:cNvSpPr/>
          <p:nvPr/>
        </p:nvSpPr>
        <p:spPr>
          <a:xfrm>
            <a:off x="6802466" y="5826420"/>
            <a:ext cx="1872208" cy="669816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„Pohrobek“</a:t>
            </a:r>
          </a:p>
        </p:txBody>
      </p:sp>
      <p:sp>
        <p:nvSpPr>
          <p:cNvPr id="17" name="Násobení 16"/>
          <p:cNvSpPr/>
          <p:nvPr/>
        </p:nvSpPr>
        <p:spPr>
          <a:xfrm>
            <a:off x="1475656" y="3753036"/>
            <a:ext cx="504056" cy="54006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 descr="Výsledek obrázku pro smrt zikmunda lucemburské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19" y="1724475"/>
            <a:ext cx="2160240" cy="293294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Přímá spojnice se šipkou 17"/>
          <p:cNvCxnSpPr/>
          <p:nvPr/>
        </p:nvCxnSpPr>
        <p:spPr>
          <a:xfrm>
            <a:off x="5508104" y="3183395"/>
            <a:ext cx="61206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28" name="Picture 4" descr="Související obráze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439" y="1574908"/>
            <a:ext cx="2621540" cy="2448158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Násobení 20"/>
          <p:cNvSpPr/>
          <p:nvPr/>
        </p:nvSpPr>
        <p:spPr>
          <a:xfrm>
            <a:off x="7288181" y="4027958"/>
            <a:ext cx="504056" cy="540060"/>
          </a:xfrm>
          <a:prstGeom prst="mathMultiply">
            <a:avLst>
              <a:gd name="adj1" fmla="val 977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AutoShape 6" descr="Výsledek obrázku pro grave clipart"/>
          <p:cNvSpPr>
            <a:spLocks noChangeAspect="1" noChangeArrowheads="1"/>
          </p:cNvSpPr>
          <p:nvPr/>
        </p:nvSpPr>
        <p:spPr bwMode="auto">
          <a:xfrm>
            <a:off x="155575" y="-1608138"/>
            <a:ext cx="508635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4" name="Picture 10" descr="Výsledek obrázku pro grave clipart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421"/>
          <a:stretch/>
        </p:blipFill>
        <p:spPr bwMode="auto">
          <a:xfrm>
            <a:off x="6575269" y="4347102"/>
            <a:ext cx="1905000" cy="118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5603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  <p:bldP spid="3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6" grpId="0" animBg="1"/>
      <p:bldP spid="17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Výsledek obrázku pro ladislav pohrob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6" y="4062611"/>
            <a:ext cx="4340035" cy="285827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upload.wikimedia.org/wikipedia/commons/4/46/Ladislav_Pohrobe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064" y="147896"/>
            <a:ext cx="4505325" cy="381000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</a:t>
            </a:r>
            <a:r>
              <a:rPr lang="cs-CZ" sz="1600" dirty="0" err="1">
                <a:latin typeface="Calibri" panose="020F0502020204030204" pitchFamily="34" charset="0"/>
              </a:rPr>
              <a:t>Lanč</a:t>
            </a:r>
            <a:r>
              <a:rPr lang="cs-CZ" sz="1600" dirty="0">
                <a:latin typeface="Calibri" panose="020F0502020204030204" pitchFamily="34" charset="0"/>
              </a:rPr>
              <a:t> 2018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16</a:t>
            </a:r>
          </a:p>
          <a:p>
            <a:endParaRPr lang="cs-CZ" sz="2400" dirty="0"/>
          </a:p>
        </p:txBody>
      </p:sp>
      <p:sp>
        <p:nvSpPr>
          <p:cNvPr id="2" name="Obdélník 1"/>
          <p:cNvSpPr/>
          <p:nvPr/>
        </p:nvSpPr>
        <p:spPr>
          <a:xfrm>
            <a:off x="434400" y="230832"/>
            <a:ext cx="2358008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stát v chaosu</a:t>
            </a:r>
          </a:p>
        </p:txBody>
      </p:sp>
      <p:sp>
        <p:nvSpPr>
          <p:cNvPr id="3" name="Obdélník 2"/>
          <p:cNvSpPr/>
          <p:nvPr/>
        </p:nvSpPr>
        <p:spPr>
          <a:xfrm>
            <a:off x="2555776" y="507020"/>
            <a:ext cx="2358008" cy="9361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českým králem se Ladislav stává až když je mu třináct</a:t>
            </a:r>
          </a:p>
        </p:txBody>
      </p:sp>
      <p:sp>
        <p:nvSpPr>
          <p:cNvPr id="6" name="Jednoduché závorky 5"/>
          <p:cNvSpPr/>
          <p:nvPr/>
        </p:nvSpPr>
        <p:spPr>
          <a:xfrm>
            <a:off x="179512" y="1443123"/>
            <a:ext cx="4176464" cy="774523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než bude dospělý, stát správcuje Jiří z Poděbrad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179512" y="2657867"/>
            <a:ext cx="4176464" cy="74924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L. umírá v 17ti letech během příprav na svatbu</a:t>
            </a:r>
          </a:p>
        </p:txBody>
      </p:sp>
      <p:sp>
        <p:nvSpPr>
          <p:cNvPr id="9" name="Jednoduché závorky 8"/>
          <p:cNvSpPr/>
          <p:nvPr/>
        </p:nvSpPr>
        <p:spPr>
          <a:xfrm>
            <a:off x="179512" y="3561852"/>
            <a:ext cx="4176464" cy="792088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Jiřík podezříván z královraždy</a:t>
            </a: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x</a:t>
            </a: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leukémie</a:t>
            </a:r>
          </a:p>
        </p:txBody>
      </p:sp>
      <p:sp>
        <p:nvSpPr>
          <p:cNvPr id="10" name="Ovál 9"/>
          <p:cNvSpPr/>
          <p:nvPr/>
        </p:nvSpPr>
        <p:spPr>
          <a:xfrm>
            <a:off x="4931977" y="4293096"/>
            <a:ext cx="1199612" cy="57606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1458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6248681" y="4221088"/>
            <a:ext cx="2823708" cy="7200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Jiřík zvolen zemským sněmem č. králem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4616508" y="5145398"/>
            <a:ext cx="2124236" cy="6926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nakonec i papež požehná</a:t>
            </a:r>
          </a:p>
        </p:txBody>
      </p:sp>
      <p:sp>
        <p:nvSpPr>
          <p:cNvPr id="13" name="Jednoduché závorky 12"/>
          <p:cNvSpPr/>
          <p:nvPr/>
        </p:nvSpPr>
        <p:spPr>
          <a:xfrm>
            <a:off x="6948264" y="5661248"/>
            <a:ext cx="1728192" cy="720080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doufá, že se Jiřík vrátí ke katolictví</a:t>
            </a:r>
          </a:p>
        </p:txBody>
      </p:sp>
      <p:sp>
        <p:nvSpPr>
          <p:cNvPr id="16" name="Násobení 15"/>
          <p:cNvSpPr/>
          <p:nvPr/>
        </p:nvSpPr>
        <p:spPr>
          <a:xfrm>
            <a:off x="2015716" y="2109245"/>
            <a:ext cx="504056" cy="54006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2379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Související obráze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85"/>
          <a:stretch/>
        </p:blipFill>
        <p:spPr bwMode="auto">
          <a:xfrm>
            <a:off x="4221832" y="4991485"/>
            <a:ext cx="2438400" cy="1785887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Šipka nahoru, doprava i doleva 10"/>
          <p:cNvSpPr/>
          <p:nvPr/>
        </p:nvSpPr>
        <p:spPr>
          <a:xfrm>
            <a:off x="1767608" y="4430741"/>
            <a:ext cx="688032" cy="1224136"/>
          </a:xfrm>
          <a:prstGeom prst="leftRight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</a:t>
            </a:r>
            <a:r>
              <a:rPr lang="cs-CZ" sz="1600" dirty="0" err="1">
                <a:latin typeface="Calibri" panose="020F0502020204030204" pitchFamily="34" charset="0"/>
              </a:rPr>
              <a:t>Lanč</a:t>
            </a:r>
            <a:r>
              <a:rPr lang="cs-CZ" sz="1600" dirty="0">
                <a:latin typeface="Calibri" panose="020F0502020204030204" pitchFamily="34" charset="0"/>
              </a:rPr>
              <a:t> 2018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16</a:t>
            </a:r>
          </a:p>
          <a:p>
            <a:endParaRPr lang="cs-CZ" sz="2400" dirty="0"/>
          </a:p>
        </p:txBody>
      </p:sp>
      <p:sp>
        <p:nvSpPr>
          <p:cNvPr id="2" name="Zaoblený obdélník 1"/>
          <p:cNvSpPr/>
          <p:nvPr/>
        </p:nvSpPr>
        <p:spPr>
          <a:xfrm>
            <a:off x="6876256" y="230832"/>
            <a:ext cx="1872208" cy="6058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Jiří z Poděbrad</a:t>
            </a:r>
          </a:p>
        </p:txBody>
      </p:sp>
      <p:sp>
        <p:nvSpPr>
          <p:cNvPr id="3" name="Šipka doleva 2"/>
          <p:cNvSpPr/>
          <p:nvPr/>
        </p:nvSpPr>
        <p:spPr>
          <a:xfrm>
            <a:off x="6156176" y="274240"/>
            <a:ext cx="504056" cy="519063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462039" y="230832"/>
            <a:ext cx="1656184" cy="7784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dobrý panovník</a:t>
            </a:r>
          </a:p>
        </p:txBody>
      </p:sp>
      <p:sp>
        <p:nvSpPr>
          <p:cNvPr id="7" name="Ohnutý roh 6"/>
          <p:cNvSpPr/>
          <p:nvPr/>
        </p:nvSpPr>
        <p:spPr>
          <a:xfrm>
            <a:off x="4462038" y="1196753"/>
            <a:ext cx="2054178" cy="1080119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mírové soužití katolíci x kališníci</a:t>
            </a:r>
          </a:p>
        </p:txBody>
      </p:sp>
      <p:sp>
        <p:nvSpPr>
          <p:cNvPr id="8" name="Ohnutý roh 7"/>
          <p:cNvSpPr/>
          <p:nvPr/>
        </p:nvSpPr>
        <p:spPr>
          <a:xfrm>
            <a:off x="6769287" y="4480123"/>
            <a:ext cx="2088232" cy="1224136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objíždí všechny ryt. turnaje v Evropě</a:t>
            </a:r>
          </a:p>
        </p:txBody>
      </p:sp>
      <p:sp>
        <p:nvSpPr>
          <p:cNvPr id="9" name="Jednoduché závorky 8"/>
          <p:cNvSpPr/>
          <p:nvPr/>
        </p:nvSpPr>
        <p:spPr>
          <a:xfrm>
            <a:off x="6696236" y="5841268"/>
            <a:ext cx="2232248" cy="936104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ukazuje, že Češi nejsou nevzdělaní hrubiáni</a:t>
            </a:r>
          </a:p>
        </p:txBody>
      </p:sp>
      <p:sp>
        <p:nvSpPr>
          <p:cNvPr id="10" name="Ohnutý roh 9"/>
          <p:cNvSpPr/>
          <p:nvPr/>
        </p:nvSpPr>
        <p:spPr>
          <a:xfrm>
            <a:off x="515616" y="3501008"/>
            <a:ext cx="2448272" cy="1224136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chce vytvořit spojenectví všech </a:t>
            </a:r>
            <a:r>
              <a:rPr lang="cs-CZ" dirty="0" err="1">
                <a:latin typeface="Book Antiqua" panose="02040602050305030304" pitchFamily="18" charset="0"/>
              </a:rPr>
              <a:t>evr</a:t>
            </a:r>
            <a:r>
              <a:rPr lang="cs-CZ" dirty="0">
                <a:latin typeface="Book Antiqua" panose="02040602050305030304" pitchFamily="18" charset="0"/>
              </a:rPr>
              <a:t>. panovníků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125546" y="5186825"/>
            <a:ext cx="1528192" cy="9361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spory řešit smírně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2661540" y="5236207"/>
            <a:ext cx="1528192" cy="9361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obrana proti Turkům</a:t>
            </a:r>
          </a:p>
        </p:txBody>
      </p:sp>
      <p:sp>
        <p:nvSpPr>
          <p:cNvPr id="14" name="Jednoduché závorky 13"/>
          <p:cNvSpPr/>
          <p:nvPr/>
        </p:nvSpPr>
        <p:spPr>
          <a:xfrm>
            <a:off x="2199696" y="6309320"/>
            <a:ext cx="2128192" cy="611561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Byzanc už kaput!</a:t>
            </a:r>
          </a:p>
        </p:txBody>
      </p:sp>
      <p:pic>
        <p:nvPicPr>
          <p:cNvPr id="3074" name="Picture 2" descr="Výsledek obrázku pro jiří z poděbr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574" y="968675"/>
            <a:ext cx="2214945" cy="3322419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ouvisející obráze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63" y="155690"/>
            <a:ext cx="4300636" cy="3012153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ýsledek obrázku pro mise jiřího z poděbra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538" y="2629884"/>
            <a:ext cx="3465570" cy="2308201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5568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878" y="401036"/>
            <a:ext cx="4355976" cy="3929849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ýsledek obrázku pro jiří z poděbr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37" y="4188398"/>
            <a:ext cx="4304089" cy="242319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</a:t>
            </a:r>
            <a:r>
              <a:rPr lang="cs-CZ" sz="1600" dirty="0" err="1">
                <a:latin typeface="Calibri" panose="020F0502020204030204" pitchFamily="34" charset="0"/>
              </a:rPr>
              <a:t>Lanč</a:t>
            </a:r>
            <a:r>
              <a:rPr lang="cs-CZ" sz="1600" dirty="0">
                <a:latin typeface="Calibri" panose="020F0502020204030204" pitchFamily="34" charset="0"/>
              </a:rPr>
              <a:t> 2018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16</a:t>
            </a:r>
          </a:p>
          <a:p>
            <a:endParaRPr lang="cs-CZ" sz="2400" dirty="0"/>
          </a:p>
        </p:txBody>
      </p:sp>
      <p:sp>
        <p:nvSpPr>
          <p:cNvPr id="2" name="Ovál 1"/>
          <p:cNvSpPr/>
          <p:nvPr/>
        </p:nvSpPr>
        <p:spPr>
          <a:xfrm>
            <a:off x="611560" y="461665"/>
            <a:ext cx="1296144" cy="591071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1466</a:t>
            </a:r>
          </a:p>
        </p:txBody>
      </p:sp>
      <p:sp>
        <p:nvSpPr>
          <p:cNvPr id="3" name="Obdélník 2"/>
          <p:cNvSpPr/>
          <p:nvPr/>
        </p:nvSpPr>
        <p:spPr>
          <a:xfrm>
            <a:off x="2123728" y="281644"/>
            <a:ext cx="2880320" cy="95111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stoupající spory mezi Jiříkem a papežem ústí v kruciátu</a:t>
            </a:r>
          </a:p>
        </p:txBody>
      </p:sp>
      <p:sp>
        <p:nvSpPr>
          <p:cNvPr id="6" name="Šipka doprava 5"/>
          <p:cNvSpPr/>
          <p:nvPr/>
        </p:nvSpPr>
        <p:spPr>
          <a:xfrm rot="5400000">
            <a:off x="2569610" y="2600908"/>
            <a:ext cx="3528392" cy="43204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4117782" y="4663380"/>
            <a:ext cx="2664296" cy="87910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vyslyší ji uherský Matyáš Korvín</a:t>
            </a:r>
          </a:p>
        </p:txBody>
      </p:sp>
      <p:sp>
        <p:nvSpPr>
          <p:cNvPr id="8" name="Obdélník 7"/>
          <p:cNvSpPr/>
          <p:nvPr/>
        </p:nvSpPr>
        <p:spPr>
          <a:xfrm>
            <a:off x="6397461" y="5301208"/>
            <a:ext cx="2664296" cy="12961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dobývá Moravu, poté mír </a:t>
            </a:r>
          </a:p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x </a:t>
            </a:r>
          </a:p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země rozdělena</a:t>
            </a:r>
          </a:p>
        </p:txBody>
      </p:sp>
      <p:pic>
        <p:nvPicPr>
          <p:cNvPr id="4102" name="Picture 6" descr="Výsledek obrázku pro křížová výprava proti jiřímu z poděbr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43" y="1347372"/>
            <a:ext cx="3934369" cy="2610588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1153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187" y="4344447"/>
            <a:ext cx="3645588" cy="2478119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ýsledek obrázku pro václav i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309" y="1652526"/>
            <a:ext cx="2467358" cy="294249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Šipka ohnutá nahoru 15"/>
          <p:cNvSpPr/>
          <p:nvPr/>
        </p:nvSpPr>
        <p:spPr>
          <a:xfrm rot="10800000" flipH="1">
            <a:off x="1918147" y="2102680"/>
            <a:ext cx="950713" cy="2660032"/>
          </a:xfrm>
          <a:prstGeom prst="bent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</a:t>
            </a:r>
            <a:r>
              <a:rPr lang="cs-CZ" sz="1600" dirty="0" err="1">
                <a:latin typeface="Calibri" panose="020F0502020204030204" pitchFamily="34" charset="0"/>
              </a:rPr>
              <a:t>Lanč</a:t>
            </a:r>
            <a:r>
              <a:rPr lang="cs-CZ" sz="1600" dirty="0">
                <a:latin typeface="Calibri" panose="020F0502020204030204" pitchFamily="34" charset="0"/>
              </a:rPr>
              <a:t> 2018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14</a:t>
            </a:r>
          </a:p>
        </p:txBody>
      </p:sp>
      <p:sp>
        <p:nvSpPr>
          <p:cNvPr id="6" name="Stužka nahoru 5"/>
          <p:cNvSpPr/>
          <p:nvPr/>
        </p:nvSpPr>
        <p:spPr>
          <a:xfrm>
            <a:off x="1043608" y="230832"/>
            <a:ext cx="6840760" cy="1037928"/>
          </a:xfrm>
          <a:prstGeom prst="ribbon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>
                <a:latin typeface="Book Antiqua" panose="02040602050305030304" pitchFamily="18" charset="0"/>
              </a:rPr>
              <a:t>Jan Hus a jeho doba</a:t>
            </a:r>
            <a:endParaRPr lang="cs-CZ" dirty="0"/>
          </a:p>
        </p:txBody>
      </p:sp>
      <p:sp>
        <p:nvSpPr>
          <p:cNvPr id="7" name="Tlačítko akce: Návrat 6">
            <a:hlinkClick r:id="" action="ppaction://noaction" highlightClick="1"/>
          </p:cNvPr>
          <p:cNvSpPr/>
          <p:nvPr/>
        </p:nvSpPr>
        <p:spPr>
          <a:xfrm>
            <a:off x="8460432" y="230832"/>
            <a:ext cx="432048" cy="389856"/>
          </a:xfrm>
          <a:prstGeom prst="actionButtonRetur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lačítko akce: Informace 7">
            <a:hlinkClick r:id="" action="ppaction://noaction" highlightClick="1"/>
          </p:cNvPr>
          <p:cNvSpPr/>
          <p:nvPr/>
        </p:nvSpPr>
        <p:spPr>
          <a:xfrm>
            <a:off x="8460432" y="706361"/>
            <a:ext cx="432048" cy="498335"/>
          </a:xfrm>
          <a:prstGeom prst="actionButtonInformati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Jednoduché závorky 1"/>
          <p:cNvSpPr/>
          <p:nvPr/>
        </p:nvSpPr>
        <p:spPr>
          <a:xfrm>
            <a:off x="190988" y="1254518"/>
            <a:ext cx="3366120" cy="504056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vládnou nám Lucemburkové</a:t>
            </a:r>
          </a:p>
        </p:txBody>
      </p:sp>
      <p:sp>
        <p:nvSpPr>
          <p:cNvPr id="3" name="Ohnutý roh 2"/>
          <p:cNvSpPr/>
          <p:nvPr/>
        </p:nvSpPr>
        <p:spPr>
          <a:xfrm>
            <a:off x="5652120" y="1340768"/>
            <a:ext cx="2646040" cy="1152128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doba vlády Václava IV.</a:t>
            </a: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a</a:t>
            </a: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Zikmunda </a:t>
            </a:r>
            <a:r>
              <a:rPr lang="cs-CZ" dirty="0" err="1">
                <a:latin typeface="Book Antiqua" panose="02040602050305030304" pitchFamily="18" charset="0"/>
              </a:rPr>
              <a:t>Luc</a:t>
            </a:r>
            <a:r>
              <a:rPr lang="cs-CZ" dirty="0">
                <a:latin typeface="Book Antiqua" panose="02040602050305030304" pitchFamily="18" charset="0"/>
              </a:rPr>
              <a:t>.</a:t>
            </a:r>
          </a:p>
        </p:txBody>
      </p:sp>
      <p:cxnSp>
        <p:nvCxnSpPr>
          <p:cNvPr id="10" name="Přímá spojnice se šipkou 9"/>
          <p:cNvCxnSpPr/>
          <p:nvPr/>
        </p:nvCxnSpPr>
        <p:spPr>
          <a:xfrm>
            <a:off x="7884368" y="1772816"/>
            <a:ext cx="0" cy="10165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Jednoduché závorky 10"/>
          <p:cNvSpPr/>
          <p:nvPr/>
        </p:nvSpPr>
        <p:spPr>
          <a:xfrm>
            <a:off x="5734364" y="2820628"/>
            <a:ext cx="3409636" cy="1224136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umírá 1419,</a:t>
            </a: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vládne přes 40 let,</a:t>
            </a: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nejdéle vládnoucí z Lucemburků i Přemyslovců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32703" y="1884524"/>
            <a:ext cx="2213992" cy="9361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česká společnost středověká</a:t>
            </a:r>
          </a:p>
        </p:txBody>
      </p:sp>
      <p:sp>
        <p:nvSpPr>
          <p:cNvPr id="13" name="Násobení 12"/>
          <p:cNvSpPr/>
          <p:nvPr/>
        </p:nvSpPr>
        <p:spPr>
          <a:xfrm>
            <a:off x="887671" y="2820628"/>
            <a:ext cx="504056" cy="531658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32703" y="3352286"/>
            <a:ext cx="2213992" cy="7761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Západ již renesance</a:t>
            </a:r>
          </a:p>
        </p:txBody>
      </p:sp>
      <p:sp>
        <p:nvSpPr>
          <p:cNvPr id="15" name="Pětiúhelník 14"/>
          <p:cNvSpPr/>
          <p:nvPr/>
        </p:nvSpPr>
        <p:spPr>
          <a:xfrm>
            <a:off x="167591" y="3912399"/>
            <a:ext cx="1440160" cy="432048"/>
          </a:xfrm>
          <a:prstGeom prst="homePlat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viz D07 21</a:t>
            </a:r>
          </a:p>
        </p:txBody>
      </p:sp>
      <p:sp>
        <p:nvSpPr>
          <p:cNvPr id="17" name="Zaoblený obdélník 16"/>
          <p:cNvSpPr/>
          <p:nvPr/>
        </p:nvSpPr>
        <p:spPr>
          <a:xfrm>
            <a:off x="247210" y="4779689"/>
            <a:ext cx="297920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na její podobu vliv řada faktorů:</a:t>
            </a:r>
          </a:p>
        </p:txBody>
      </p:sp>
      <p:sp>
        <p:nvSpPr>
          <p:cNvPr id="18" name="Šipka dolů 17"/>
          <p:cNvSpPr/>
          <p:nvPr/>
        </p:nvSpPr>
        <p:spPr>
          <a:xfrm>
            <a:off x="1478823" y="5600096"/>
            <a:ext cx="515977" cy="106926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8" name="Picture 4" descr="Výsledek obrázku pro zikmund lucembursk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767" y="4102062"/>
            <a:ext cx="1834689" cy="2755938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2593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 animBg="1"/>
      <p:bldP spid="3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Související obráze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7" y="3769798"/>
            <a:ext cx="2088691" cy="3021754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</a:t>
            </a:r>
            <a:r>
              <a:rPr lang="cs-CZ" sz="1600" dirty="0" err="1">
                <a:latin typeface="Calibri" panose="020F0502020204030204" pitchFamily="34" charset="0"/>
              </a:rPr>
              <a:t>Lanč</a:t>
            </a:r>
            <a:r>
              <a:rPr lang="cs-CZ" sz="1600" dirty="0">
                <a:latin typeface="Calibri" panose="020F0502020204030204" pitchFamily="34" charset="0"/>
              </a:rPr>
              <a:t> 2018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17</a:t>
            </a:r>
          </a:p>
        </p:txBody>
      </p:sp>
      <p:sp>
        <p:nvSpPr>
          <p:cNvPr id="6" name="Stužka nahoru 5"/>
          <p:cNvSpPr/>
          <p:nvPr/>
        </p:nvSpPr>
        <p:spPr>
          <a:xfrm>
            <a:off x="1043608" y="225425"/>
            <a:ext cx="6840760" cy="1037928"/>
          </a:xfrm>
          <a:prstGeom prst="ribbon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>
                <a:latin typeface="Book Antiqua" panose="02040602050305030304" pitchFamily="18" charset="0"/>
              </a:rPr>
              <a:t>Jagellonci na českém trůně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158848" y="1405096"/>
            <a:ext cx="2592288" cy="8640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na český trůn zvolen polský Vladislav Jagellonský</a:t>
            </a:r>
          </a:p>
        </p:txBody>
      </p:sp>
      <p:sp>
        <p:nvSpPr>
          <p:cNvPr id="3" name="Jednoduché závorky 2"/>
          <p:cNvSpPr/>
          <p:nvPr/>
        </p:nvSpPr>
        <p:spPr>
          <a:xfrm>
            <a:off x="-7493" y="2394796"/>
            <a:ext cx="2849880" cy="1224136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syn Alžběty Habsburské, dcery Albrechta Habsburského a Alžběty Lucemburské</a:t>
            </a:r>
          </a:p>
        </p:txBody>
      </p:sp>
      <p:sp>
        <p:nvSpPr>
          <p:cNvPr id="7" name="Obdélník s odříznutým příčným rohem 6"/>
          <p:cNvSpPr/>
          <p:nvPr/>
        </p:nvSpPr>
        <p:spPr>
          <a:xfrm>
            <a:off x="5990808" y="1330524"/>
            <a:ext cx="2664296" cy="576064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Kontinuita českých panovníků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4067944" y="2098674"/>
            <a:ext cx="1836204" cy="6840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Zikmund Lucemburský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6818900" y="2052758"/>
            <a:ext cx="1836204" cy="6840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Barbora </a:t>
            </a:r>
            <a:r>
              <a:rPr lang="cs-CZ" dirty="0" err="1">
                <a:solidFill>
                  <a:schemeClr val="bg1"/>
                </a:solidFill>
                <a:latin typeface="Book Antiqua" panose="02040602050305030304" pitchFamily="18" charset="0"/>
              </a:rPr>
              <a:t>Cellská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Plus 9"/>
          <p:cNvSpPr/>
          <p:nvPr/>
        </p:nvSpPr>
        <p:spPr>
          <a:xfrm>
            <a:off x="6156176" y="2153395"/>
            <a:ext cx="504056" cy="522058"/>
          </a:xfrm>
          <a:prstGeom prst="math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11" name="Pravá složená závorka 10"/>
          <p:cNvSpPr/>
          <p:nvPr/>
        </p:nvSpPr>
        <p:spPr>
          <a:xfrm rot="5400000">
            <a:off x="6226500" y="2036222"/>
            <a:ext cx="396044" cy="2088232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5506420" y="3429000"/>
            <a:ext cx="1836204" cy="6840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Alžběta Lucemburská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2993580" y="3429000"/>
            <a:ext cx="1836204" cy="6840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Albrecht Habsburský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4217680" y="4806153"/>
            <a:ext cx="1836204" cy="6840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Alžběta Habsburská</a:t>
            </a:r>
          </a:p>
        </p:txBody>
      </p:sp>
      <p:sp>
        <p:nvSpPr>
          <p:cNvPr id="15" name="Zaoblený obdélník 14"/>
          <p:cNvSpPr/>
          <p:nvPr/>
        </p:nvSpPr>
        <p:spPr>
          <a:xfrm>
            <a:off x="6404854" y="4806153"/>
            <a:ext cx="1836204" cy="6840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Ladislav Pohrobek</a:t>
            </a:r>
          </a:p>
        </p:txBody>
      </p:sp>
      <p:sp>
        <p:nvSpPr>
          <p:cNvPr id="16" name="Zaoblený obdélník 15"/>
          <p:cNvSpPr/>
          <p:nvPr/>
        </p:nvSpPr>
        <p:spPr>
          <a:xfrm>
            <a:off x="1706277" y="4807521"/>
            <a:ext cx="1836204" cy="6840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Kazimír IV. Jagellonský</a:t>
            </a:r>
          </a:p>
        </p:txBody>
      </p:sp>
      <p:sp>
        <p:nvSpPr>
          <p:cNvPr id="17" name="Zaoblený obdélník 16"/>
          <p:cNvSpPr/>
          <p:nvPr/>
        </p:nvSpPr>
        <p:spPr>
          <a:xfrm>
            <a:off x="2921536" y="6173924"/>
            <a:ext cx="1836204" cy="6840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Vladislav Jagellonský</a:t>
            </a:r>
          </a:p>
        </p:txBody>
      </p:sp>
      <p:sp>
        <p:nvSpPr>
          <p:cNvPr id="18" name="AutoShape 2" descr="Výsledek obrázku pro kings crown clipart"/>
          <p:cNvSpPr>
            <a:spLocks noChangeAspect="1" noChangeArrowheads="1"/>
          </p:cNvSpPr>
          <p:nvPr/>
        </p:nvSpPr>
        <p:spPr bwMode="auto">
          <a:xfrm>
            <a:off x="155575" y="-1608138"/>
            <a:ext cx="503872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" name="AutoShape 4" descr="Výsledek obrázku pro kings crown clipart"/>
          <p:cNvSpPr>
            <a:spLocks noChangeAspect="1" noChangeArrowheads="1"/>
          </p:cNvSpPr>
          <p:nvPr/>
        </p:nvSpPr>
        <p:spPr bwMode="auto">
          <a:xfrm>
            <a:off x="307975" y="-1455738"/>
            <a:ext cx="503872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0" name="Picture 6" descr="Výsledek obrázku pro kings crown clipar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790" y="1774638"/>
            <a:ext cx="936307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Jednoduché závorky 19"/>
          <p:cNvSpPr/>
          <p:nvPr/>
        </p:nvSpPr>
        <p:spPr>
          <a:xfrm>
            <a:off x="3378547" y="1196752"/>
            <a:ext cx="1968153" cy="432048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1471 umírá Jiřík</a:t>
            </a:r>
          </a:p>
        </p:txBody>
      </p:sp>
      <p:sp>
        <p:nvSpPr>
          <p:cNvPr id="22" name="Plus 21"/>
          <p:cNvSpPr/>
          <p:nvPr/>
        </p:nvSpPr>
        <p:spPr>
          <a:xfrm>
            <a:off x="4883754" y="3510009"/>
            <a:ext cx="504056" cy="522058"/>
          </a:xfrm>
          <a:prstGeom prst="math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23" name="Pravá složená závorka 22"/>
          <p:cNvSpPr/>
          <p:nvPr/>
        </p:nvSpPr>
        <p:spPr>
          <a:xfrm rot="5400000">
            <a:off x="4910042" y="3392996"/>
            <a:ext cx="396044" cy="2088232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24" name="Plus 23"/>
          <p:cNvSpPr/>
          <p:nvPr/>
        </p:nvSpPr>
        <p:spPr>
          <a:xfrm>
            <a:off x="3659654" y="4887162"/>
            <a:ext cx="504056" cy="522058"/>
          </a:xfrm>
          <a:prstGeom prst="math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25" name="Pravá složená závorka 24"/>
          <p:cNvSpPr/>
          <p:nvPr/>
        </p:nvSpPr>
        <p:spPr>
          <a:xfrm rot="5400000">
            <a:off x="3641616" y="4779150"/>
            <a:ext cx="396044" cy="2088232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pic>
        <p:nvPicPr>
          <p:cNvPr id="26" name="Picture 6" descr="Výsledek obrázku pro kings crown clipar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174" y="3185973"/>
            <a:ext cx="936307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Výsledek obrázku pro kings crown clipar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737" y="4501487"/>
            <a:ext cx="936307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Výsledek obrázku pro kings crown clipar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382" y="5921268"/>
            <a:ext cx="936307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utoShape 2" descr="Výsledek obrázku pro vladislav jagellonský"/>
          <p:cNvSpPr>
            <a:spLocks noChangeAspect="1" noChangeArrowheads="1"/>
          </p:cNvSpPr>
          <p:nvPr/>
        </p:nvSpPr>
        <p:spPr bwMode="auto">
          <a:xfrm>
            <a:off x="155575" y="-1233488"/>
            <a:ext cx="1781175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9" name="AutoShape 4" descr="Výsledek obrázku pro vladislav jagellonský"/>
          <p:cNvSpPr>
            <a:spLocks noChangeAspect="1" noChangeArrowheads="1"/>
          </p:cNvSpPr>
          <p:nvPr/>
        </p:nvSpPr>
        <p:spPr bwMode="auto">
          <a:xfrm>
            <a:off x="307975" y="-1081088"/>
            <a:ext cx="1781175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130" name="Picture 10" descr="Výsledek obrázku pro jagellonci zna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822" y="5540872"/>
            <a:ext cx="1266063" cy="138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Výsledek obrázku pro lucemburkové zna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638" y="2902392"/>
            <a:ext cx="1481386" cy="172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6839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Map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4" t="10430" r="2077" b="24771"/>
          <a:stretch/>
        </p:blipFill>
        <p:spPr bwMode="auto">
          <a:xfrm>
            <a:off x="-6991" y="967566"/>
            <a:ext cx="4128655" cy="336995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Výsledek obrázku pro bitva u moháč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675" y="3556811"/>
            <a:ext cx="3509424" cy="2669887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</a:t>
            </a:r>
            <a:r>
              <a:rPr lang="cs-CZ" sz="1600" dirty="0" err="1">
                <a:latin typeface="Calibri" panose="020F0502020204030204" pitchFamily="34" charset="0"/>
              </a:rPr>
              <a:t>Lanč</a:t>
            </a:r>
            <a:r>
              <a:rPr lang="cs-CZ" sz="1600" dirty="0">
                <a:latin typeface="Calibri" panose="020F0502020204030204" pitchFamily="34" charset="0"/>
              </a:rPr>
              <a:t> 2018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/>
              <a:t>17</a:t>
            </a:r>
            <a:endParaRPr lang="cs-CZ" sz="2400" dirty="0"/>
          </a:p>
        </p:txBody>
      </p:sp>
      <p:sp>
        <p:nvSpPr>
          <p:cNvPr id="2" name="Obdélník 1"/>
          <p:cNvSpPr/>
          <p:nvPr/>
        </p:nvSpPr>
        <p:spPr>
          <a:xfrm>
            <a:off x="626305" y="244299"/>
            <a:ext cx="2862064" cy="9511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Vladislav chce vládnout podobně jako v Polsku nebo Uhrách</a:t>
            </a:r>
          </a:p>
        </p:txBody>
      </p:sp>
      <p:sp>
        <p:nvSpPr>
          <p:cNvPr id="3" name="Jednoduché závorky 2"/>
          <p:cNvSpPr/>
          <p:nvPr/>
        </p:nvSpPr>
        <p:spPr>
          <a:xfrm>
            <a:off x="3635896" y="395818"/>
            <a:ext cx="2358008" cy="648072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velice silná pozice panovníka</a:t>
            </a:r>
          </a:p>
        </p:txBody>
      </p:sp>
      <p:sp>
        <p:nvSpPr>
          <p:cNvPr id="6" name="Násobení 5"/>
          <p:cNvSpPr/>
          <p:nvPr/>
        </p:nvSpPr>
        <p:spPr>
          <a:xfrm>
            <a:off x="6011741" y="422449"/>
            <a:ext cx="576064" cy="576064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609509" y="259306"/>
            <a:ext cx="2452248" cy="9361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u nás po husitských bouřích moc krále omezena </a:t>
            </a:r>
          </a:p>
        </p:txBody>
      </p:sp>
      <p:sp>
        <p:nvSpPr>
          <p:cNvPr id="8" name="Plus 7"/>
          <p:cNvSpPr/>
          <p:nvPr/>
        </p:nvSpPr>
        <p:spPr>
          <a:xfrm>
            <a:off x="7563040" y="1230937"/>
            <a:ext cx="576064" cy="576064"/>
          </a:xfrm>
          <a:prstGeom prst="math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6935445" y="1940104"/>
            <a:ext cx="2018487" cy="9361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pozice kat. církve  zanedbatelná</a:t>
            </a:r>
          </a:p>
        </p:txBody>
      </p:sp>
      <p:sp>
        <p:nvSpPr>
          <p:cNvPr id="10" name="Je rovno 9"/>
          <p:cNvSpPr/>
          <p:nvPr/>
        </p:nvSpPr>
        <p:spPr>
          <a:xfrm>
            <a:off x="6306669" y="2192132"/>
            <a:ext cx="477180" cy="432048"/>
          </a:xfrm>
          <a:prstGeom prst="mathEqua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392249" y="2039104"/>
            <a:ext cx="1762570" cy="7381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stavovská společnost</a:t>
            </a:r>
          </a:p>
        </p:txBody>
      </p:sp>
      <p:sp>
        <p:nvSpPr>
          <p:cNvPr id="12" name="Pětiúhelník 11"/>
          <p:cNvSpPr/>
          <p:nvPr/>
        </p:nvSpPr>
        <p:spPr>
          <a:xfrm>
            <a:off x="4252981" y="2887180"/>
            <a:ext cx="3240360" cy="467545"/>
          </a:xfrm>
          <a:prstGeom prst="homePlat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viz Důsledky hus. revoluce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1391525" y="4418745"/>
            <a:ext cx="1825461" cy="7063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po něm syn Ludvík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74911" y="5261035"/>
            <a:ext cx="3413458" cy="68287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jako 20ti letý musí zastavit Turky útočící na Uhry</a:t>
            </a:r>
          </a:p>
        </p:txBody>
      </p:sp>
      <p:sp>
        <p:nvSpPr>
          <p:cNvPr id="16" name="Zaoblený obdélník 15"/>
          <p:cNvSpPr/>
          <p:nvPr/>
        </p:nvSpPr>
        <p:spPr>
          <a:xfrm>
            <a:off x="799915" y="6087761"/>
            <a:ext cx="3467277" cy="68162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bezdětný umírá v bitvě u Moháče 1526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6587805" y="4637152"/>
            <a:ext cx="2304256" cy="13067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po složitých jednáních nakonec zvolen Ferdinand I. Habsburský</a:t>
            </a:r>
          </a:p>
        </p:txBody>
      </p:sp>
      <p:sp>
        <p:nvSpPr>
          <p:cNvPr id="19" name="Jednoduché závorky 18"/>
          <p:cNvSpPr/>
          <p:nvPr/>
        </p:nvSpPr>
        <p:spPr>
          <a:xfrm>
            <a:off x="6587805" y="6165304"/>
            <a:ext cx="2304256" cy="576064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Habsburky máme až do 1918</a:t>
            </a:r>
          </a:p>
        </p:txBody>
      </p:sp>
      <p:pic>
        <p:nvPicPr>
          <p:cNvPr id="6152" name="Picture 8" descr="Související obráze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225" y="3031536"/>
            <a:ext cx="1337255" cy="160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4081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663" y="4096502"/>
            <a:ext cx="1978909" cy="2390523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ouvisející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37" y="3533925"/>
            <a:ext cx="3310734" cy="2260521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ýsledek obrázku pro black dea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121" y="539886"/>
            <a:ext cx="3354017" cy="285293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Šipka ohnutá nahoru 12"/>
          <p:cNvSpPr/>
          <p:nvPr/>
        </p:nvSpPr>
        <p:spPr>
          <a:xfrm rot="10800000">
            <a:off x="4982443" y="5556576"/>
            <a:ext cx="1080120" cy="1213592"/>
          </a:xfrm>
          <a:prstGeom prst="bent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</a:t>
            </a:r>
            <a:r>
              <a:rPr lang="cs-CZ" sz="1600" dirty="0" err="1">
                <a:latin typeface="Calibri" panose="020F0502020204030204" pitchFamily="34" charset="0"/>
              </a:rPr>
              <a:t>Lanč</a:t>
            </a:r>
            <a:r>
              <a:rPr lang="cs-CZ" sz="1600" dirty="0">
                <a:latin typeface="Calibri" panose="020F0502020204030204" pitchFamily="34" charset="0"/>
              </a:rPr>
              <a:t> 2018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-18550"/>
            <a:ext cx="827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14</a:t>
            </a:r>
          </a:p>
          <a:p>
            <a:endParaRPr lang="cs-CZ" sz="2400" dirty="0"/>
          </a:p>
        </p:txBody>
      </p:sp>
      <p:sp>
        <p:nvSpPr>
          <p:cNvPr id="2" name="Ovál 1"/>
          <p:cNvSpPr/>
          <p:nvPr/>
        </p:nvSpPr>
        <p:spPr>
          <a:xfrm>
            <a:off x="503548" y="235076"/>
            <a:ext cx="648072" cy="609621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1.</a:t>
            </a:r>
          </a:p>
        </p:txBody>
      </p:sp>
      <p:sp>
        <p:nvSpPr>
          <p:cNvPr id="3" name="Zaoblený obdélník 2"/>
          <p:cNvSpPr/>
          <p:nvPr/>
        </p:nvSpPr>
        <p:spPr>
          <a:xfrm>
            <a:off x="1234061" y="269161"/>
            <a:ext cx="2232248" cy="5414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černá smrt</a:t>
            </a:r>
          </a:p>
        </p:txBody>
      </p:sp>
      <p:sp>
        <p:nvSpPr>
          <p:cNvPr id="7" name="Ohnutý roh 6"/>
          <p:cNvSpPr/>
          <p:nvPr/>
        </p:nvSpPr>
        <p:spPr>
          <a:xfrm>
            <a:off x="6896713" y="155663"/>
            <a:ext cx="2016224" cy="768446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nejdrsnější 1347</a:t>
            </a:r>
          </a:p>
        </p:txBody>
      </p:sp>
      <p:sp>
        <p:nvSpPr>
          <p:cNvPr id="8" name="Obdélník 7"/>
          <p:cNvSpPr/>
          <p:nvPr/>
        </p:nvSpPr>
        <p:spPr>
          <a:xfrm>
            <a:off x="305780" y="1120362"/>
            <a:ext cx="2339752" cy="9361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v několika vlnách decimuje Evropu</a:t>
            </a:r>
          </a:p>
        </p:txBody>
      </p:sp>
      <p:sp>
        <p:nvSpPr>
          <p:cNvPr id="9" name="Jednoduché závorky 8"/>
          <p:cNvSpPr/>
          <p:nvPr/>
        </p:nvSpPr>
        <p:spPr>
          <a:xfrm>
            <a:off x="56638" y="5751004"/>
            <a:ext cx="2283114" cy="878496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mor</a:t>
            </a: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=</a:t>
            </a: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plicní a dýmějový</a:t>
            </a:r>
          </a:p>
        </p:txBody>
      </p:sp>
      <p:sp>
        <p:nvSpPr>
          <p:cNvPr id="10" name="Ohnutý roh 9"/>
          <p:cNvSpPr/>
          <p:nvPr/>
        </p:nvSpPr>
        <p:spPr>
          <a:xfrm>
            <a:off x="827584" y="2204864"/>
            <a:ext cx="2160240" cy="1296144"/>
          </a:xfrm>
          <a:prstGeom prst="foldedCorner">
            <a:avLst>
              <a:gd name="adj" fmla="val 1025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umírá obrovské množství obyvatelstva </a:t>
            </a: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(20-60%)</a:t>
            </a:r>
          </a:p>
        </p:txBody>
      </p:sp>
      <p:sp>
        <p:nvSpPr>
          <p:cNvPr id="11" name="Ohnutý roh 10"/>
          <p:cNvSpPr/>
          <p:nvPr/>
        </p:nvSpPr>
        <p:spPr>
          <a:xfrm>
            <a:off x="6143545" y="1096388"/>
            <a:ext cx="2401525" cy="1427475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někdy jako mor označované i jiné nemoci (někdy i více nemocí najednou)</a:t>
            </a:r>
          </a:p>
        </p:txBody>
      </p:sp>
      <p:sp>
        <p:nvSpPr>
          <p:cNvPr id="12" name="Ohnutý roh 11"/>
          <p:cNvSpPr/>
          <p:nvPr/>
        </p:nvSpPr>
        <p:spPr>
          <a:xfrm>
            <a:off x="5796136" y="5013176"/>
            <a:ext cx="3096344" cy="1756992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nejdrtivější ve městech</a:t>
            </a: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= </a:t>
            </a: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více lidí na malém prostoru + špatná hygiena</a:t>
            </a:r>
          </a:p>
        </p:txBody>
      </p:sp>
      <p:pic>
        <p:nvPicPr>
          <p:cNvPr id="2054" name="Picture 6" descr="Výsledek obrázku pro black deat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420" y="2852936"/>
            <a:ext cx="3633517" cy="204082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810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Výsledek obrázku pro medieval worksh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50" y="4105896"/>
            <a:ext cx="3355132" cy="239265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Výsledek obrázku pro medieval tow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977" y="51778"/>
            <a:ext cx="3463932" cy="2585134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</a:t>
            </a:r>
            <a:r>
              <a:rPr lang="cs-CZ" sz="1600" dirty="0" err="1">
                <a:latin typeface="Calibri" panose="020F0502020204030204" pitchFamily="34" charset="0"/>
              </a:rPr>
              <a:t>Lanč</a:t>
            </a:r>
            <a:r>
              <a:rPr lang="cs-CZ" sz="1600" dirty="0">
                <a:latin typeface="Calibri" panose="020F0502020204030204" pitchFamily="34" charset="0"/>
              </a:rPr>
              <a:t> 2018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-18550"/>
            <a:ext cx="827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14</a:t>
            </a:r>
          </a:p>
          <a:p>
            <a:endParaRPr lang="cs-CZ" sz="2400" dirty="0"/>
          </a:p>
        </p:txBody>
      </p:sp>
      <p:sp>
        <p:nvSpPr>
          <p:cNvPr id="6" name="Ovál 5"/>
          <p:cNvSpPr/>
          <p:nvPr/>
        </p:nvSpPr>
        <p:spPr>
          <a:xfrm>
            <a:off x="940299" y="182931"/>
            <a:ext cx="648072" cy="609621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2.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1825824" y="202624"/>
            <a:ext cx="2232248" cy="60520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rozvoj měst</a:t>
            </a:r>
          </a:p>
        </p:txBody>
      </p:sp>
      <p:sp>
        <p:nvSpPr>
          <p:cNvPr id="3" name="Je rovno 2"/>
          <p:cNvSpPr/>
          <p:nvPr/>
        </p:nvSpPr>
        <p:spPr>
          <a:xfrm>
            <a:off x="1835544" y="857656"/>
            <a:ext cx="504056" cy="486689"/>
          </a:xfrm>
          <a:prstGeom prst="mathEqua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12676" y="1400594"/>
            <a:ext cx="2016224" cy="7536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do měst se stěhuje více lidí</a:t>
            </a:r>
          </a:p>
        </p:txBody>
      </p:sp>
      <p:sp>
        <p:nvSpPr>
          <p:cNvPr id="9" name="Šipka dolů 8"/>
          <p:cNvSpPr/>
          <p:nvPr/>
        </p:nvSpPr>
        <p:spPr>
          <a:xfrm rot="16200000">
            <a:off x="2759466" y="1525384"/>
            <a:ext cx="540060" cy="50405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3455876" y="1489380"/>
            <a:ext cx="2232248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rozvoj ekonomiky</a:t>
            </a:r>
          </a:p>
        </p:txBody>
      </p:sp>
      <p:sp>
        <p:nvSpPr>
          <p:cNvPr id="11" name="Jednoduché závorky 10"/>
          <p:cNvSpPr/>
          <p:nvPr/>
        </p:nvSpPr>
        <p:spPr>
          <a:xfrm>
            <a:off x="413792" y="2703966"/>
            <a:ext cx="2213992" cy="1301098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řemesla</a:t>
            </a: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↓</a:t>
            </a: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tovaryš/nádeník</a:t>
            </a:r>
          </a:p>
        </p:txBody>
      </p:sp>
      <p:cxnSp>
        <p:nvCxnSpPr>
          <p:cNvPr id="13" name="Přímá spojnice se šipkou 12"/>
          <p:cNvCxnSpPr/>
          <p:nvPr/>
        </p:nvCxnSpPr>
        <p:spPr>
          <a:xfrm>
            <a:off x="931586" y="3789040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2195736" y="3789040"/>
            <a:ext cx="0" cy="22091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/>
        </p:nvSpPr>
        <p:spPr>
          <a:xfrm>
            <a:off x="38194" y="4725144"/>
            <a:ext cx="1941518" cy="6006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učeň v mistrovské dílně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180166" y="6166329"/>
            <a:ext cx="2591852" cy="5040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najat na jeden den</a:t>
            </a:r>
          </a:p>
        </p:txBody>
      </p:sp>
      <p:sp>
        <p:nvSpPr>
          <p:cNvPr id="17" name="Násobení 16"/>
          <p:cNvSpPr/>
          <p:nvPr/>
        </p:nvSpPr>
        <p:spPr>
          <a:xfrm>
            <a:off x="4593615" y="2099465"/>
            <a:ext cx="504056" cy="604501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4572000" y="2778450"/>
            <a:ext cx="2232248" cy="72255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rozšíření městské chudiny</a:t>
            </a:r>
          </a:p>
        </p:txBody>
      </p:sp>
      <p:sp>
        <p:nvSpPr>
          <p:cNvPr id="19" name="Jednoduché závorky 18"/>
          <p:cNvSpPr/>
          <p:nvPr/>
        </p:nvSpPr>
        <p:spPr>
          <a:xfrm>
            <a:off x="6948265" y="2703966"/>
            <a:ext cx="2113492" cy="1085074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žebráci + neschopní sehnat si práci + lapkové + kapsáři…</a:t>
            </a:r>
          </a:p>
        </p:txBody>
      </p:sp>
      <p:cxnSp>
        <p:nvCxnSpPr>
          <p:cNvPr id="21" name="Přímá spojnice se šipkou 20"/>
          <p:cNvCxnSpPr/>
          <p:nvPr/>
        </p:nvCxnSpPr>
        <p:spPr>
          <a:xfrm flipH="1">
            <a:off x="2772018" y="1988840"/>
            <a:ext cx="2052010" cy="7896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078" name="Picture 6" descr="Výsledek obrázku pro medieval poor peo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612" y="3831348"/>
            <a:ext cx="4150145" cy="274859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9280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" grpId="0" animBg="1"/>
      <p:bldP spid="8" grpId="0" animBg="1"/>
      <p:bldP spid="9" grpId="0" animBg="1"/>
      <p:bldP spid="10" grpId="0" animBg="1"/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Výsledek obrázku pro medieval church mon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65266"/>
            <a:ext cx="2692912" cy="2111844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Výsledek obrázku pro medieval church mon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142" y="3645024"/>
            <a:ext cx="3292256" cy="2469193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Šipka dolů 2"/>
          <p:cNvSpPr/>
          <p:nvPr/>
        </p:nvSpPr>
        <p:spPr>
          <a:xfrm>
            <a:off x="983323" y="1325674"/>
            <a:ext cx="436058" cy="122413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</a:t>
            </a:r>
            <a:r>
              <a:rPr lang="cs-CZ" sz="1600" dirty="0" err="1">
                <a:latin typeface="Calibri" panose="020F0502020204030204" pitchFamily="34" charset="0"/>
              </a:rPr>
              <a:t>Lanč</a:t>
            </a:r>
            <a:r>
              <a:rPr lang="cs-CZ" sz="1600" dirty="0">
                <a:latin typeface="Calibri" panose="020F0502020204030204" pitchFamily="34" charset="0"/>
              </a:rPr>
              <a:t> 2018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-18550"/>
            <a:ext cx="827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14</a:t>
            </a:r>
          </a:p>
          <a:p>
            <a:endParaRPr lang="cs-CZ" sz="2400" dirty="0"/>
          </a:p>
        </p:txBody>
      </p:sp>
      <p:sp>
        <p:nvSpPr>
          <p:cNvPr id="6" name="Ovál 5"/>
          <p:cNvSpPr/>
          <p:nvPr/>
        </p:nvSpPr>
        <p:spPr>
          <a:xfrm>
            <a:off x="391526" y="283746"/>
            <a:ext cx="648072" cy="609621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3.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1163607" y="283746"/>
            <a:ext cx="2232248" cy="60962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stav církve</a:t>
            </a:r>
          </a:p>
        </p:txBody>
      </p:sp>
      <p:sp>
        <p:nvSpPr>
          <p:cNvPr id="2" name="Obdélník 1"/>
          <p:cNvSpPr/>
          <p:nvPr/>
        </p:nvSpPr>
        <p:spPr>
          <a:xfrm>
            <a:off x="218218" y="1131949"/>
            <a:ext cx="1980220" cy="59697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smysl církve</a:t>
            </a:r>
          </a:p>
        </p:txBody>
      </p:sp>
      <p:sp>
        <p:nvSpPr>
          <p:cNvPr id="8" name="Tlačítko akce: Nápověda 7">
            <a:hlinkClick r:id="" action="ppaction://noaction" highlightClick="1"/>
          </p:cNvPr>
          <p:cNvSpPr/>
          <p:nvPr/>
        </p:nvSpPr>
        <p:spPr>
          <a:xfrm rot="1632514">
            <a:off x="502829" y="1862980"/>
            <a:ext cx="560067" cy="576064"/>
          </a:xfrm>
          <a:prstGeom prst="actionButtonHelp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9" name="Ohnutý roh 8"/>
          <p:cNvSpPr/>
          <p:nvPr/>
        </p:nvSpPr>
        <p:spPr>
          <a:xfrm>
            <a:off x="56200" y="2647360"/>
            <a:ext cx="2304256" cy="1440160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prostředník mezi lidmi a Bohem,</a:t>
            </a: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má na starost „spásu“ věřících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912416" y="212282"/>
            <a:ext cx="1944216" cy="60962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hlásá chudobu </a:t>
            </a:r>
          </a:p>
        </p:txBody>
      </p:sp>
      <p:sp>
        <p:nvSpPr>
          <p:cNvPr id="11" name="Jednoduché závorky 10"/>
          <p:cNvSpPr/>
          <p:nvPr/>
        </p:nvSpPr>
        <p:spPr>
          <a:xfrm>
            <a:off x="3527884" y="212282"/>
            <a:ext cx="3280530" cy="681085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chudý člověk, který netouží po bohatství, nehřeší</a:t>
            </a:r>
          </a:p>
        </p:txBody>
      </p:sp>
      <p:sp>
        <p:nvSpPr>
          <p:cNvPr id="12" name="Násobení 11"/>
          <p:cNvSpPr/>
          <p:nvPr/>
        </p:nvSpPr>
        <p:spPr>
          <a:xfrm>
            <a:off x="7596492" y="893367"/>
            <a:ext cx="576064" cy="537069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6912416" y="1430436"/>
            <a:ext cx="1980064" cy="101461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samotní kněží si ale žijí hodně nad poměry</a:t>
            </a:r>
          </a:p>
        </p:txBody>
      </p:sp>
      <p:sp>
        <p:nvSpPr>
          <p:cNvPr id="14" name="Je rovno 13"/>
          <p:cNvSpPr/>
          <p:nvPr/>
        </p:nvSpPr>
        <p:spPr>
          <a:xfrm>
            <a:off x="7614416" y="2477789"/>
            <a:ext cx="576064" cy="468052"/>
          </a:xfrm>
          <a:prstGeom prst="mathEqua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6912416" y="2945841"/>
            <a:ext cx="1944216" cy="84319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církev je bohatou institucí </a:t>
            </a:r>
          </a:p>
        </p:txBody>
      </p:sp>
      <p:sp>
        <p:nvSpPr>
          <p:cNvPr id="16" name="Šipka ohnutá nahoru 15"/>
          <p:cNvSpPr/>
          <p:nvPr/>
        </p:nvSpPr>
        <p:spPr>
          <a:xfrm>
            <a:off x="6258877" y="3789040"/>
            <a:ext cx="2448428" cy="2664296"/>
          </a:xfrm>
          <a:prstGeom prst="bentUpArrow">
            <a:avLst>
              <a:gd name="adj1" fmla="val 10061"/>
              <a:gd name="adj2" fmla="val 9439"/>
              <a:gd name="adj3" fmla="val 1566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6251981" y="5834942"/>
            <a:ext cx="2032600" cy="9903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desátky, poplatky za svátosti, odpustky</a:t>
            </a:r>
          </a:p>
        </p:txBody>
      </p:sp>
      <p:cxnSp>
        <p:nvCxnSpPr>
          <p:cNvPr id="19" name="Přímá spojnice se šipkou 18"/>
          <p:cNvCxnSpPr/>
          <p:nvPr/>
        </p:nvCxnSpPr>
        <p:spPr>
          <a:xfrm flipH="1">
            <a:off x="6183822" y="6597352"/>
            <a:ext cx="4484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Jednoduché závorky 19"/>
          <p:cNvSpPr/>
          <p:nvPr/>
        </p:nvSpPr>
        <p:spPr>
          <a:xfrm>
            <a:off x="1452661" y="6075589"/>
            <a:ext cx="4742457" cy="783214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při zpovědi se člověk vyzpovídá a zaplatí peníze, kněz pak řekne: „Je ti odpuštěno.“</a:t>
            </a:r>
          </a:p>
        </p:txBody>
      </p:sp>
      <p:pic>
        <p:nvPicPr>
          <p:cNvPr id="4102" name="Picture 6" descr="Výsledek obrázku pro medieval chur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188" y="880879"/>
            <a:ext cx="3893934" cy="2695214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Výsledek obrázku pro medieval prie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672" y="3468961"/>
            <a:ext cx="2140434" cy="2708149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9280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993" y="1007962"/>
            <a:ext cx="2111589" cy="2669049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</a:t>
            </a:r>
            <a:r>
              <a:rPr lang="cs-CZ" sz="1600" dirty="0" err="1">
                <a:latin typeface="Calibri" panose="020F0502020204030204" pitchFamily="34" charset="0"/>
              </a:rPr>
              <a:t>Lanč</a:t>
            </a:r>
            <a:r>
              <a:rPr lang="cs-CZ" sz="1600" dirty="0">
                <a:latin typeface="Calibri" panose="020F0502020204030204" pitchFamily="34" charset="0"/>
              </a:rPr>
              <a:t> 2018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-18550"/>
            <a:ext cx="827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14</a:t>
            </a:r>
          </a:p>
          <a:p>
            <a:endParaRPr lang="cs-CZ" sz="2400" dirty="0"/>
          </a:p>
        </p:txBody>
      </p:sp>
      <p:sp>
        <p:nvSpPr>
          <p:cNvPr id="2" name="Obdélník 1"/>
          <p:cNvSpPr/>
          <p:nvPr/>
        </p:nvSpPr>
        <p:spPr>
          <a:xfrm>
            <a:off x="442927" y="224644"/>
            <a:ext cx="2304256" cy="158417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hromadění majetku a zvlášť odpustky kritizují nejen vzdělaní poddaní, ale i řada kněží</a:t>
            </a:r>
          </a:p>
        </p:txBody>
      </p:sp>
      <p:sp>
        <p:nvSpPr>
          <p:cNvPr id="3" name="Jednoduché závorky 2"/>
          <p:cNvSpPr/>
          <p:nvPr/>
        </p:nvSpPr>
        <p:spPr>
          <a:xfrm>
            <a:off x="442927" y="2018451"/>
            <a:ext cx="2304256" cy="648072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např. mistr Jan Hus</a:t>
            </a:r>
          </a:p>
        </p:txBody>
      </p:sp>
      <p:sp>
        <p:nvSpPr>
          <p:cNvPr id="6" name="Plus 5"/>
          <p:cNvSpPr/>
          <p:nvPr/>
        </p:nvSpPr>
        <p:spPr>
          <a:xfrm>
            <a:off x="2751255" y="191087"/>
            <a:ext cx="504056" cy="504056"/>
          </a:xfrm>
          <a:prstGeom prst="math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255667" y="116632"/>
            <a:ext cx="2304256" cy="7200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boje o papežský stolec</a:t>
            </a:r>
          </a:p>
        </p:txBody>
      </p:sp>
      <p:sp>
        <p:nvSpPr>
          <p:cNvPr id="8" name="Jednoduché závorky 7"/>
          <p:cNvSpPr/>
          <p:nvPr/>
        </p:nvSpPr>
        <p:spPr>
          <a:xfrm>
            <a:off x="5724128" y="164457"/>
            <a:ext cx="2808312" cy="624430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v jednu chvíli i tři papežové najednou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51520" y="3092172"/>
            <a:ext cx="3798168" cy="490776"/>
          </a:xfrm>
          <a:prstGeom prst="horizontalScroll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Doplň dle internetu správně text:</a:t>
            </a:r>
          </a:p>
        </p:txBody>
      </p:sp>
      <p:sp>
        <p:nvSpPr>
          <p:cNvPr id="10" name="Ohnutý roh 9"/>
          <p:cNvSpPr/>
          <p:nvPr/>
        </p:nvSpPr>
        <p:spPr>
          <a:xfrm>
            <a:off x="251520" y="3717032"/>
            <a:ext cx="8640960" cy="3140968"/>
          </a:xfrm>
          <a:prstGeom prst="foldedCorner">
            <a:avLst>
              <a:gd name="adj" fmla="val 1069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dirty="0">
                <a:latin typeface="Book Antiqua" panose="02040602050305030304" pitchFamily="18" charset="0"/>
              </a:rPr>
              <a:t>Mistr Jan Hus se narodil v …………………… kolem roku ………. V roce ………………….. přišel do Prahy studovat. Od roku ……………… přednášel jako mistr na Univerzitě.  Od roku 1402 kázal v …………………………………………….. kapli (</a:t>
            </a:r>
            <a:r>
              <a:rPr lang="cs-CZ" b="1" dirty="0">
                <a:latin typeface="Book Antiqua" panose="02040602050305030304" pitchFamily="18" charset="0"/>
              </a:rPr>
              <a:t>(kázal …………→ mnoho věřících)</a:t>
            </a:r>
            <a:r>
              <a:rPr lang="cs-CZ" dirty="0">
                <a:latin typeface="Book Antiqua" panose="02040602050305030304" pitchFamily="18" charset="0"/>
              </a:rPr>
              <a:t>. Zde kritizoval nepravosti v životě církve a prodej odpustků (to se nelíbí papeži - papežem na Husa </a:t>
            </a:r>
            <a:r>
              <a:rPr lang="cs-CZ" b="1" u="sng" dirty="0">
                <a:latin typeface="Book Antiqua" panose="02040602050305030304" pitchFamily="18" charset="0"/>
              </a:rPr>
              <a:t>klatba</a:t>
            </a:r>
            <a:r>
              <a:rPr lang="cs-CZ" dirty="0">
                <a:latin typeface="Book Antiqua" panose="02040602050305030304" pitchFamily="18" charset="0"/>
              </a:rPr>
              <a:t> a nad Prahou vyhlášen </a:t>
            </a:r>
            <a:r>
              <a:rPr lang="cs-CZ" b="1" u="sng" dirty="0">
                <a:latin typeface="Book Antiqua" panose="02040602050305030304" pitchFamily="18" charset="0"/>
              </a:rPr>
              <a:t>interdikt</a:t>
            </a:r>
            <a:r>
              <a:rPr lang="cs-CZ" dirty="0">
                <a:latin typeface="Book Antiqua" panose="02040602050305030304" pitchFamily="18" charset="0"/>
              </a:rPr>
              <a:t>). Nakonec je prohlášen za ……………. Svoje názory jel Jan Hus obhajovat i do …………………………… (uveď </a:t>
            </a:r>
            <a:r>
              <a:rPr lang="cs-CZ">
                <a:latin typeface="Book Antiqua" panose="02040602050305030304" pitchFamily="18" charset="0"/>
              </a:rPr>
              <a:t>název města </a:t>
            </a:r>
            <a:r>
              <a:rPr lang="cs-CZ" dirty="0">
                <a:latin typeface="Book Antiqua" panose="02040602050305030304" pitchFamily="18" charset="0"/>
              </a:rPr>
              <a:t>a stát, kde </a:t>
            </a:r>
            <a:r>
              <a:rPr lang="cs-CZ">
                <a:latin typeface="Book Antiqua" panose="02040602050305030304" pitchFamily="18" charset="0"/>
              </a:rPr>
              <a:t>dnes leží). </a:t>
            </a:r>
            <a:r>
              <a:rPr lang="cs-CZ" dirty="0">
                <a:latin typeface="Book Antiqua" panose="02040602050305030304" pitchFamily="18" charset="0"/>
              </a:rPr>
              <a:t>Byl však odsouzen a dne ………………roku ……. upálen. Jeho popel byl vhozen do řeky ……………….., aby se pro Čechy nestal symbolem (navíc byl kacíř a ti nemohou mít církevní pohřeb).</a:t>
            </a:r>
          </a:p>
        </p:txBody>
      </p:sp>
      <p:pic>
        <p:nvPicPr>
          <p:cNvPr id="5122" name="Picture 2" descr="Související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929" y="991631"/>
            <a:ext cx="3981176" cy="2646621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0887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Výsledek obrázku pro husitské nepokoj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80935"/>
            <a:ext cx="3419872" cy="2256477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Výsledek obrázku pro přijímání podoboj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93301" y="1163845"/>
            <a:ext cx="1927231" cy="2560594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</a:t>
            </a:r>
            <a:r>
              <a:rPr lang="cs-CZ" sz="1600" dirty="0" err="1">
                <a:latin typeface="Calibri" panose="020F0502020204030204" pitchFamily="34" charset="0"/>
              </a:rPr>
              <a:t>Lanč</a:t>
            </a:r>
            <a:r>
              <a:rPr lang="cs-CZ" sz="1600" dirty="0">
                <a:latin typeface="Calibri" panose="020F0502020204030204" pitchFamily="34" charset="0"/>
              </a:rPr>
              <a:t> 2018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-18550"/>
            <a:ext cx="827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14</a:t>
            </a:r>
          </a:p>
          <a:p>
            <a:endParaRPr lang="cs-CZ" sz="2400" dirty="0"/>
          </a:p>
        </p:txBody>
      </p:sp>
      <p:sp>
        <p:nvSpPr>
          <p:cNvPr id="6" name="Obdélník s odříznutým příčným rohem 5"/>
          <p:cNvSpPr/>
          <p:nvPr/>
        </p:nvSpPr>
        <p:spPr>
          <a:xfrm>
            <a:off x="251520" y="219393"/>
            <a:ext cx="2178050" cy="1449726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Aft>
                <a:spcPts val="0"/>
              </a:spcAft>
            </a:pPr>
            <a:r>
              <a:rPr lang="cs-CZ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/>
                <a:cs typeface="Times New Roman"/>
              </a:rPr>
              <a:t>v Čechách jako reakce na upálení vlna protestů</a:t>
            </a:r>
            <a:endParaRPr lang="cs-CZ" sz="1050" dirty="0">
              <a:effectLst/>
              <a:latin typeface="Book Antiqua" panose="02040602050305030304" pitchFamily="18" charset="0"/>
              <a:ea typeface="Times New Roman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203848" y="212282"/>
            <a:ext cx="2304256" cy="8642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Husovy stoupenci si říkají kališníci</a:t>
            </a:r>
          </a:p>
        </p:txBody>
      </p:sp>
      <p:sp>
        <p:nvSpPr>
          <p:cNvPr id="3" name="Tlačítko akce: Nápověda 2">
            <a:hlinkClick r:id="" action="ppaction://noaction" highlightClick="1"/>
          </p:cNvPr>
          <p:cNvSpPr/>
          <p:nvPr/>
        </p:nvSpPr>
        <p:spPr>
          <a:xfrm rot="2343444">
            <a:off x="5641638" y="383394"/>
            <a:ext cx="576064" cy="576064"/>
          </a:xfrm>
          <a:prstGeom prst="actionButtonHelp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6400310" y="235962"/>
            <a:ext cx="2358008" cy="12241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podle kázání mistra Jana Husa by se mělo změnit svaté přijímání</a:t>
            </a:r>
          </a:p>
        </p:txBody>
      </p:sp>
      <p:sp>
        <p:nvSpPr>
          <p:cNvPr id="16" name="Je rovno 15"/>
          <p:cNvSpPr/>
          <p:nvPr/>
        </p:nvSpPr>
        <p:spPr>
          <a:xfrm>
            <a:off x="7726739" y="1543166"/>
            <a:ext cx="559670" cy="475538"/>
          </a:xfrm>
          <a:prstGeom prst="mathEqua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6577742" y="2090344"/>
            <a:ext cx="2358008" cy="76041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do teď obyčejní lidé pouze hostii 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6577742" y="2964022"/>
            <a:ext cx="2358008" cy="76041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kněží nejen hostii, ale i víno </a:t>
            </a:r>
          </a:p>
        </p:txBody>
      </p:sp>
      <p:sp>
        <p:nvSpPr>
          <p:cNvPr id="19" name="Jednoduché závorky 18"/>
          <p:cNvSpPr/>
          <p:nvPr/>
        </p:nvSpPr>
        <p:spPr>
          <a:xfrm>
            <a:off x="5148064" y="2280448"/>
            <a:ext cx="1296144" cy="380208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tělo Páně</a:t>
            </a:r>
          </a:p>
        </p:txBody>
      </p:sp>
      <p:sp>
        <p:nvSpPr>
          <p:cNvPr id="20" name="Jednoduché závorky 19"/>
          <p:cNvSpPr/>
          <p:nvPr/>
        </p:nvSpPr>
        <p:spPr>
          <a:xfrm>
            <a:off x="4572000" y="3091633"/>
            <a:ext cx="1872208" cy="505193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tělo i krev Páně</a:t>
            </a:r>
          </a:p>
        </p:txBody>
      </p:sp>
      <p:sp>
        <p:nvSpPr>
          <p:cNvPr id="21" name="Šipka dolů 20"/>
          <p:cNvSpPr/>
          <p:nvPr/>
        </p:nvSpPr>
        <p:spPr>
          <a:xfrm>
            <a:off x="6117348" y="3842959"/>
            <a:ext cx="1296144" cy="50405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4734250" y="4483392"/>
            <a:ext cx="2358008" cy="10081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Husovi se nelíbí</a:t>
            </a:r>
          </a:p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(před Bohem jsme si přeci rovni)</a:t>
            </a:r>
          </a:p>
        </p:txBody>
      </p:sp>
      <p:sp>
        <p:nvSpPr>
          <p:cNvPr id="23" name="Je rovno 22"/>
          <p:cNvSpPr/>
          <p:nvPr/>
        </p:nvSpPr>
        <p:spPr>
          <a:xfrm>
            <a:off x="4819020" y="5530796"/>
            <a:ext cx="567867" cy="440415"/>
          </a:xfrm>
          <a:prstGeom prst="mathEqua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24" name="Zaoblený obdélník 23"/>
          <p:cNvSpPr/>
          <p:nvPr/>
        </p:nvSpPr>
        <p:spPr>
          <a:xfrm>
            <a:off x="4860032" y="5971210"/>
            <a:ext cx="2458126" cy="78437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chce aby i obyčejní lidé přijímali víno</a:t>
            </a:r>
          </a:p>
        </p:txBody>
      </p:sp>
      <p:sp>
        <p:nvSpPr>
          <p:cNvPr id="25" name="Jednoduché závorky 24"/>
          <p:cNvSpPr/>
          <p:nvPr/>
        </p:nvSpPr>
        <p:spPr>
          <a:xfrm>
            <a:off x="7413492" y="6241495"/>
            <a:ext cx="1440160" cy="440415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z kalicha</a:t>
            </a:r>
          </a:p>
        </p:txBody>
      </p:sp>
      <p:pic>
        <p:nvPicPr>
          <p:cNvPr id="6146" name="Picture 2" descr="Výsledek obrázku pro přijímání podoboj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36" y="4111448"/>
            <a:ext cx="4381500" cy="2609851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Související obráze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4" t="7289" r="13259" b="17897"/>
          <a:stretch/>
        </p:blipFill>
        <p:spPr bwMode="auto">
          <a:xfrm>
            <a:off x="7413492" y="4336512"/>
            <a:ext cx="1478988" cy="1808299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0887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ouvisející obráze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" t="2863" r="4558" b="4344"/>
          <a:stretch/>
        </p:blipFill>
        <p:spPr bwMode="auto">
          <a:xfrm>
            <a:off x="5024970" y="176595"/>
            <a:ext cx="4032448" cy="630700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Výsledek obrázku pro novoměstská radnice prah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2" r="15034"/>
          <a:stretch/>
        </p:blipFill>
        <p:spPr bwMode="auto">
          <a:xfrm>
            <a:off x="2848650" y="1965787"/>
            <a:ext cx="2294561" cy="315748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</a:t>
            </a:r>
            <a:r>
              <a:rPr lang="cs-CZ" sz="1600" dirty="0" err="1">
                <a:latin typeface="Calibri" panose="020F0502020204030204" pitchFamily="34" charset="0"/>
              </a:rPr>
              <a:t>Lanč</a:t>
            </a:r>
            <a:r>
              <a:rPr lang="cs-CZ" sz="1600" dirty="0">
                <a:latin typeface="Calibri" panose="020F0502020204030204" pitchFamily="34" charset="0"/>
              </a:rPr>
              <a:t> 2018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-18550"/>
            <a:ext cx="827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14</a:t>
            </a:r>
          </a:p>
          <a:p>
            <a:endParaRPr lang="cs-CZ" sz="2400" dirty="0"/>
          </a:p>
        </p:txBody>
      </p:sp>
      <p:sp>
        <p:nvSpPr>
          <p:cNvPr id="7" name="Obdélník 6"/>
          <p:cNvSpPr/>
          <p:nvPr/>
        </p:nvSpPr>
        <p:spPr>
          <a:xfrm>
            <a:off x="413792" y="332656"/>
            <a:ext cx="2736850" cy="108022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Aft>
                <a:spcPts val="0"/>
              </a:spcAft>
            </a:pPr>
            <a:r>
              <a:rPr lang="cs-CZ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/>
                <a:cs typeface="Times New Roman"/>
              </a:rPr>
              <a:t>jeden z prvních protestů v Praze na Novoměstské radnici</a:t>
            </a:r>
            <a:endParaRPr lang="cs-CZ" dirty="0">
              <a:effectLst/>
              <a:latin typeface="Book Antiqua" panose="02040602050305030304" pitchFamily="18" charset="0"/>
              <a:ea typeface="Times New Roman"/>
            </a:endParaRPr>
          </a:p>
        </p:txBody>
      </p:sp>
      <p:sp>
        <p:nvSpPr>
          <p:cNvPr id="8" name="Šipka dolů 7"/>
          <p:cNvSpPr/>
          <p:nvPr/>
        </p:nvSpPr>
        <p:spPr>
          <a:xfrm>
            <a:off x="1529804" y="1550411"/>
            <a:ext cx="504825" cy="545407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21742" y="2204864"/>
            <a:ext cx="2520950" cy="8640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Aft>
                <a:spcPts val="0"/>
              </a:spcAft>
            </a:pPr>
            <a:r>
              <a:rPr lang="cs-CZ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/>
                <a:cs typeface="Times New Roman"/>
              </a:rPr>
              <a:t>protihusitští radní vyhození z okna</a:t>
            </a:r>
            <a:endParaRPr lang="cs-CZ" dirty="0">
              <a:effectLst/>
              <a:latin typeface="Book Antiqua" panose="02040602050305030304" pitchFamily="18" charset="0"/>
              <a:ea typeface="Times New Roman"/>
            </a:endParaRPr>
          </a:p>
        </p:txBody>
      </p:sp>
      <p:sp>
        <p:nvSpPr>
          <p:cNvPr id="10" name="Je rovno 9"/>
          <p:cNvSpPr/>
          <p:nvPr/>
        </p:nvSpPr>
        <p:spPr>
          <a:xfrm>
            <a:off x="1505356" y="3212976"/>
            <a:ext cx="553720" cy="432435"/>
          </a:xfrm>
          <a:prstGeom prst="mathEqua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413791" y="3799523"/>
            <a:ext cx="2736850" cy="106963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Aft>
                <a:spcPts val="0"/>
              </a:spcAft>
            </a:pPr>
            <a:r>
              <a:rPr lang="cs-CZ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/>
                <a:cs typeface="Times New Roman"/>
              </a:rPr>
              <a:t>první pražská defenestrace</a:t>
            </a:r>
            <a:endParaRPr lang="cs-CZ" dirty="0">
              <a:effectLst/>
              <a:latin typeface="Book Antiqua" panose="02040602050305030304" pitchFamily="18" charset="0"/>
              <a:ea typeface="Times New Roman"/>
            </a:endParaRPr>
          </a:p>
          <a:p>
            <a:pPr algn="ctr" fontAlgn="base">
              <a:spcAft>
                <a:spcPts val="0"/>
              </a:spcAft>
            </a:pPr>
            <a:r>
              <a:rPr lang="cs-CZ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/>
                <a:cs typeface="Times New Roman"/>
              </a:rPr>
              <a:t>(30. 7. 1419)</a:t>
            </a:r>
            <a:endParaRPr lang="cs-CZ" dirty="0">
              <a:effectLst/>
              <a:latin typeface="Book Antiqua" panose="02040602050305030304" pitchFamily="18" charset="0"/>
              <a:ea typeface="Times New Roman"/>
            </a:endParaRPr>
          </a:p>
        </p:txBody>
      </p:sp>
      <p:sp>
        <p:nvSpPr>
          <p:cNvPr id="12" name="Jednoduché závorky 11"/>
          <p:cNvSpPr/>
          <p:nvPr/>
        </p:nvSpPr>
        <p:spPr>
          <a:xfrm>
            <a:off x="2034629" y="1540338"/>
            <a:ext cx="2314353" cy="425450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effectLst/>
                <a:latin typeface="Book Antiqua" panose="02040602050305030304" pitchFamily="18" charset="0"/>
                <a:ea typeface="Calibri"/>
                <a:cs typeface="Times New Roman"/>
              </a:rPr>
              <a:t>jádrem spor o kostel</a:t>
            </a:r>
          </a:p>
        </p:txBody>
      </p:sp>
      <p:sp>
        <p:nvSpPr>
          <p:cNvPr id="13" name="Jednoduché závorky 12"/>
          <p:cNvSpPr/>
          <p:nvPr/>
        </p:nvSpPr>
        <p:spPr>
          <a:xfrm>
            <a:off x="251520" y="5085184"/>
            <a:ext cx="4476538" cy="1063316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effectLst/>
                <a:latin typeface="Book Antiqua" panose="02040602050305030304" pitchFamily="18" charset="0"/>
                <a:ea typeface="Calibri"/>
                <a:cs typeface="Times New Roman"/>
              </a:rPr>
              <a:t>Zikmund to chápe jako útok na královský/císařský majestát… de facto má pravdu – konšelé jsou zástupci krále</a:t>
            </a:r>
          </a:p>
        </p:txBody>
      </p:sp>
    </p:spTree>
    <p:extLst>
      <p:ext uri="{BB962C8B-B14F-4D97-AF65-F5344CB8AC3E}">
        <p14:creationId xmlns:p14="http://schemas.microsoft.com/office/powerpoint/2010/main" val="32270887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alotridka.lusa.cz/wp-content/uploads/2015/01/historie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205998"/>
            <a:ext cx="2428917" cy="360420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</a:t>
            </a:r>
            <a:r>
              <a:rPr lang="cs-CZ" sz="1600" dirty="0" err="1">
                <a:latin typeface="Calibri" panose="020F0502020204030204" pitchFamily="34" charset="0"/>
              </a:rPr>
              <a:t>Lanč</a:t>
            </a:r>
            <a:r>
              <a:rPr lang="cs-CZ" sz="1600" dirty="0">
                <a:latin typeface="Calibri" panose="020F0502020204030204" pitchFamily="34" charset="0"/>
              </a:rPr>
              <a:t> 2018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15</a:t>
            </a:r>
          </a:p>
        </p:txBody>
      </p:sp>
      <p:sp>
        <p:nvSpPr>
          <p:cNvPr id="6" name="Stužka nahoru 5"/>
          <p:cNvSpPr/>
          <p:nvPr/>
        </p:nvSpPr>
        <p:spPr>
          <a:xfrm>
            <a:off x="1043608" y="230832"/>
            <a:ext cx="6840760" cy="1037928"/>
          </a:xfrm>
          <a:prstGeom prst="ribbon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>
                <a:latin typeface="Book Antiqua" panose="02040602050305030304" pitchFamily="18" charset="0"/>
              </a:rPr>
              <a:t>Husitské války</a:t>
            </a:r>
            <a:endParaRPr lang="cs-CZ" dirty="0"/>
          </a:p>
        </p:txBody>
      </p:sp>
      <p:sp>
        <p:nvSpPr>
          <p:cNvPr id="7" name="Tlačítko akce: Návrat 6">
            <a:hlinkClick r:id="" action="ppaction://noaction" highlightClick="1"/>
          </p:cNvPr>
          <p:cNvSpPr/>
          <p:nvPr/>
        </p:nvSpPr>
        <p:spPr>
          <a:xfrm>
            <a:off x="8460432" y="230832"/>
            <a:ext cx="432048" cy="389856"/>
          </a:xfrm>
          <a:prstGeom prst="actionButtonRetur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lačítko akce: Informace 7">
            <a:hlinkClick r:id="" action="ppaction://noaction" highlightClick="1"/>
          </p:cNvPr>
          <p:cNvSpPr/>
          <p:nvPr/>
        </p:nvSpPr>
        <p:spPr>
          <a:xfrm>
            <a:off x="8460432" y="706361"/>
            <a:ext cx="432048" cy="498335"/>
          </a:xfrm>
          <a:prstGeom prst="actionButtonInformati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Jednoduché závorky 1"/>
          <p:cNvSpPr/>
          <p:nvPr/>
        </p:nvSpPr>
        <p:spPr>
          <a:xfrm>
            <a:off x="3419872" y="1204696"/>
            <a:ext cx="2016224" cy="424104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1419 - 1436</a:t>
            </a:r>
          </a:p>
        </p:txBody>
      </p:sp>
      <p:sp>
        <p:nvSpPr>
          <p:cNvPr id="3" name="Ohnutý roh 2"/>
          <p:cNvSpPr/>
          <p:nvPr/>
        </p:nvSpPr>
        <p:spPr>
          <a:xfrm>
            <a:off x="413792" y="1628800"/>
            <a:ext cx="2646040" cy="864096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snaha změnit poměry v české společnosti</a:t>
            </a:r>
          </a:p>
        </p:txBody>
      </p:sp>
      <p:sp>
        <p:nvSpPr>
          <p:cNvPr id="10" name="Jednoduché závorky 9"/>
          <p:cNvSpPr/>
          <p:nvPr/>
        </p:nvSpPr>
        <p:spPr>
          <a:xfrm>
            <a:off x="539552" y="5157192"/>
            <a:ext cx="1584176" cy="720080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chudoba církve</a:t>
            </a:r>
          </a:p>
        </p:txBody>
      </p:sp>
      <p:sp>
        <p:nvSpPr>
          <p:cNvPr id="11" name="Jednoduché závorky 10"/>
          <p:cNvSpPr/>
          <p:nvPr/>
        </p:nvSpPr>
        <p:spPr>
          <a:xfrm>
            <a:off x="539552" y="4221088"/>
            <a:ext cx="1584176" cy="720080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podobojí</a:t>
            </a:r>
          </a:p>
        </p:txBody>
      </p:sp>
      <p:sp>
        <p:nvSpPr>
          <p:cNvPr id="12" name="Ohnutý roh 11"/>
          <p:cNvSpPr/>
          <p:nvPr/>
        </p:nvSpPr>
        <p:spPr>
          <a:xfrm>
            <a:off x="440191" y="3016829"/>
            <a:ext cx="2646040" cy="771716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prosazení Husových myšlenek</a:t>
            </a:r>
          </a:p>
        </p:txBody>
      </p:sp>
      <p:sp>
        <p:nvSpPr>
          <p:cNvPr id="13" name="Je rovno 12"/>
          <p:cNvSpPr/>
          <p:nvPr/>
        </p:nvSpPr>
        <p:spPr>
          <a:xfrm>
            <a:off x="1484784" y="2564904"/>
            <a:ext cx="504056" cy="360040"/>
          </a:xfrm>
          <a:prstGeom prst="mathEqua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Šipka dolů 8"/>
          <p:cNvSpPr/>
          <p:nvPr/>
        </p:nvSpPr>
        <p:spPr>
          <a:xfrm>
            <a:off x="553504" y="3547316"/>
            <a:ext cx="576064" cy="57606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14" name="Ohnutý roh 13"/>
          <p:cNvSpPr/>
          <p:nvPr/>
        </p:nvSpPr>
        <p:spPr>
          <a:xfrm>
            <a:off x="3490989" y="1848624"/>
            <a:ext cx="2736304" cy="1004312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ne všichni v království jsou husité!</a:t>
            </a:r>
          </a:p>
        </p:txBody>
      </p:sp>
      <p:sp>
        <p:nvSpPr>
          <p:cNvPr id="15" name="Jednoduché závorky 14"/>
          <p:cNvSpPr/>
          <p:nvPr/>
        </p:nvSpPr>
        <p:spPr>
          <a:xfrm>
            <a:off x="5503231" y="3196692"/>
            <a:ext cx="2736304" cy="1440160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/>
            <a:r>
              <a:rPr lang="cs-CZ" dirty="0">
                <a:latin typeface="Book Antiqua" panose="02040602050305030304" pitchFamily="18" charset="0"/>
              </a:rPr>
              <a:t>Čechy = husitské</a:t>
            </a:r>
          </a:p>
          <a:p>
            <a:pPr algn="ctr" fontAlgn="base"/>
            <a:r>
              <a:rPr lang="cs-CZ" dirty="0">
                <a:latin typeface="Book Antiqua" panose="02040602050305030304" pitchFamily="18" charset="0"/>
              </a:rPr>
              <a:t>X</a:t>
            </a:r>
          </a:p>
          <a:p>
            <a:pPr algn="ctr" fontAlgn="base"/>
            <a:r>
              <a:rPr lang="cs-CZ" dirty="0">
                <a:latin typeface="Book Antiqua" panose="02040602050305030304" pitchFamily="18" charset="0"/>
              </a:rPr>
              <a:t>Morava, Slezsko, Lužice =</a:t>
            </a:r>
          </a:p>
          <a:p>
            <a:pPr algn="ctr" fontAlgn="base"/>
            <a:r>
              <a:rPr lang="cs-CZ" dirty="0">
                <a:latin typeface="Book Antiqua" panose="02040602050305030304" pitchFamily="18" charset="0"/>
              </a:rPr>
              <a:t>věrni papeži a císaři</a:t>
            </a:r>
          </a:p>
        </p:txBody>
      </p:sp>
      <p:sp>
        <p:nvSpPr>
          <p:cNvPr id="16" name="Plus 15"/>
          <p:cNvSpPr/>
          <p:nvPr/>
        </p:nvSpPr>
        <p:spPr>
          <a:xfrm>
            <a:off x="6871383" y="4665876"/>
            <a:ext cx="720080" cy="720080"/>
          </a:xfrm>
          <a:prstGeom prst="math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17" name="Ohnutý roh 16"/>
          <p:cNvSpPr/>
          <p:nvPr/>
        </p:nvSpPr>
        <p:spPr>
          <a:xfrm>
            <a:off x="6012160" y="5517232"/>
            <a:ext cx="2880320" cy="1080120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samotní husité nejsou jednotní</a:t>
            </a:r>
          </a:p>
        </p:txBody>
      </p:sp>
      <p:sp>
        <p:nvSpPr>
          <p:cNvPr id="18" name="Šipka dolů 17"/>
          <p:cNvSpPr/>
          <p:nvPr/>
        </p:nvSpPr>
        <p:spPr>
          <a:xfrm>
            <a:off x="6156176" y="6246439"/>
            <a:ext cx="576064" cy="611561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pic>
        <p:nvPicPr>
          <p:cNvPr id="1028" name="Picture 4" descr="Výsledek obrázku pro české země husitské vál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407" y="972327"/>
            <a:ext cx="2800350" cy="2095501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6386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  <p:bldP spid="11" grpId="0" animBg="1"/>
      <p:bldP spid="12" grpId="0" animBg="1"/>
      <p:bldP spid="13" grpId="0" animBg="1"/>
      <p:bldP spid="9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tí písma">
  <a:themeElements>
    <a:clrScheme name="Lití písm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Lití písma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ití písm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2352</TotalTime>
  <Words>1194</Words>
  <Application>Microsoft Office PowerPoint</Application>
  <PresentationFormat>Předvádění na obrazovce (4:3)</PresentationFormat>
  <Paragraphs>254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Book Antiqua</vt:lpstr>
      <vt:lpstr>Calibri</vt:lpstr>
      <vt:lpstr>Rockwell</vt:lpstr>
      <vt:lpstr>Wingdings 2</vt:lpstr>
      <vt:lpstr>Lití písma</vt:lpstr>
      <vt:lpstr>Jan Hus a jeho doba Husitské války Jiří z Poděbrad Jagellonci na českém trůně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studia dějepisu Pravěcí předchůdci člověka Členění dávné historie</dc:title>
  <dc:creator>Lukáš Lanč</dc:creator>
  <cp:lastModifiedBy>Lanč Lukáš</cp:lastModifiedBy>
  <cp:revision>62</cp:revision>
  <dcterms:created xsi:type="dcterms:W3CDTF">2018-01-23T11:04:38Z</dcterms:created>
  <dcterms:modified xsi:type="dcterms:W3CDTF">2020-09-24T23:23:18Z</dcterms:modified>
</cp:coreProperties>
</file>