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56" r:id="rId2"/>
    <p:sldId id="257" r:id="rId3"/>
    <p:sldId id="258" r:id="rId4"/>
    <p:sldId id="263" r:id="rId5"/>
    <p:sldId id="264" r:id="rId6"/>
    <p:sldId id="286" r:id="rId7"/>
    <p:sldId id="265" r:id="rId8"/>
    <p:sldId id="269" r:id="rId9"/>
    <p:sldId id="271" r:id="rId10"/>
    <p:sldId id="259" r:id="rId11"/>
    <p:sldId id="260" r:id="rId12"/>
    <p:sldId id="273" r:id="rId13"/>
    <p:sldId id="274" r:id="rId14"/>
    <p:sldId id="275" r:id="rId15"/>
    <p:sldId id="276" r:id="rId16"/>
    <p:sldId id="277" r:id="rId17"/>
    <p:sldId id="278" r:id="rId18"/>
    <p:sldId id="287" r:id="rId19"/>
    <p:sldId id="279" r:id="rId20"/>
    <p:sldId id="280" r:id="rId21"/>
    <p:sldId id="284" r:id="rId22"/>
    <p:sldId id="281" r:id="rId23"/>
    <p:sldId id="282" r:id="rId24"/>
    <p:sldId id="283" r:id="rId25"/>
    <p:sldId id="285" r:id="rId26"/>
    <p:sldId id="261" r:id="rId27"/>
    <p:sldId id="262" r:id="rId28"/>
    <p:sldId id="288" r:id="rId29"/>
    <p:sldId id="289" r:id="rId30"/>
    <p:sldId id="290" r:id="rId31"/>
    <p:sldId id="291" r:id="rId32"/>
    <p:sldId id="292" r:id="rId3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DD5700-54AF-45B8-B078-E6A58A334E6D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82C85-B64D-4746-8C54-FF5A6AFFE66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96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382C85-B64D-4746-8C54-FF5A6AFFE66C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122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cs-CZ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 příčným rohem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95EC1D4A-A796-47C3-A63E-CE236FB377E2}" type="datetimeFigureOut">
              <a:rPr lang="cs-CZ" smtClean="0"/>
              <a:t>25.09.2020</a:t>
            </a:fld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520" y="381001"/>
            <a:ext cx="8442314" cy="2209800"/>
          </a:xfrm>
        </p:spPr>
        <p:txBody>
          <a:bodyPr>
            <a:noAutofit/>
          </a:bodyPr>
          <a:lstStyle/>
          <a:p>
            <a:r>
              <a:rPr lang="cs-CZ" sz="4400" b="1" dirty="0">
                <a:latin typeface="Book Antiqua" panose="02040602050305030304" pitchFamily="18" charset="0"/>
              </a:rPr>
              <a:t>Renesance a humanismus</a:t>
            </a:r>
            <a:br>
              <a:rPr lang="cs-CZ" sz="4400" b="1" dirty="0">
                <a:latin typeface="Book Antiqua" panose="02040602050305030304" pitchFamily="18" charset="0"/>
              </a:rPr>
            </a:br>
            <a:r>
              <a:rPr lang="cs-CZ" sz="4400" b="1" dirty="0">
                <a:latin typeface="Book Antiqua" panose="02040602050305030304" pitchFamily="18" charset="0"/>
              </a:rPr>
              <a:t>Zámořské plavby</a:t>
            </a:r>
            <a:br>
              <a:rPr lang="cs-CZ" sz="4400" b="1" dirty="0">
                <a:latin typeface="Book Antiqua" panose="02040602050305030304" pitchFamily="18" charset="0"/>
              </a:rPr>
            </a:br>
            <a:r>
              <a:rPr lang="cs-CZ" sz="4400" b="1" dirty="0">
                <a:latin typeface="Book Antiqua" panose="02040602050305030304" pitchFamily="18" charset="0"/>
              </a:rPr>
              <a:t>Reformace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800" dirty="0">
                <a:latin typeface="Book Antiqua" panose="02040602050305030304" pitchFamily="18" charset="0"/>
              </a:rPr>
              <a:t>7. ročník</a:t>
            </a:r>
          </a:p>
          <a:p>
            <a:r>
              <a:rPr lang="cs-CZ" sz="4800" dirty="0">
                <a:latin typeface="Book Antiqua" panose="02040602050305030304" pitchFamily="18" charset="0"/>
              </a:rPr>
              <a:t>18- 20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0" y="6488668"/>
            <a:ext cx="2339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alibri" panose="020F0502020204030204" pitchFamily="34" charset="0"/>
              </a:rPr>
              <a:t>© Lukáš </a:t>
            </a:r>
            <a:r>
              <a:rPr lang="cs-CZ" dirty="0" err="1">
                <a:latin typeface="Calibri" panose="020F0502020204030204" pitchFamily="34" charset="0"/>
              </a:rPr>
              <a:t>Lanč</a:t>
            </a:r>
            <a:r>
              <a:rPr lang="cs-CZ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Šipka dolů 4">
            <a:hlinkClick r:id="rId2" action="ppaction://hlinksldjump"/>
          </p:cNvPr>
          <p:cNvSpPr/>
          <p:nvPr/>
        </p:nvSpPr>
        <p:spPr>
          <a:xfrm>
            <a:off x="1175150" y="3356992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18</a:t>
            </a:r>
          </a:p>
        </p:txBody>
      </p:sp>
      <p:sp>
        <p:nvSpPr>
          <p:cNvPr id="6" name="Šipka dolů 5">
            <a:hlinkClick r:id="rId3" action="ppaction://hlinksldjump"/>
          </p:cNvPr>
          <p:cNvSpPr/>
          <p:nvPr/>
        </p:nvSpPr>
        <p:spPr>
          <a:xfrm>
            <a:off x="1175150" y="4293096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19</a:t>
            </a:r>
          </a:p>
        </p:txBody>
      </p:sp>
      <p:sp>
        <p:nvSpPr>
          <p:cNvPr id="7" name="Šipka dolů 6">
            <a:hlinkClick r:id="rId4" action="ppaction://hlinksldjump"/>
          </p:cNvPr>
          <p:cNvSpPr/>
          <p:nvPr/>
        </p:nvSpPr>
        <p:spPr>
          <a:xfrm>
            <a:off x="1175150" y="5229200"/>
            <a:ext cx="876570" cy="57606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47678048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Výsledek obrázku pro renaissance compa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11" y="3999801"/>
            <a:ext cx="2129728" cy="159616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Book Antiqua" panose="02040602050305030304" pitchFamily="18" charset="0"/>
              </a:rPr>
              <a:t>Zámořské plavby</a:t>
            </a:r>
            <a:endParaRPr lang="cs-CZ" dirty="0"/>
          </a:p>
        </p:txBody>
      </p:sp>
      <p:pic>
        <p:nvPicPr>
          <p:cNvPr id="7" name="Picture 4" descr="http://www.renesance1.estranky.cz/img/picture/1/stpeters_dome_cr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1859">
            <a:off x="208939" y="1889803"/>
            <a:ext cx="2284837" cy="153845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19682" y="1363587"/>
            <a:ext cx="1819876" cy="5400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renesance</a:t>
            </a:r>
          </a:p>
        </p:txBody>
      </p:sp>
      <p:sp>
        <p:nvSpPr>
          <p:cNvPr id="9" name="Obdélník 8"/>
          <p:cNvSpPr/>
          <p:nvPr/>
        </p:nvSpPr>
        <p:spPr>
          <a:xfrm>
            <a:off x="6002780" y="1266767"/>
            <a:ext cx="2412268" cy="78274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důraz na člověka a zkoumání přírody</a:t>
            </a:r>
          </a:p>
        </p:txBody>
      </p:sp>
      <p:pic>
        <p:nvPicPr>
          <p:cNvPr id="10" name="Picture 2" descr="http://www.galeriekocka.cz/reprodukce-renesance-proporzioni-dell-uomo-secondo-1615/000016-reprodukce-renesance-proporzioni-dell-uomo-secondo-1615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5311">
            <a:off x="2673739" y="1710498"/>
            <a:ext cx="1318946" cy="184464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ahnutá šipka doleva 12"/>
          <p:cNvSpPr/>
          <p:nvPr/>
        </p:nvSpPr>
        <p:spPr>
          <a:xfrm>
            <a:off x="8147582" y="5057583"/>
            <a:ext cx="864096" cy="1386842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5605034" y="5587246"/>
            <a:ext cx="2448272" cy="105346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vyrábí se rychleji, kvalitněji a levněji</a:t>
            </a:r>
          </a:p>
        </p:txBody>
      </p:sp>
      <p:sp>
        <p:nvSpPr>
          <p:cNvPr id="15" name="Šipka doleva 14"/>
          <p:cNvSpPr/>
          <p:nvPr/>
        </p:nvSpPr>
        <p:spPr>
          <a:xfrm rot="10800000">
            <a:off x="5076056" y="1394774"/>
            <a:ext cx="665720" cy="52673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962878" y="5702290"/>
            <a:ext cx="3518014" cy="82336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lidé se mají lépe a roste jejich životní úroveň (mohou si dovolit více věcí)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3004212" y="1363587"/>
            <a:ext cx="1819876" cy="5400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humanismus</a:t>
            </a:r>
          </a:p>
        </p:txBody>
      </p:sp>
      <p:sp>
        <p:nvSpPr>
          <p:cNvPr id="2" name="Plus 1"/>
          <p:cNvSpPr/>
          <p:nvPr/>
        </p:nvSpPr>
        <p:spPr>
          <a:xfrm>
            <a:off x="2439558" y="1321878"/>
            <a:ext cx="564654" cy="623478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Je rovno 2"/>
          <p:cNvSpPr/>
          <p:nvPr/>
        </p:nvSpPr>
        <p:spPr>
          <a:xfrm>
            <a:off x="6872184" y="2104075"/>
            <a:ext cx="648072" cy="43286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0" name="Je rovno 19"/>
          <p:cNvSpPr/>
          <p:nvPr/>
        </p:nvSpPr>
        <p:spPr>
          <a:xfrm>
            <a:off x="6886046" y="4326342"/>
            <a:ext cx="648072" cy="43286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1" name="Zaoblený obdélník 20"/>
          <p:cNvSpPr/>
          <p:nvPr/>
        </p:nvSpPr>
        <p:spPr>
          <a:xfrm>
            <a:off x="6165348" y="4862314"/>
            <a:ext cx="2114856" cy="5145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změny ve výrobě</a:t>
            </a:r>
          </a:p>
        </p:txBody>
      </p:sp>
      <p:sp>
        <p:nvSpPr>
          <p:cNvPr id="22" name="Je rovno 21"/>
          <p:cNvSpPr/>
          <p:nvPr/>
        </p:nvSpPr>
        <p:spPr>
          <a:xfrm>
            <a:off x="6846796" y="3219283"/>
            <a:ext cx="648072" cy="43286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4" name="Šipka doleva 23"/>
          <p:cNvSpPr/>
          <p:nvPr/>
        </p:nvSpPr>
        <p:spPr>
          <a:xfrm>
            <a:off x="4806963" y="5850610"/>
            <a:ext cx="665720" cy="52673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194" name="Picture 2" descr="Výsledek obrázku pro renaissance scie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760" y="2104075"/>
            <a:ext cx="2161504" cy="182976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ýsledek obrázku pro renaissance manufa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4" y="2945206"/>
            <a:ext cx="3695411" cy="271766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lačítko akce: Návrat 24">
            <a:hlinkClick r:id="" action="ppaction://noaction" highlightClick="1"/>
          </p:cNvPr>
          <p:cNvSpPr/>
          <p:nvPr/>
        </p:nvSpPr>
        <p:spPr>
          <a:xfrm>
            <a:off x="8460432" y="230832"/>
            <a:ext cx="432048" cy="3898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lačítko akce: Informace 25">
            <a:hlinkClick r:id="" action="ppaction://noaction" highlightClick="1"/>
          </p:cNvPr>
          <p:cNvSpPr/>
          <p:nvPr/>
        </p:nvSpPr>
        <p:spPr>
          <a:xfrm>
            <a:off x="8460432" y="706361"/>
            <a:ext cx="432048" cy="498335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22"/>
          <p:cNvSpPr/>
          <p:nvPr/>
        </p:nvSpPr>
        <p:spPr>
          <a:xfrm>
            <a:off x="6064439" y="3742510"/>
            <a:ext cx="2288950" cy="5145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pokrok a vynálezy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151486" y="2640047"/>
            <a:ext cx="2114856" cy="5145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rozvoj věd</a:t>
            </a:r>
          </a:p>
        </p:txBody>
      </p:sp>
    </p:spTree>
    <p:extLst>
      <p:ext uri="{BB962C8B-B14F-4D97-AF65-F5344CB8AC3E}">
        <p14:creationId xmlns:p14="http://schemas.microsoft.com/office/powerpoint/2010/main" val="2782638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" grpId="0" animBg="1"/>
      <p:bldP spid="3" grpId="0" animBg="1"/>
      <p:bldP spid="20" grpId="0" animBg="1"/>
      <p:bldP spid="21" grpId="0" animBg="1"/>
      <p:bldP spid="22" grpId="0" animBg="1"/>
      <p:bldP spid="24" grpId="0" animBg="1"/>
      <p:bldP spid="2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818" y="1643171"/>
            <a:ext cx="3806160" cy="295291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orient ma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4"/>
          <a:stretch/>
        </p:blipFill>
        <p:spPr bwMode="auto">
          <a:xfrm>
            <a:off x="76466" y="1288007"/>
            <a:ext cx="4907497" cy="351510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s odříznutým jedním rohem 21"/>
          <p:cNvSpPr/>
          <p:nvPr/>
        </p:nvSpPr>
        <p:spPr>
          <a:xfrm>
            <a:off x="394456" y="5102142"/>
            <a:ext cx="1801182" cy="626905"/>
          </a:xfrm>
          <a:prstGeom prst="snip1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nové cesty po vodě</a:t>
            </a: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7" name="Násobení 6"/>
          <p:cNvSpPr/>
          <p:nvPr/>
        </p:nvSpPr>
        <p:spPr>
          <a:xfrm>
            <a:off x="7202727" y="4581128"/>
            <a:ext cx="756084" cy="648072"/>
          </a:xfrm>
          <a:prstGeom prst="mathMultiply">
            <a:avLst>
              <a:gd name="adj1" fmla="val 1911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7730426" y="6077023"/>
            <a:ext cx="1296012" cy="67276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dodávky nestačí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2888594" y="5064016"/>
            <a:ext cx="1546727" cy="13689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hledají se nové cesty za luxusním zbožím</a:t>
            </a:r>
          </a:p>
        </p:txBody>
      </p:sp>
      <p:sp>
        <p:nvSpPr>
          <p:cNvPr id="13" name="Zaoblený obdélník 12"/>
          <p:cNvSpPr/>
          <p:nvPr/>
        </p:nvSpPr>
        <p:spPr>
          <a:xfrm>
            <a:off x="6855867" y="113409"/>
            <a:ext cx="2205889" cy="13740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jediná cesta do </a:t>
            </a:r>
            <a:r>
              <a:rPr lang="cs-CZ" i="1" u="sng" dirty="0">
                <a:latin typeface="Book Antiqua" panose="02040602050305030304" pitchFamily="18" charset="0"/>
              </a:rPr>
              <a:t>Orientu</a:t>
            </a:r>
            <a:r>
              <a:rPr lang="cs-CZ" dirty="0">
                <a:latin typeface="Book Antiqua" panose="02040602050305030304" pitchFamily="18" charset="0"/>
              </a:rPr>
              <a:t> po souši přes Byzanc </a:t>
            </a:r>
          </a:p>
        </p:txBody>
      </p:sp>
      <p:sp>
        <p:nvSpPr>
          <p:cNvPr id="14" name="Jednoduché závorky 13"/>
          <p:cNvSpPr/>
          <p:nvPr/>
        </p:nvSpPr>
        <p:spPr>
          <a:xfrm>
            <a:off x="5147818" y="970364"/>
            <a:ext cx="1626433" cy="648073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Irák, Írán, 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Indie a Čína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5399061" y="5158900"/>
            <a:ext cx="2181708" cy="11842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Byzanc dobyta Turky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(= po souši nebezpečné)</a:t>
            </a:r>
          </a:p>
        </p:txBody>
      </p:sp>
      <p:sp>
        <p:nvSpPr>
          <p:cNvPr id="18" name="Ohnutý roh 17"/>
          <p:cNvSpPr/>
          <p:nvPr/>
        </p:nvSpPr>
        <p:spPr>
          <a:xfrm>
            <a:off x="332978" y="5820101"/>
            <a:ext cx="1873201" cy="89789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kompas, lepší a větší lodě,…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476326" y="194729"/>
            <a:ext cx="2412268" cy="5338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jsou bohatší</a:t>
            </a:r>
          </a:p>
        </p:txBody>
      </p:sp>
      <p:sp>
        <p:nvSpPr>
          <p:cNvPr id="25" name="Je rovno 24"/>
          <p:cNvSpPr/>
          <p:nvPr/>
        </p:nvSpPr>
        <p:spPr>
          <a:xfrm>
            <a:off x="2937729" y="245235"/>
            <a:ext cx="648072" cy="43286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6" name="Zaoblený obdélník 25"/>
          <p:cNvSpPr/>
          <p:nvPr/>
        </p:nvSpPr>
        <p:spPr>
          <a:xfrm>
            <a:off x="3610604" y="113409"/>
            <a:ext cx="3074431" cy="72330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mohou si dovolit utrácet za luxusní exotické zboží</a:t>
            </a:r>
          </a:p>
        </p:txBody>
      </p:sp>
      <p:sp>
        <p:nvSpPr>
          <p:cNvPr id="6" name="Šipka doleva 5"/>
          <p:cNvSpPr/>
          <p:nvPr/>
        </p:nvSpPr>
        <p:spPr>
          <a:xfrm>
            <a:off x="4435321" y="5500959"/>
            <a:ext cx="872878" cy="576064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Je rovno 28"/>
          <p:cNvSpPr/>
          <p:nvPr/>
        </p:nvSpPr>
        <p:spPr>
          <a:xfrm>
            <a:off x="2206179" y="5532069"/>
            <a:ext cx="648072" cy="43286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607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 animBg="1"/>
      <p:bldP spid="8" grpId="0" animBg="1"/>
      <p:bldP spid="10" grpId="0" animBg="1"/>
      <p:bldP spid="13" grpId="0" animBg="1"/>
      <p:bldP spid="14" grpId="0" animBg="1"/>
      <p:bldP spid="16" grpId="0" animBg="1"/>
      <p:bldP spid="18" grpId="0" animBg="1"/>
      <p:bldP spid="24" grpId="0" animBg="1"/>
      <p:bldP spid="25" grpId="0" animBg="1"/>
      <p:bldP spid="26" grpId="0" animBg="1"/>
      <p:bldP spid="6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s odříznutým příčným rohem 11"/>
          <p:cNvSpPr/>
          <p:nvPr/>
        </p:nvSpPr>
        <p:spPr>
          <a:xfrm>
            <a:off x="2119226" y="2471465"/>
            <a:ext cx="3507555" cy="98947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1498</a:t>
            </a:r>
          </a:p>
          <a:p>
            <a:pPr algn="ctr"/>
            <a:r>
              <a:rPr lang="cs-CZ" dirty="0" err="1">
                <a:solidFill>
                  <a:schemeClr val="bg1"/>
                </a:solidFill>
                <a:latin typeface="Book Antiqua" panose="02040602050305030304" pitchFamily="18" charset="0"/>
              </a:rPr>
              <a:t>Vasco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 de </a:t>
            </a:r>
            <a:r>
              <a:rPr lang="cs-CZ" dirty="0" err="1">
                <a:solidFill>
                  <a:schemeClr val="bg1"/>
                </a:solidFill>
                <a:latin typeface="Book Antiqua" panose="02040602050305030304" pitchFamily="18" charset="0"/>
              </a:rPr>
              <a:t>Gamma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 jako první doplul jižní cestou do Indie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2123728" y="980729"/>
            <a:ext cx="411211" cy="169092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2" descr="http://files.vseolodich.cz/200005117-eca71ee759/Dias,%20Bartolom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71" y="461665"/>
            <a:ext cx="1467154" cy="2009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ek obrázku pro de gam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59" y="3427722"/>
            <a:ext cx="3352800" cy="336232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ýsledek obrázku pro diaz m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1"/>
          <a:stretch/>
        </p:blipFill>
        <p:spPr bwMode="auto">
          <a:xfrm>
            <a:off x="5703392" y="46999"/>
            <a:ext cx="3271734" cy="336232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Šipka ohnutá nahoru 1"/>
          <p:cNvSpPr/>
          <p:nvPr/>
        </p:nvSpPr>
        <p:spPr>
          <a:xfrm rot="5400000">
            <a:off x="2020543" y="902665"/>
            <a:ext cx="1375591" cy="972108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1547664" y="191050"/>
            <a:ext cx="2998185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nejprve chceme obeplout Afriku (tzv. jižní cesta)</a:t>
            </a:r>
          </a:p>
        </p:txBody>
      </p:sp>
      <p:sp>
        <p:nvSpPr>
          <p:cNvPr id="10" name="Obdélník s odříznutým příčným rohem 9"/>
          <p:cNvSpPr/>
          <p:nvPr/>
        </p:nvSpPr>
        <p:spPr>
          <a:xfrm>
            <a:off x="3309499" y="1404161"/>
            <a:ext cx="2592287" cy="936104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1487</a:t>
            </a:r>
          </a:p>
          <a:p>
            <a:pPr algn="ctr"/>
            <a:r>
              <a:rPr lang="cs-CZ" dirty="0" err="1">
                <a:solidFill>
                  <a:schemeClr val="bg1"/>
                </a:solidFill>
                <a:latin typeface="Book Antiqua" panose="02040602050305030304" pitchFamily="18" charset="0"/>
              </a:rPr>
              <a:t>Bartolomeo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Book Antiqua" panose="02040602050305030304" pitchFamily="18" charset="0"/>
              </a:rPr>
              <a:t>Diaz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 u mysu Dobré naděje</a:t>
            </a:r>
          </a:p>
        </p:txBody>
      </p:sp>
      <p:sp>
        <p:nvSpPr>
          <p:cNvPr id="14" name="Vývojový diagram: postup 13"/>
          <p:cNvSpPr/>
          <p:nvPr/>
        </p:nvSpPr>
        <p:spPr>
          <a:xfrm>
            <a:off x="1238924" y="5437783"/>
            <a:ext cx="3615663" cy="626442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západní cesta se otevírá, až když víme, že Země je kulatá</a:t>
            </a:r>
          </a:p>
        </p:txBody>
      </p:sp>
      <p:sp>
        <p:nvSpPr>
          <p:cNvPr id="15" name="Šipka dolů 14"/>
          <p:cNvSpPr/>
          <p:nvPr/>
        </p:nvSpPr>
        <p:spPr>
          <a:xfrm>
            <a:off x="2661427" y="6252068"/>
            <a:ext cx="648072" cy="50405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4" descr="http://images.fineartamerica.com/images-medium-large-5/vasco-da-gama-ante-barisi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53" y="2671649"/>
            <a:ext cx="1643589" cy="20594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ek obrázku pro flat eart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41" y="3599620"/>
            <a:ext cx="3700877" cy="162958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44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2" grpId="0" animBg="1"/>
      <p:bldP spid="8" grpId="0" animBg="1"/>
      <p:bldP spid="10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9" name="Zaoblený obdélník 8"/>
          <p:cNvSpPr/>
          <p:nvPr/>
        </p:nvSpPr>
        <p:spPr>
          <a:xfrm>
            <a:off x="2192256" y="849228"/>
            <a:ext cx="2095191" cy="10676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jako první na západ pluje </a:t>
            </a:r>
            <a:r>
              <a:rPr lang="cs-CZ" i="1" dirty="0">
                <a:solidFill>
                  <a:schemeClr val="bg1"/>
                </a:solidFill>
                <a:latin typeface="Book Antiqua" panose="02040602050305030304" pitchFamily="18" charset="0"/>
              </a:rPr>
              <a:t>Kryštof Kolumbus</a:t>
            </a:r>
          </a:p>
        </p:txBody>
      </p:sp>
      <p:sp>
        <p:nvSpPr>
          <p:cNvPr id="10" name="Ohnutý roh 9"/>
          <p:cNvSpPr/>
          <p:nvPr/>
        </p:nvSpPr>
        <p:spPr>
          <a:xfrm>
            <a:off x="4427984" y="501619"/>
            <a:ext cx="4464496" cy="1845898"/>
          </a:xfrm>
          <a:prstGeom prst="foldedCorner">
            <a:avLst>
              <a:gd name="adj" fmla="val 1097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cs-CZ" dirty="0">
                <a:latin typeface="Book Antiqua" panose="02040602050305030304" pitchFamily="18" charset="0"/>
              </a:rPr>
              <a:t>Janovan (Itálie)</a:t>
            </a:r>
          </a:p>
          <a:p>
            <a:pPr marL="285750" indent="-285750" algn="ctr">
              <a:buFontTx/>
              <a:buChar char="-"/>
            </a:pPr>
            <a:r>
              <a:rPr lang="cs-CZ" dirty="0">
                <a:latin typeface="Book Antiqua" panose="02040602050305030304" pitchFamily="18" charset="0"/>
              </a:rPr>
              <a:t>plavil se pod španělskou vlajkou (královna Isabella Kastilská)</a:t>
            </a:r>
          </a:p>
          <a:p>
            <a:pPr marL="285750" indent="-285750" algn="ctr">
              <a:buFontTx/>
              <a:buChar char="-"/>
            </a:pPr>
            <a:r>
              <a:rPr lang="cs-CZ" dirty="0">
                <a:latin typeface="Book Antiqua" panose="02040602050305030304" pitchFamily="18" charset="0"/>
              </a:rPr>
              <a:t>1492 zakotvil u karibského pobřeží</a:t>
            </a:r>
          </a:p>
          <a:p>
            <a:pPr marL="285750" indent="-285750" algn="ctr">
              <a:buFontTx/>
              <a:buChar char="-"/>
            </a:pPr>
            <a:r>
              <a:rPr lang="cs-CZ" dirty="0">
                <a:latin typeface="Book Antiqua" panose="02040602050305030304" pitchFamily="18" charset="0"/>
              </a:rPr>
              <a:t>až do smrti věřil, že objevil cestu do Indie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948264" y="3789040"/>
            <a:ext cx="1944216" cy="15841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důkaz o novém kontinentu až </a:t>
            </a:r>
            <a:r>
              <a:rPr lang="cs-CZ" i="1" dirty="0" err="1">
                <a:latin typeface="Book Antiqua" panose="02040602050305030304" pitchFamily="18" charset="0"/>
              </a:rPr>
              <a:t>Amerigo</a:t>
            </a:r>
            <a:r>
              <a:rPr lang="cs-CZ" i="1" dirty="0">
                <a:latin typeface="Book Antiqua" panose="02040602050305030304" pitchFamily="18" charset="0"/>
              </a:rPr>
              <a:t> </a:t>
            </a:r>
            <a:r>
              <a:rPr lang="cs-CZ" i="1" dirty="0" err="1">
                <a:latin typeface="Book Antiqua" panose="02040602050305030304" pitchFamily="18" charset="0"/>
              </a:rPr>
              <a:t>Vespucci</a:t>
            </a:r>
            <a:r>
              <a:rPr lang="cs-CZ" dirty="0">
                <a:latin typeface="Book Antiqua" panose="02040602050305030304" pitchFamily="18" charset="0"/>
              </a:rPr>
              <a:t> (po něm jméno)</a:t>
            </a:r>
          </a:p>
        </p:txBody>
      </p:sp>
      <p:pic>
        <p:nvPicPr>
          <p:cNvPr id="14" name="Picture 4" descr="http://lazarus.elte.hu/hun/dolgozo/jesus/970117/images/kolumb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6" y="332656"/>
            <a:ext cx="1841297" cy="239368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Šipka dolů 14"/>
          <p:cNvSpPr/>
          <p:nvPr/>
        </p:nvSpPr>
        <p:spPr>
          <a:xfrm>
            <a:off x="2915816" y="230832"/>
            <a:ext cx="648072" cy="50405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Šipka doleva 1"/>
          <p:cNvSpPr/>
          <p:nvPr/>
        </p:nvSpPr>
        <p:spPr>
          <a:xfrm rot="16200000">
            <a:off x="6973888" y="2631927"/>
            <a:ext cx="1366217" cy="526751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2" descr="Výsledek obrázku pro columbus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7" y="2895304"/>
            <a:ext cx="6567700" cy="367999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44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pic>
        <p:nvPicPr>
          <p:cNvPr id="7" name="Picture 6" descr="http://collierexplorers3.weebly.com/uploads/2/3/6/7/23676238/3760469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243" y="230832"/>
            <a:ext cx="2419469" cy="201622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832280" y="230832"/>
            <a:ext cx="3955744" cy="14699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err="1">
                <a:latin typeface="Book Antiqua" panose="02040602050305030304" pitchFamily="18" charset="0"/>
              </a:rPr>
              <a:t>Fernao</a:t>
            </a:r>
            <a:r>
              <a:rPr lang="cs-CZ" i="1" dirty="0">
                <a:latin typeface="Book Antiqua" panose="02040602050305030304" pitchFamily="18" charset="0"/>
              </a:rPr>
              <a:t> </a:t>
            </a:r>
            <a:r>
              <a:rPr lang="cs-CZ" i="1" dirty="0" err="1">
                <a:latin typeface="Book Antiqua" panose="02040602050305030304" pitchFamily="18" charset="0"/>
              </a:rPr>
              <a:t>Magalhaes</a:t>
            </a:r>
            <a:r>
              <a:rPr lang="cs-CZ" i="1" dirty="0">
                <a:latin typeface="Book Antiqua" panose="02040602050305030304" pitchFamily="18" charset="0"/>
              </a:rPr>
              <a:t> </a:t>
            </a:r>
            <a:r>
              <a:rPr lang="cs-CZ" dirty="0">
                <a:latin typeface="Book Antiqua" panose="02040602050305030304" pitchFamily="18" charset="0"/>
              </a:rPr>
              <a:t>(Fernando </a:t>
            </a:r>
            <a:r>
              <a:rPr lang="cs-CZ" dirty="0" err="1">
                <a:latin typeface="Book Antiqua" panose="02040602050305030304" pitchFamily="18" charset="0"/>
              </a:rPr>
              <a:t>Magaljenš</a:t>
            </a:r>
            <a:r>
              <a:rPr lang="cs-CZ" dirty="0">
                <a:latin typeface="Book Antiqua" panose="02040602050305030304" pitchFamily="18" charset="0"/>
              </a:rPr>
              <a:t>) jako první obeplul svět (původně 5 lodí a 270 námořníků x doplula 1 a 31 námořníků)</a:t>
            </a:r>
          </a:p>
        </p:txBody>
      </p:sp>
      <p:pic>
        <p:nvPicPr>
          <p:cNvPr id="9" name="Picture 2" descr="http://fyzika.jreichl.com/data/dejiny/stredovek/image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7"/>
            <a:ext cx="8712968" cy="411858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44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pic>
        <p:nvPicPr>
          <p:cNvPr id="6" name="Picture 4" descr="http://www.dejepis.com/wp-content/uploads/2013/02/08_incka_ri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07" y="4404837"/>
            <a:ext cx="2830148" cy="226411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ingvistika.mysteria.cz/aztekove_soubory/aztec_map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364" y="4546601"/>
            <a:ext cx="2881954" cy="2170189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 ohnutá nahoru 7"/>
          <p:cNvSpPr/>
          <p:nvPr/>
        </p:nvSpPr>
        <p:spPr>
          <a:xfrm rot="5400000" flipV="1">
            <a:off x="3813610" y="3196378"/>
            <a:ext cx="1041309" cy="720080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ohnutá nahoru 8"/>
          <p:cNvSpPr/>
          <p:nvPr/>
        </p:nvSpPr>
        <p:spPr>
          <a:xfrm rot="5400000">
            <a:off x="4024185" y="2851025"/>
            <a:ext cx="1728192" cy="723902"/>
          </a:xfrm>
          <a:prstGeom prst="bentUp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715038" y="21228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dirty="0">
                <a:latin typeface="Book Antiqua" panose="02040602050305030304" pitchFamily="18" charset="0"/>
              </a:rPr>
              <a:t>Conquistadoři</a:t>
            </a:r>
          </a:p>
        </p:txBody>
      </p:sp>
      <p:sp>
        <p:nvSpPr>
          <p:cNvPr id="11" name="Jednoduché závorky 10"/>
          <p:cNvSpPr/>
          <p:nvPr/>
        </p:nvSpPr>
        <p:spPr>
          <a:xfrm rot="21010369">
            <a:off x="4885087" y="405590"/>
            <a:ext cx="2448272" cy="504056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1. polovina 16. století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233620" y="1295660"/>
            <a:ext cx="3744416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Španělé dobývají „</a:t>
            </a:r>
            <a:r>
              <a:rPr lang="cs-CZ" i="1" dirty="0">
                <a:solidFill>
                  <a:schemeClr val="bg1"/>
                </a:solidFill>
                <a:latin typeface="Book Antiqua" panose="02040602050305030304" pitchFamily="18" charset="0"/>
              </a:rPr>
              <a:t>Nový svět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“</a:t>
            </a:r>
          </a:p>
        </p:txBody>
      </p:sp>
      <p:cxnSp>
        <p:nvCxnSpPr>
          <p:cNvPr id="13" name="Přímá spojnice se šipkou 12"/>
          <p:cNvCxnSpPr/>
          <p:nvPr/>
        </p:nvCxnSpPr>
        <p:spPr>
          <a:xfrm flipH="1">
            <a:off x="2348481" y="1844824"/>
            <a:ext cx="653166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Jednoduché závorky 13"/>
          <p:cNvSpPr/>
          <p:nvPr/>
        </p:nvSpPr>
        <p:spPr>
          <a:xfrm>
            <a:off x="246834" y="2348880"/>
            <a:ext cx="2304256" cy="43204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Americký kontinent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746109" y="2087647"/>
            <a:ext cx="1872208" cy="9361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konkrétně střední a jižní Ameriku</a:t>
            </a:r>
          </a:p>
        </p:txBody>
      </p:sp>
      <p:sp>
        <p:nvSpPr>
          <p:cNvPr id="16" name="Obdélník se zakulaceným rohem na stejné straně 15"/>
          <p:cNvSpPr/>
          <p:nvPr/>
        </p:nvSpPr>
        <p:spPr>
          <a:xfrm>
            <a:off x="5544108" y="3161572"/>
            <a:ext cx="3348372" cy="1243265"/>
          </a:xfrm>
          <a:prstGeom prst="round2Same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Hernando</a:t>
            </a:r>
            <a:r>
              <a:rPr lang="cs-CZ" i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Cortez</a:t>
            </a:r>
            <a:r>
              <a:rPr lang="cs-CZ" i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dobývá </a:t>
            </a:r>
            <a:r>
              <a:rPr lang="cs-CZ" i="1" dirty="0">
                <a:solidFill>
                  <a:schemeClr val="bg1"/>
                </a:solidFill>
                <a:latin typeface="Book Antiqua" panose="02040602050305030304" pitchFamily="18" charset="0"/>
              </a:rPr>
              <a:t>Aztéckou říši 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(1521 kompletně smazána z povrchu země) </a:t>
            </a:r>
          </a:p>
        </p:txBody>
      </p:sp>
      <p:sp>
        <p:nvSpPr>
          <p:cNvPr id="17" name="Obdélník se zakulaceným rohem na stejné straně 16"/>
          <p:cNvSpPr/>
          <p:nvPr/>
        </p:nvSpPr>
        <p:spPr>
          <a:xfrm>
            <a:off x="1187624" y="3279148"/>
            <a:ext cx="2378108" cy="1008112"/>
          </a:xfrm>
          <a:prstGeom prst="round2Same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1531-3 </a:t>
            </a:r>
            <a:r>
              <a:rPr lang="cs-CZ" i="1" dirty="0">
                <a:solidFill>
                  <a:schemeClr val="bg1"/>
                </a:solidFill>
                <a:latin typeface="Book Antiqua" panose="02040602050305030304" pitchFamily="18" charset="0"/>
              </a:rPr>
              <a:t>Francisco </a:t>
            </a:r>
            <a:r>
              <a:rPr lang="cs-CZ" i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Pizarro</a:t>
            </a:r>
            <a:r>
              <a:rPr lang="cs-CZ" i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dobyl </a:t>
            </a:r>
            <a:r>
              <a:rPr lang="cs-CZ" i="1" dirty="0">
                <a:solidFill>
                  <a:schemeClr val="bg1"/>
                </a:solidFill>
                <a:latin typeface="Book Antiqua" panose="02040602050305030304" pitchFamily="18" charset="0"/>
              </a:rPr>
              <a:t>Inky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 (Peru)</a:t>
            </a:r>
          </a:p>
        </p:txBody>
      </p:sp>
      <p:pic>
        <p:nvPicPr>
          <p:cNvPr id="19" name="Picture 6" descr="http://www.sciencekids.co.nz/images/experiments/elcastillo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828" y="856849"/>
            <a:ext cx="3167026" cy="21789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44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9" name="Obdélník 8"/>
          <p:cNvSpPr/>
          <p:nvPr/>
        </p:nvSpPr>
        <p:spPr>
          <a:xfrm>
            <a:off x="680412" y="363323"/>
            <a:ext cx="2088232" cy="8820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oba při dobývání vraždí a loupí</a:t>
            </a:r>
          </a:p>
        </p:txBody>
      </p:sp>
      <p:sp>
        <p:nvSpPr>
          <p:cNvPr id="11" name="Obdélník s odříznutým jedním rohem 10"/>
          <p:cNvSpPr/>
          <p:nvPr/>
        </p:nvSpPr>
        <p:spPr>
          <a:xfrm>
            <a:off x="3599117" y="363323"/>
            <a:ext cx="2341035" cy="882097"/>
          </a:xfrm>
          <a:prstGeom prst="snip1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domorodci decimováni i nemocemi </a:t>
            </a:r>
          </a:p>
        </p:txBody>
      </p:sp>
      <p:sp>
        <p:nvSpPr>
          <p:cNvPr id="13" name="Obdélník s odříznutým a zakulaceným jedním rohem 12"/>
          <p:cNvSpPr/>
          <p:nvPr/>
        </p:nvSpPr>
        <p:spPr>
          <a:xfrm>
            <a:off x="6709174" y="385825"/>
            <a:ext cx="2088232" cy="837093"/>
          </a:xfrm>
          <a:prstGeom prst="snip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makají na plantážích (otroci) </a:t>
            </a:r>
          </a:p>
        </p:txBody>
      </p:sp>
      <p:sp>
        <p:nvSpPr>
          <p:cNvPr id="14" name="Násobení 13"/>
          <p:cNvSpPr/>
          <p:nvPr/>
        </p:nvSpPr>
        <p:spPr>
          <a:xfrm>
            <a:off x="7408720" y="1251947"/>
            <a:ext cx="689140" cy="609690"/>
          </a:xfrm>
          <a:prstGeom prst="mathMultiply">
            <a:avLst>
              <a:gd name="adj1" fmla="val 20438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aoblený obdélník 14"/>
          <p:cNvSpPr/>
          <p:nvPr/>
        </p:nvSpPr>
        <p:spPr>
          <a:xfrm>
            <a:off x="6709173" y="1868596"/>
            <a:ext cx="2088233" cy="9284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moc nevydrží a umírají ve velkém</a:t>
            </a:r>
          </a:p>
        </p:txBody>
      </p:sp>
      <p:sp>
        <p:nvSpPr>
          <p:cNvPr id="16" name="Obdélník se zakulaceným rohem na stejné straně 15"/>
          <p:cNvSpPr/>
          <p:nvPr/>
        </p:nvSpPr>
        <p:spPr>
          <a:xfrm>
            <a:off x="6871191" y="3562055"/>
            <a:ext cx="1764196" cy="899283"/>
          </a:xfrm>
          <a:prstGeom prst="round2Same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začínají se dovážet otroci z Afriky</a:t>
            </a:r>
          </a:p>
        </p:txBody>
      </p:sp>
      <p:sp>
        <p:nvSpPr>
          <p:cNvPr id="19" name="Plus 18"/>
          <p:cNvSpPr/>
          <p:nvPr/>
        </p:nvSpPr>
        <p:spPr>
          <a:xfrm>
            <a:off x="2883877" y="461665"/>
            <a:ext cx="630070" cy="674719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Plus 19"/>
          <p:cNvSpPr/>
          <p:nvPr/>
        </p:nvSpPr>
        <p:spPr>
          <a:xfrm>
            <a:off x="5990971" y="467012"/>
            <a:ext cx="630070" cy="674719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/>
          <p:cNvSpPr/>
          <p:nvPr/>
        </p:nvSpPr>
        <p:spPr>
          <a:xfrm>
            <a:off x="622529" y="2300993"/>
            <a:ext cx="2203998" cy="12610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do Španělska obrovské množství zlata a exotického zboží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7502528" y="2797014"/>
            <a:ext cx="501524" cy="64807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lů 20"/>
          <p:cNvSpPr/>
          <p:nvPr/>
        </p:nvSpPr>
        <p:spPr>
          <a:xfrm>
            <a:off x="1473766" y="1453656"/>
            <a:ext cx="501524" cy="64807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 descr="Výsledek obrázku pro conquist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" y="3920160"/>
            <a:ext cx="6612363" cy="281558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conquistad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92" y="1352001"/>
            <a:ext cx="2857500" cy="255270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ýsledek obrázku pro black slav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231" y="4610978"/>
            <a:ext cx="1690156" cy="2130805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44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  <p:bldP spid="2" grpId="0" animBg="1"/>
      <p:bldP spid="3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6" name="Šipka doleva a nahoru 5"/>
          <p:cNvSpPr/>
          <p:nvPr/>
        </p:nvSpPr>
        <p:spPr>
          <a:xfrm>
            <a:off x="5254125" y="1540874"/>
            <a:ext cx="612068" cy="1072591"/>
          </a:xfrm>
          <a:prstGeom prst="lef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763234" y="15353"/>
            <a:ext cx="8229600" cy="1143000"/>
          </a:xfrm>
        </p:spPr>
        <p:txBody>
          <a:bodyPr>
            <a:no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Důsledky zámořských objevů</a:t>
            </a:r>
          </a:p>
        </p:txBody>
      </p:sp>
      <p:sp>
        <p:nvSpPr>
          <p:cNvPr id="9" name="Obdélník 8"/>
          <p:cNvSpPr/>
          <p:nvPr/>
        </p:nvSpPr>
        <p:spPr>
          <a:xfrm>
            <a:off x="179512" y="1376772"/>
            <a:ext cx="1872208" cy="630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cs-CZ" dirty="0">
                <a:latin typeface="Book Antiqua" panose="02040602050305030304" pitchFamily="18" charset="0"/>
              </a:rPr>
              <a:t>Zámořské objevy</a:t>
            </a:r>
          </a:p>
        </p:txBody>
      </p:sp>
      <p:sp>
        <p:nvSpPr>
          <p:cNvPr id="10" name="Je rovno 9"/>
          <p:cNvSpPr/>
          <p:nvPr/>
        </p:nvSpPr>
        <p:spPr>
          <a:xfrm>
            <a:off x="2118621" y="1511787"/>
            <a:ext cx="504056" cy="360040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Obdélník s odříznutým jedním rohem 10"/>
          <p:cNvSpPr/>
          <p:nvPr/>
        </p:nvSpPr>
        <p:spPr>
          <a:xfrm>
            <a:off x="2670629" y="1331767"/>
            <a:ext cx="6391128" cy="720080"/>
          </a:xfrm>
          <a:prstGeom prst="snip1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rozmach hlavně Anglie, Španělska, Portugalska a Nizozemí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619672" y="2162865"/>
            <a:ext cx="3499229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někteří dobývají a kolonizují (např. Španělsko)</a:t>
            </a:r>
          </a:p>
        </p:txBody>
      </p:sp>
      <p:pic>
        <p:nvPicPr>
          <p:cNvPr id="6146" name="Picture 2" descr="File:Spanish Overseas Empire and Spanish Hapsburg Realm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93" y="3212976"/>
            <a:ext cx="7620000" cy="3524251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spain conquered aztec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18" y="2133521"/>
            <a:ext cx="2920162" cy="247792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44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6" name="Šipka ohnutá nahoru 5"/>
          <p:cNvSpPr/>
          <p:nvPr/>
        </p:nvSpPr>
        <p:spPr>
          <a:xfrm rot="5400000" flipV="1">
            <a:off x="3937620" y="179830"/>
            <a:ext cx="980728" cy="621069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611560" y="368661"/>
            <a:ext cx="3384376" cy="972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jiní zakládají obchodní stanice a volí mírovou cestu obchodu (Nizozemí)</a:t>
            </a:r>
          </a:p>
        </p:txBody>
      </p:sp>
      <p:pic>
        <p:nvPicPr>
          <p:cNvPr id="16" name="Picture 6" descr="http://3.bp.blogspot.com/-s37bbSCC0e0/UM3c2pQjaOI/AAAAAAAACAs/L4BfpX2PH9M/s1600/DutchEmpire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0" y="2746081"/>
            <a:ext cx="8873127" cy="4110284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callisto.ggsrv.com/imgsrv/FastFetch/UBER2/carl_05_img02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71" y="1484784"/>
            <a:ext cx="2542492" cy="172819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i.dailymail.co.uk/i/pix/2013/05/16/article-0-19CD1343000005DC-792_634x4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761"/>
            <a:ext cx="3907646" cy="288450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57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7" name="Obdélník 6"/>
          <p:cNvSpPr/>
          <p:nvPr/>
        </p:nvSpPr>
        <p:spPr>
          <a:xfrm>
            <a:off x="615363" y="230832"/>
            <a:ext cx="2664296" cy="7200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rozmach řady vědních oborů</a:t>
            </a:r>
          </a:p>
        </p:txBody>
      </p:sp>
      <p:sp>
        <p:nvSpPr>
          <p:cNvPr id="8" name="Jednoduché závorky 7"/>
          <p:cNvSpPr/>
          <p:nvPr/>
        </p:nvSpPr>
        <p:spPr>
          <a:xfrm>
            <a:off x="543355" y="1096558"/>
            <a:ext cx="2808312" cy="1080120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geografie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astrologie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historie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…</a:t>
            </a:r>
          </a:p>
        </p:txBody>
      </p:sp>
      <p:sp>
        <p:nvSpPr>
          <p:cNvPr id="9" name="Obdélník 8"/>
          <p:cNvSpPr/>
          <p:nvPr/>
        </p:nvSpPr>
        <p:spPr>
          <a:xfrm>
            <a:off x="6444208" y="1304764"/>
            <a:ext cx="2376264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rozmach křesťanství 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(často násilné)</a:t>
            </a:r>
          </a:p>
        </p:txBody>
      </p:sp>
      <p:sp>
        <p:nvSpPr>
          <p:cNvPr id="10" name="Jednoduché závorky 9"/>
          <p:cNvSpPr/>
          <p:nvPr/>
        </p:nvSpPr>
        <p:spPr>
          <a:xfrm>
            <a:off x="6519357" y="2168860"/>
            <a:ext cx="2232248" cy="828092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misionáři hlavně ve střední a jižní Americe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763233" y="1880828"/>
            <a:ext cx="2232248" cy="5760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nové plodiny a exotické zboží</a:t>
            </a:r>
          </a:p>
        </p:txBody>
      </p:sp>
      <p:sp>
        <p:nvSpPr>
          <p:cNvPr id="12" name="Jednoduché závorky 11"/>
          <p:cNvSpPr/>
          <p:nvPr/>
        </p:nvSpPr>
        <p:spPr>
          <a:xfrm>
            <a:off x="3763233" y="2710810"/>
            <a:ext cx="2304256" cy="1366262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kukuřice, brambory, rajčata, káva, kakao, drahokamy, dřevo, kůže…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05587" y="4582794"/>
            <a:ext cx="2304256" cy="5760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zlato a stříbro</a:t>
            </a:r>
          </a:p>
        </p:txBody>
      </p:sp>
      <p:sp>
        <p:nvSpPr>
          <p:cNvPr id="14" name="Šipka dolů 13"/>
          <p:cNvSpPr/>
          <p:nvPr/>
        </p:nvSpPr>
        <p:spPr>
          <a:xfrm>
            <a:off x="1508303" y="5294628"/>
            <a:ext cx="288032" cy="118813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Rámeček 14"/>
          <p:cNvSpPr/>
          <p:nvPr/>
        </p:nvSpPr>
        <p:spPr>
          <a:xfrm>
            <a:off x="4298954" y="230832"/>
            <a:ext cx="4500500" cy="720080"/>
          </a:xfrm>
          <a:prstGeom prst="fram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Další důsledky zámořských objevů</a:t>
            </a:r>
          </a:p>
        </p:txBody>
      </p:sp>
      <p:pic>
        <p:nvPicPr>
          <p:cNvPr id="17" name="Picture 2" descr="https://upload.wikimedia.org/wikipedia/commons/7/76/Father_marquette_preach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882" y="3241869"/>
            <a:ext cx="1934916" cy="1960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www.elit-krmiva.cz/data/kukuric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389" y="4077072"/>
            <a:ext cx="1386906" cy="103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d.umn.edu/cla/faculty/troufs/anth3618/images/Aztec_gol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424" y="5294628"/>
            <a:ext cx="1660464" cy="13366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Výsledek obrázku pro astrology 16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61" y="2436760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Výsledek obrázku pro potat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63" y="5445219"/>
            <a:ext cx="1669847" cy="105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Výsledek obrázku pro cacao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383" y="4878702"/>
            <a:ext cx="2042178" cy="204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Výsledek obrázku pro raw gemstones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737" y="5139464"/>
            <a:ext cx="1380433" cy="122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Výsledek obrázku pro aztec gold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5895">
            <a:off x="-63732" y="4892976"/>
            <a:ext cx="1680121" cy="208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44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hnutá šipka 18"/>
          <p:cNvSpPr/>
          <p:nvPr/>
        </p:nvSpPr>
        <p:spPr>
          <a:xfrm rot="5400000">
            <a:off x="7496587" y="3429036"/>
            <a:ext cx="1028322" cy="778740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18</a:t>
            </a:r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Book Antiqua" panose="02040602050305030304" pitchFamily="18" charset="0"/>
              </a:rPr>
              <a:t>Renesance a humanismus</a:t>
            </a:r>
            <a:endParaRPr lang="cs-CZ" dirty="0"/>
          </a:p>
        </p:txBody>
      </p:sp>
      <p:sp>
        <p:nvSpPr>
          <p:cNvPr id="2" name="Jednoduché závorky 1"/>
          <p:cNvSpPr/>
          <p:nvPr/>
        </p:nvSpPr>
        <p:spPr>
          <a:xfrm>
            <a:off x="6285247" y="1142536"/>
            <a:ext cx="2304256" cy="6989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14. – 16. století</a:t>
            </a:r>
          </a:p>
        </p:txBody>
      </p:sp>
      <p:sp>
        <p:nvSpPr>
          <p:cNvPr id="8" name="Ovál 4"/>
          <p:cNvSpPr>
            <a:spLocks noChangeArrowheads="1"/>
          </p:cNvSpPr>
          <p:nvPr/>
        </p:nvSpPr>
        <p:spPr bwMode="auto">
          <a:xfrm>
            <a:off x="611560" y="1601788"/>
            <a:ext cx="2073386" cy="479425"/>
          </a:xfrm>
          <a:prstGeom prst="flowChartProcess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v umění</a:t>
            </a:r>
          </a:p>
        </p:txBody>
      </p:sp>
      <p:sp>
        <p:nvSpPr>
          <p:cNvPr id="9" name="Ovál 6"/>
          <p:cNvSpPr>
            <a:spLocks noChangeArrowheads="1"/>
          </p:cNvSpPr>
          <p:nvPr/>
        </p:nvSpPr>
        <p:spPr bwMode="auto">
          <a:xfrm>
            <a:off x="277447" y="2360254"/>
            <a:ext cx="2741612" cy="7048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= </a:t>
            </a: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  <a:cs typeface="Times New Roman" pitchFamily="18" charset="0"/>
              </a:rPr>
              <a:t>obrození, obnovení,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  <a:cs typeface="Times New Roman" pitchFamily="18" charset="0"/>
              </a:rPr>
              <a:t>znovuzrození</a:t>
            </a:r>
            <a:endParaRPr lang="cs-CZ" altLang="cs-CZ" sz="1800" dirty="0">
              <a:solidFill>
                <a:srgbClr val="070605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Picture 5" descr="Výsledek obrázku pro antika architektur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4"/>
          <a:stretch/>
        </p:blipFill>
        <p:spPr bwMode="auto">
          <a:xfrm>
            <a:off x="4282705" y="1937474"/>
            <a:ext cx="3365429" cy="223274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Výsledek obrázku pro renesance architektur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3" r="3369" b="5295"/>
          <a:stretch/>
        </p:blipFill>
        <p:spPr bwMode="auto">
          <a:xfrm>
            <a:off x="4644008" y="4332567"/>
            <a:ext cx="3945495" cy="2331469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hnutý roh 16"/>
          <p:cNvSpPr/>
          <p:nvPr/>
        </p:nvSpPr>
        <p:spPr>
          <a:xfrm>
            <a:off x="600975" y="3304245"/>
            <a:ext cx="3240360" cy="1127683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= obnova vzdělané a estetické Evropy (po „temném a drsném“ středověku)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77447" y="4758500"/>
            <a:ext cx="2741612" cy="11942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snaha o návrat ke kultuře starověkého Řecka a Říma</a:t>
            </a:r>
          </a:p>
        </p:txBody>
      </p:sp>
      <p:sp>
        <p:nvSpPr>
          <p:cNvPr id="3" name="Šipka ohnutá nahoru 2"/>
          <p:cNvSpPr/>
          <p:nvPr/>
        </p:nvSpPr>
        <p:spPr>
          <a:xfrm rot="5400000" flipV="1">
            <a:off x="2853476" y="1039144"/>
            <a:ext cx="1165225" cy="918914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259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 animBg="1"/>
      <p:bldP spid="8" grpId="0" animBg="1"/>
      <p:bldP spid="9" grpId="0" animBg="1"/>
      <p:bldP spid="17" grpId="0" animBg="1"/>
      <p:bldP spid="18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7" name="Šipka dolů 6"/>
          <p:cNvSpPr/>
          <p:nvPr/>
        </p:nvSpPr>
        <p:spPr>
          <a:xfrm>
            <a:off x="1501298" y="214839"/>
            <a:ext cx="432048" cy="86409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s odříznutým jedním rohem 7"/>
          <p:cNvSpPr/>
          <p:nvPr/>
        </p:nvSpPr>
        <p:spPr>
          <a:xfrm>
            <a:off x="446820" y="1216302"/>
            <a:ext cx="2541004" cy="792088"/>
          </a:xfrm>
          <a:prstGeom prst="snip1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příliv drahých kovů z kolonií</a:t>
            </a:r>
          </a:p>
        </p:txBody>
      </p:sp>
      <p:sp>
        <p:nvSpPr>
          <p:cNvPr id="9" name="Je rovno 8"/>
          <p:cNvSpPr/>
          <p:nvPr/>
        </p:nvSpPr>
        <p:spPr>
          <a:xfrm>
            <a:off x="1357282" y="2031794"/>
            <a:ext cx="720080" cy="504056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57182" y="2636912"/>
            <a:ext cx="2520280" cy="100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snížení hodnoty „domácího“ zlata a stříbra</a:t>
            </a:r>
          </a:p>
        </p:txBody>
      </p:sp>
      <p:sp>
        <p:nvSpPr>
          <p:cNvPr id="11" name="Jednoduché závorky 10"/>
          <p:cNvSpPr/>
          <p:nvPr/>
        </p:nvSpPr>
        <p:spPr>
          <a:xfrm>
            <a:off x="503040" y="3855399"/>
            <a:ext cx="2448272" cy="1157777"/>
          </a:xfrm>
          <a:prstGeom prst="bracketPair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je ho více 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=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 není již tak vzácné</a:t>
            </a:r>
          </a:p>
        </p:txBody>
      </p:sp>
      <p:pic>
        <p:nvPicPr>
          <p:cNvPr id="12" name="Picture 2" descr="https://s-media-cache-ak0.pinimg.com/736x/ea/3f/57/ea3f57203b988759d6c8ca38cc17212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" y="5174947"/>
            <a:ext cx="1856663" cy="97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thehistoryblog.com/wp-content/uploads/2013/11/Lindisfarne-hoard-e138575880428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2759" y="3855399"/>
            <a:ext cx="2557105" cy="263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adpis 1"/>
          <p:cNvSpPr>
            <a:spLocks noGrp="1"/>
          </p:cNvSpPr>
          <p:nvPr>
            <p:ph type="title"/>
          </p:nvPr>
        </p:nvSpPr>
        <p:spPr>
          <a:xfrm>
            <a:off x="871531" y="353993"/>
            <a:ext cx="8229600" cy="724942"/>
          </a:xfrm>
        </p:spPr>
        <p:txBody>
          <a:bodyPr>
            <a:noAutofit/>
          </a:bodyPr>
          <a:lstStyle/>
          <a:p>
            <a:r>
              <a:rPr lang="cs-CZ" sz="4000" dirty="0">
                <a:latin typeface="Book Antiqua" panose="02040602050305030304" pitchFamily="18" charset="0"/>
              </a:rPr>
              <a:t>Hospodářské změny v 16. stol.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070306" y="2728069"/>
            <a:ext cx="2083507" cy="82579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snížení hodnoty majetku šlechty</a:t>
            </a:r>
          </a:p>
        </p:txBody>
      </p:sp>
      <p:sp>
        <p:nvSpPr>
          <p:cNvPr id="16" name="Šipka doprava 15"/>
          <p:cNvSpPr/>
          <p:nvPr/>
        </p:nvSpPr>
        <p:spPr>
          <a:xfrm rot="5400000">
            <a:off x="4716016" y="3899341"/>
            <a:ext cx="792088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4363647" y="4624147"/>
            <a:ext cx="1512168" cy="9361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potřebují ho znovu navýšit</a:t>
            </a:r>
          </a:p>
        </p:txBody>
      </p:sp>
      <p:sp>
        <p:nvSpPr>
          <p:cNvPr id="18" name="Tlačítko akce: Nápověda 17">
            <a:hlinkClick r:id="" action="ppaction://noaction" highlightClick="1"/>
          </p:cNvPr>
          <p:cNvSpPr/>
          <p:nvPr/>
        </p:nvSpPr>
        <p:spPr>
          <a:xfrm rot="1180791">
            <a:off x="4795695" y="5828101"/>
            <a:ext cx="648072" cy="648072"/>
          </a:xfrm>
          <a:prstGeom prst="actionButtonHelp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Picture 4" descr="https://t2.ftcdn.net/jpg/00/64/57/15/500_F_64571558_6jAx4haWYGcXrdLGw38jI69KTAL67PY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1093196"/>
            <a:ext cx="2592288" cy="2986507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Je rovno 19"/>
          <p:cNvSpPr/>
          <p:nvPr/>
        </p:nvSpPr>
        <p:spPr>
          <a:xfrm>
            <a:off x="3131840" y="2888940"/>
            <a:ext cx="720080" cy="504056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9218" name="Picture 2" descr="Výsledek obrázku pro aristocrac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56" y="1018824"/>
            <a:ext cx="2576106" cy="161808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délník s jedním zakulaceným rohem 20"/>
          <p:cNvSpPr/>
          <p:nvPr/>
        </p:nvSpPr>
        <p:spPr>
          <a:xfrm>
            <a:off x="6084168" y="4475405"/>
            <a:ext cx="2808312" cy="681787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1. zvedají poddaným daně</a:t>
            </a:r>
          </a:p>
        </p:txBody>
      </p:sp>
      <p:pic>
        <p:nvPicPr>
          <p:cNvPr id="22" name="Picture 6" descr="http://www.lse.ac.uk/economicHistory/Research/Late%20Medieval%20Financial%20Market/datasheets/Reymerswaele_tax_detai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45" y="5305594"/>
            <a:ext cx="2531558" cy="126077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44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ýsledek obrázku pro nevolnictv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48" y="3092174"/>
            <a:ext cx="6392300" cy="369915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13" name="Jednoduché závorky 12"/>
          <p:cNvSpPr/>
          <p:nvPr/>
        </p:nvSpPr>
        <p:spPr>
          <a:xfrm>
            <a:off x="735984" y="461665"/>
            <a:ext cx="2899912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to se ale poddaným nelíbí a snaží se stěhovat </a:t>
            </a:r>
          </a:p>
        </p:txBody>
      </p:sp>
      <p:sp>
        <p:nvSpPr>
          <p:cNvPr id="15" name="Jednoduché závorky 14"/>
          <p:cNvSpPr/>
          <p:nvPr/>
        </p:nvSpPr>
        <p:spPr>
          <a:xfrm>
            <a:off x="741989" y="1734480"/>
            <a:ext cx="2899912" cy="1080120"/>
          </a:xfrm>
          <a:prstGeom prst="bracketPair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vede k prvním zákazům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(počátky nevolnictví – vrchol po 30ti leté válce)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1933912" y="1143409"/>
            <a:ext cx="504056" cy="59107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 descr="Výsledek obrázku pro nevolnictv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9"/>
          <a:stretch/>
        </p:blipFill>
        <p:spPr bwMode="auto">
          <a:xfrm>
            <a:off x="4453245" y="157946"/>
            <a:ext cx="4608512" cy="315306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6924064" y="4687010"/>
            <a:ext cx="2113493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zvýšení daní ale nestačí</a:t>
            </a:r>
          </a:p>
        </p:txBody>
      </p:sp>
      <p:sp>
        <p:nvSpPr>
          <p:cNvPr id="10" name="Násobení 9"/>
          <p:cNvSpPr/>
          <p:nvPr/>
        </p:nvSpPr>
        <p:spPr>
          <a:xfrm>
            <a:off x="7584766" y="3950835"/>
            <a:ext cx="792088" cy="648072"/>
          </a:xfrm>
          <a:prstGeom prst="mathMultiply">
            <a:avLst>
              <a:gd name="adj1" fmla="val 1710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>
            <a:off x="7728782" y="5455468"/>
            <a:ext cx="504056" cy="99786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4638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3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středověk pivov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665" y="2837234"/>
            <a:ext cx="2619375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eqnexus.com/wp-content/uploads/2013/10/Guild-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377" y="73602"/>
            <a:ext cx="3424664" cy="256725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7" name="Obdélník s jedním zakulaceným rohem 6"/>
          <p:cNvSpPr/>
          <p:nvPr/>
        </p:nvSpPr>
        <p:spPr>
          <a:xfrm>
            <a:off x="3447738" y="836712"/>
            <a:ext cx="2065993" cy="869535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2. šlechta začíná podnikat</a:t>
            </a:r>
          </a:p>
        </p:txBody>
      </p:sp>
      <p:sp>
        <p:nvSpPr>
          <p:cNvPr id="8" name="Ohnutý roh 7"/>
          <p:cNvSpPr/>
          <p:nvPr/>
        </p:nvSpPr>
        <p:spPr>
          <a:xfrm>
            <a:off x="140888" y="3843447"/>
            <a:ext cx="2058769" cy="1068047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vyrobíme více, za méně času a levněji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7048" y="629337"/>
            <a:ext cx="3132349" cy="10769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rozmach podnikání dán i novými vynálezy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(viz renesance)</a:t>
            </a:r>
          </a:p>
        </p:txBody>
      </p:sp>
      <p:sp>
        <p:nvSpPr>
          <p:cNvPr id="13" name="Ohnutý roh 12"/>
          <p:cNvSpPr/>
          <p:nvPr/>
        </p:nvSpPr>
        <p:spPr>
          <a:xfrm>
            <a:off x="1170272" y="5315888"/>
            <a:ext cx="2509695" cy="126602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více lidí si může koupit více věcí, protože jsou levnější</a:t>
            </a:r>
          </a:p>
        </p:txBody>
      </p:sp>
      <p:sp>
        <p:nvSpPr>
          <p:cNvPr id="14" name="Je rovno 13"/>
          <p:cNvSpPr/>
          <p:nvPr/>
        </p:nvSpPr>
        <p:spPr>
          <a:xfrm>
            <a:off x="3679967" y="5732876"/>
            <a:ext cx="576064" cy="432048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5" name="Ohnutý roh 14"/>
          <p:cNvSpPr/>
          <p:nvPr/>
        </p:nvSpPr>
        <p:spPr>
          <a:xfrm>
            <a:off x="4258232" y="5358641"/>
            <a:ext cx="2232248" cy="126241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zvýšení životní úrovně + rozvoj obchodu</a:t>
            </a:r>
          </a:p>
        </p:txBody>
      </p:sp>
      <p:pic>
        <p:nvPicPr>
          <p:cNvPr id="18" name="Picture 4" descr="https://upload.wikimedia.org/wikipedia/commons/thumb/e/eb/Loom_%28PSF%29.png/220px-Loom_%28PSF%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9" y="1831819"/>
            <a:ext cx="2760655" cy="18320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Šipka dolů 15"/>
          <p:cNvSpPr/>
          <p:nvPr/>
        </p:nvSpPr>
        <p:spPr>
          <a:xfrm>
            <a:off x="4788024" y="166129"/>
            <a:ext cx="504056" cy="59107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hnutá šipka 1"/>
          <p:cNvSpPr/>
          <p:nvPr/>
        </p:nvSpPr>
        <p:spPr>
          <a:xfrm rot="10800000" flipH="1">
            <a:off x="316442" y="4883840"/>
            <a:ext cx="792088" cy="864096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" name="AutoShape 4" descr="Související obrázek"/>
          <p:cNvSpPr>
            <a:spLocks noChangeAspect="1" noChangeArrowheads="1"/>
          </p:cNvSpPr>
          <p:nvPr/>
        </p:nvSpPr>
        <p:spPr bwMode="auto">
          <a:xfrm>
            <a:off x="155575" y="-1066800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6" descr="Související obrázek"/>
          <p:cNvSpPr>
            <a:spLocks noChangeAspect="1" noChangeArrowheads="1"/>
          </p:cNvSpPr>
          <p:nvPr/>
        </p:nvSpPr>
        <p:spPr bwMode="auto">
          <a:xfrm>
            <a:off x="307975" y="-914400"/>
            <a:ext cx="20478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6" name="Picture 8" descr="Související obráze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" t="4696" r="7232" b="9669"/>
          <a:stretch/>
        </p:blipFill>
        <p:spPr bwMode="auto">
          <a:xfrm>
            <a:off x="2901542" y="2771265"/>
            <a:ext cx="3346889" cy="247362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44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2157" y="-3639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Manufaktury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2180259" y="400129"/>
            <a:ext cx="3100999" cy="5805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vznikají právě v 16. století</a:t>
            </a:r>
          </a:p>
        </p:txBody>
      </p:sp>
      <p:sp>
        <p:nvSpPr>
          <p:cNvPr id="8" name="Jednoduché závorky 7"/>
          <p:cNvSpPr/>
          <p:nvPr/>
        </p:nvSpPr>
        <p:spPr>
          <a:xfrm>
            <a:off x="6294461" y="988834"/>
            <a:ext cx="1744136" cy="54006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= rukodílny</a:t>
            </a:r>
          </a:p>
        </p:txBody>
      </p:sp>
      <p:sp>
        <p:nvSpPr>
          <p:cNvPr id="9" name="Poloviční rámeček 8"/>
          <p:cNvSpPr/>
          <p:nvPr/>
        </p:nvSpPr>
        <p:spPr>
          <a:xfrm>
            <a:off x="264872" y="1298531"/>
            <a:ext cx="2088232" cy="504056"/>
          </a:xfrm>
          <a:prstGeom prst="halfFrame">
            <a:avLst>
              <a:gd name="adj1" fmla="val 19590"/>
              <a:gd name="adj2" fmla="val 3333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Dříve</a:t>
            </a:r>
          </a:p>
        </p:txBody>
      </p:sp>
      <p:pic>
        <p:nvPicPr>
          <p:cNvPr id="10" name="Picture 2" descr="http://files.svoboda-bozppo.cz/200000057-cfbe4d0b60/servis_panacek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441" y="1363790"/>
            <a:ext cx="1086106" cy="112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Je rovno 10"/>
          <p:cNvSpPr/>
          <p:nvPr/>
        </p:nvSpPr>
        <p:spPr>
          <a:xfrm>
            <a:off x="3649248" y="1676451"/>
            <a:ext cx="576064" cy="504056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32" y="1437642"/>
            <a:ext cx="981674" cy="981674"/>
          </a:xfrm>
          <a:prstGeom prst="rect">
            <a:avLst/>
          </a:prstGeom>
        </p:spPr>
      </p:pic>
      <p:sp>
        <p:nvSpPr>
          <p:cNvPr id="16" name="Poloviční rámeček 15"/>
          <p:cNvSpPr/>
          <p:nvPr/>
        </p:nvSpPr>
        <p:spPr>
          <a:xfrm>
            <a:off x="362610" y="3933622"/>
            <a:ext cx="2376264" cy="576064"/>
          </a:xfrm>
          <a:prstGeom prst="halfFrame">
            <a:avLst>
              <a:gd name="adj1" fmla="val 17299"/>
              <a:gd name="adj2" fmla="val 2050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tx1"/>
                </a:solidFill>
                <a:latin typeface="Book Antiqua" panose="02040602050305030304" pitchFamily="18" charset="0"/>
              </a:rPr>
              <a:t>Manufaktura</a:t>
            </a:r>
          </a:p>
        </p:txBody>
      </p:sp>
      <p:pic>
        <p:nvPicPr>
          <p:cNvPr id="17" name="Picture 2" descr="http://files.svoboda-bozppo.cz/200000057-cfbe4d0b60/servis_panacek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792" y="4725710"/>
            <a:ext cx="1086106" cy="112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files.svoboda-bozppo.cz/200000057-cfbe4d0b60/servis_panacek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29" y="4144354"/>
            <a:ext cx="1086106" cy="112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files.svoboda-bozppo.cz/200000057-cfbe4d0b60/servis_panacek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63" y="4725710"/>
            <a:ext cx="1086106" cy="112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Je rovno 19"/>
          <p:cNvSpPr/>
          <p:nvPr/>
        </p:nvSpPr>
        <p:spPr>
          <a:xfrm>
            <a:off x="5961219" y="5038371"/>
            <a:ext cx="576064" cy="504056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1" name="Je rovno 20"/>
          <p:cNvSpPr/>
          <p:nvPr/>
        </p:nvSpPr>
        <p:spPr>
          <a:xfrm>
            <a:off x="3881371" y="4473682"/>
            <a:ext cx="576064" cy="504056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2" name="Je rovno 21"/>
          <p:cNvSpPr/>
          <p:nvPr/>
        </p:nvSpPr>
        <p:spPr>
          <a:xfrm>
            <a:off x="1777040" y="5038371"/>
            <a:ext cx="576064" cy="504056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3" name="Picture 10" descr="http://www.sportobchod.cz/img/produkty/full/47/4791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55807">
            <a:off x="2075846" y="4762539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http://img.motostar.cz/cache/600x600-255-255-255-keepFullThumb/photos/26/253/2529/original/12528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035" y="4278750"/>
            <a:ext cx="976223" cy="9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http://www.polyvore.com/cgi/img-thing?.out=jpg&amp;size=l&amp;tid=6803207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368" y="4731971"/>
            <a:ext cx="1123953" cy="11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délník 25"/>
          <p:cNvSpPr/>
          <p:nvPr/>
        </p:nvSpPr>
        <p:spPr>
          <a:xfrm>
            <a:off x="222886" y="2636912"/>
            <a:ext cx="2448272" cy="7428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jeden řemeslník vyráběl celý výrobek</a:t>
            </a:r>
          </a:p>
        </p:txBody>
      </p:sp>
      <p:sp>
        <p:nvSpPr>
          <p:cNvPr id="27" name="Jednoduché závorky 26"/>
          <p:cNvSpPr/>
          <p:nvPr/>
        </p:nvSpPr>
        <p:spPr>
          <a:xfrm>
            <a:off x="3503547" y="2701556"/>
            <a:ext cx="4392488" cy="677571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dlouhá práce, musel umět všechno</a:t>
            </a:r>
          </a:p>
        </p:txBody>
      </p:sp>
      <p:sp>
        <p:nvSpPr>
          <p:cNvPr id="28" name="Ohnutá šipka 27"/>
          <p:cNvSpPr/>
          <p:nvPr/>
        </p:nvSpPr>
        <p:spPr>
          <a:xfrm rot="5400000">
            <a:off x="7499363" y="5516072"/>
            <a:ext cx="1820258" cy="864856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38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6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https://upload.wikimedia.org/wikipedia/commons/thumb/8/88/The_Manufacture_of_Oil_drawn_and_engraved_by_J_Amman_in_the_Sixteenth_Century.png/170px-The_Manufacture_of_Oil_drawn_and_engraved_by_J_Amman_in_the_Sixteenth_Centu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3" y="2314559"/>
            <a:ext cx="1857349" cy="24473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pic>
        <p:nvPicPr>
          <p:cNvPr id="6" name="Picture 2" descr="http://www.autolexicon.net/obr_clanky/cs_uhlik-ko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830" y="2124383"/>
            <a:ext cx="6362658" cy="24308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6516216" y="905508"/>
            <a:ext cx="2448272" cy="100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 manufaktuře je jeden řemeslník na jeden úkon</a:t>
            </a:r>
          </a:p>
        </p:txBody>
      </p:sp>
      <p:sp>
        <p:nvSpPr>
          <p:cNvPr id="13" name="Vývojový diagram: alternativní postup 12"/>
          <p:cNvSpPr/>
          <p:nvPr/>
        </p:nvSpPr>
        <p:spPr>
          <a:xfrm>
            <a:off x="124941" y="5266246"/>
            <a:ext cx="1512168" cy="648072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Dva typy:</a:t>
            </a:r>
          </a:p>
        </p:txBody>
      </p:sp>
      <p:sp>
        <p:nvSpPr>
          <p:cNvPr id="14" name="Šipka doprava 13"/>
          <p:cNvSpPr/>
          <p:nvPr/>
        </p:nvSpPr>
        <p:spPr>
          <a:xfrm>
            <a:off x="1844080" y="4869904"/>
            <a:ext cx="792088" cy="2880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 doprava 14"/>
          <p:cNvSpPr/>
          <p:nvPr/>
        </p:nvSpPr>
        <p:spPr>
          <a:xfrm>
            <a:off x="1809742" y="5925050"/>
            <a:ext cx="792088" cy="2880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Pětiúhelník 15"/>
          <p:cNvSpPr/>
          <p:nvPr/>
        </p:nvSpPr>
        <p:spPr>
          <a:xfrm>
            <a:off x="2766864" y="4761892"/>
            <a:ext cx="1584176" cy="504056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soustředěná</a:t>
            </a:r>
          </a:p>
        </p:txBody>
      </p:sp>
      <p:sp>
        <p:nvSpPr>
          <p:cNvPr id="17" name="Pětiúhelník 16"/>
          <p:cNvSpPr/>
          <p:nvPr/>
        </p:nvSpPr>
        <p:spPr>
          <a:xfrm>
            <a:off x="2766864" y="5817038"/>
            <a:ext cx="1584176" cy="504056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rozptýlená</a:t>
            </a:r>
          </a:p>
        </p:txBody>
      </p:sp>
      <p:sp>
        <p:nvSpPr>
          <p:cNvPr id="18" name="Jednoduché závorky 17"/>
          <p:cNvSpPr/>
          <p:nvPr/>
        </p:nvSpPr>
        <p:spPr>
          <a:xfrm>
            <a:off x="4499159" y="4725888"/>
            <a:ext cx="1728192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celý výrobek v jedné dílně</a:t>
            </a:r>
          </a:p>
        </p:txBody>
      </p:sp>
      <p:sp>
        <p:nvSpPr>
          <p:cNvPr id="19" name="Jednoduché závorky 18"/>
          <p:cNvSpPr/>
          <p:nvPr/>
        </p:nvSpPr>
        <p:spPr>
          <a:xfrm>
            <a:off x="4501716" y="5768919"/>
            <a:ext cx="1728192" cy="60029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domácí výroba</a:t>
            </a:r>
          </a:p>
        </p:txBody>
      </p:sp>
      <p:sp>
        <p:nvSpPr>
          <p:cNvPr id="2" name="Šipka dolů 1"/>
          <p:cNvSpPr/>
          <p:nvPr/>
        </p:nvSpPr>
        <p:spPr>
          <a:xfrm>
            <a:off x="7452320" y="116632"/>
            <a:ext cx="576064" cy="64807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ipka doleva 2"/>
          <p:cNvSpPr/>
          <p:nvPr/>
        </p:nvSpPr>
        <p:spPr>
          <a:xfrm>
            <a:off x="4644008" y="1124744"/>
            <a:ext cx="1654518" cy="64807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specializace</a:t>
            </a:r>
          </a:p>
        </p:txBody>
      </p:sp>
      <p:pic>
        <p:nvPicPr>
          <p:cNvPr id="4098" name="Picture 2" descr="Výsledek obrázku pro manufaktura rozptýlen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54" y="4687924"/>
            <a:ext cx="23622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ouvisející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88" y="219714"/>
            <a:ext cx="2760241" cy="193216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hnutý roh 9"/>
          <p:cNvSpPr/>
          <p:nvPr/>
        </p:nvSpPr>
        <p:spPr>
          <a:xfrm>
            <a:off x="2781825" y="725488"/>
            <a:ext cx="1728192" cy="136815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vyrábí se:</a:t>
            </a:r>
          </a:p>
          <a:p>
            <a:pPr marL="285750" indent="-285750" algn="ctr">
              <a:buFontTx/>
              <a:buChar char="-"/>
            </a:pPr>
            <a:r>
              <a:rPr lang="cs-CZ" dirty="0">
                <a:latin typeface="Book Antiqua" panose="02040602050305030304" pitchFamily="18" charset="0"/>
              </a:rPr>
              <a:t>rychleji</a:t>
            </a:r>
          </a:p>
          <a:p>
            <a:pPr marL="285750" indent="-285750" algn="ctr">
              <a:buFontTx/>
              <a:buChar char="-"/>
            </a:pPr>
            <a:r>
              <a:rPr lang="cs-CZ" dirty="0">
                <a:latin typeface="Book Antiqua" panose="02040602050305030304" pitchFamily="18" charset="0"/>
              </a:rPr>
              <a:t>kvalitněji</a:t>
            </a:r>
          </a:p>
          <a:p>
            <a:pPr marL="285750" indent="-285750" algn="ctr">
              <a:buFontTx/>
              <a:buChar char="-"/>
            </a:pPr>
            <a:r>
              <a:rPr lang="cs-CZ" dirty="0">
                <a:latin typeface="Book Antiqua" panose="02040602050305030304" pitchFamily="18" charset="0"/>
              </a:rPr>
              <a:t>levněji</a:t>
            </a:r>
          </a:p>
        </p:txBody>
      </p:sp>
    </p:spTree>
    <p:extLst>
      <p:ext uri="{BB962C8B-B14F-4D97-AF65-F5344CB8AC3E}">
        <p14:creationId xmlns:p14="http://schemas.microsoft.com/office/powerpoint/2010/main" val="1964638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3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ýsledek obrázku pro měšťanstvo 16. stolet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54" y="3724976"/>
            <a:ext cx="5674064" cy="210355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-1844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19</a:t>
            </a:r>
          </a:p>
        </p:txBody>
      </p:sp>
      <p:pic>
        <p:nvPicPr>
          <p:cNvPr id="7" name="Picture 2" descr="https://upload.wikimedia.org/wikipedia/commons/d/dc/Powerloom_weaving_in_18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85" y="857593"/>
            <a:ext cx="4248472" cy="29314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aoblený obdélník 8"/>
          <p:cNvSpPr/>
          <p:nvPr/>
        </p:nvSpPr>
        <p:spPr>
          <a:xfrm>
            <a:off x="484163" y="230832"/>
            <a:ext cx="4896544" cy="72008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první man. vznikají v Anglii, ve Flandrech (sever Belgie) a středním Německu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6270701" y="230832"/>
            <a:ext cx="2016224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hlavně textilky</a:t>
            </a:r>
          </a:p>
        </p:txBody>
      </p:sp>
      <p:sp>
        <p:nvSpPr>
          <p:cNvPr id="11" name="Zaoblený obdélník 10"/>
          <p:cNvSpPr/>
          <p:nvPr/>
        </p:nvSpPr>
        <p:spPr>
          <a:xfrm>
            <a:off x="6228184" y="3863485"/>
            <a:ext cx="2808312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vedle šlechty podniká i měšťanstvo</a:t>
            </a:r>
          </a:p>
        </p:txBody>
      </p:sp>
      <p:sp>
        <p:nvSpPr>
          <p:cNvPr id="13" name="Šipka doprava 12"/>
          <p:cNvSpPr/>
          <p:nvPr/>
        </p:nvSpPr>
        <p:spPr>
          <a:xfrm rot="10800000">
            <a:off x="3364483" y="6075040"/>
            <a:ext cx="864096" cy="432048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Jednoduché závorky 13"/>
          <p:cNvSpPr/>
          <p:nvPr/>
        </p:nvSpPr>
        <p:spPr>
          <a:xfrm>
            <a:off x="6480212" y="4886908"/>
            <a:ext cx="2304256" cy="86409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často jsou bohatší než řada šlechticů</a:t>
            </a:r>
          </a:p>
        </p:txBody>
      </p:sp>
      <p:sp>
        <p:nvSpPr>
          <p:cNvPr id="15" name="Násobení 14"/>
          <p:cNvSpPr/>
          <p:nvPr/>
        </p:nvSpPr>
        <p:spPr>
          <a:xfrm>
            <a:off x="7236296" y="5723564"/>
            <a:ext cx="792088" cy="648072"/>
          </a:xfrm>
          <a:prstGeom prst="mathMultiply">
            <a:avLst>
              <a:gd name="adj1" fmla="val 1710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s odříznutým příčným rohem 15"/>
          <p:cNvSpPr/>
          <p:nvPr/>
        </p:nvSpPr>
        <p:spPr>
          <a:xfrm>
            <a:off x="4580413" y="5932242"/>
            <a:ext cx="2340768" cy="717643"/>
          </a:xfrm>
          <a:prstGeom prst="snip2Diag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nemají politická práva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1388605" y="5948772"/>
            <a:ext cx="1656184" cy="701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 budoucnu problémy</a:t>
            </a:r>
          </a:p>
        </p:txBody>
      </p:sp>
      <p:pic>
        <p:nvPicPr>
          <p:cNvPr id="3074" name="Picture 2" descr="Výsledek obrázku pro mapa evrop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t="34943" r="22926" b="11538"/>
          <a:stretch/>
        </p:blipFill>
        <p:spPr bwMode="auto">
          <a:xfrm>
            <a:off x="420361" y="1124744"/>
            <a:ext cx="4160052" cy="260023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1106011" y="1895995"/>
            <a:ext cx="648072" cy="64807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1511660" y="2181771"/>
            <a:ext cx="648072" cy="64807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1899524" y="2284859"/>
            <a:ext cx="648072" cy="64807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006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Výsledek obrázku pro reform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3702" r="3652" b="7334"/>
          <a:stretch/>
        </p:blipFill>
        <p:spPr bwMode="auto">
          <a:xfrm>
            <a:off x="3203849" y="4620818"/>
            <a:ext cx="2762258" cy="213088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sledek obrázku pro reform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626" y="2659596"/>
            <a:ext cx="3834680" cy="187132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hnutá šipka 16"/>
          <p:cNvSpPr/>
          <p:nvPr/>
        </p:nvSpPr>
        <p:spPr>
          <a:xfrm rot="5400000">
            <a:off x="6449888" y="464332"/>
            <a:ext cx="1080120" cy="323464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572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20</a:t>
            </a:r>
          </a:p>
        </p:txBody>
      </p:sp>
      <p:sp>
        <p:nvSpPr>
          <p:cNvPr id="6" name="Stužka nahoru 5"/>
          <p:cNvSpPr/>
          <p:nvPr/>
        </p:nvSpPr>
        <p:spPr>
          <a:xfrm>
            <a:off x="1043608" y="230832"/>
            <a:ext cx="6840760" cy="1037928"/>
          </a:xfrm>
          <a:prstGeom prst="ribbon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>
                <a:latin typeface="Book Antiqua" panose="02040602050305030304" pitchFamily="18" charset="0"/>
              </a:rPr>
              <a:t>Reformace</a:t>
            </a:r>
            <a:endParaRPr lang="cs-CZ" dirty="0"/>
          </a:p>
        </p:txBody>
      </p:sp>
      <p:sp>
        <p:nvSpPr>
          <p:cNvPr id="7" name="Tlačítko akce: Návrat 6">
            <a:hlinkClick r:id="" action="ppaction://noaction" highlightClick="1"/>
          </p:cNvPr>
          <p:cNvSpPr/>
          <p:nvPr/>
        </p:nvSpPr>
        <p:spPr>
          <a:xfrm>
            <a:off x="8460432" y="230832"/>
            <a:ext cx="432048" cy="389856"/>
          </a:xfrm>
          <a:prstGeom prst="actionButtonRetur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lačítko akce: Informace 7">
            <a:hlinkClick r:id="" action="ppaction://noaction" highlightClick="1"/>
          </p:cNvPr>
          <p:cNvSpPr/>
          <p:nvPr/>
        </p:nvSpPr>
        <p:spPr>
          <a:xfrm>
            <a:off x="8460432" y="706361"/>
            <a:ext cx="432048" cy="498335"/>
          </a:xfrm>
          <a:prstGeom prst="actionButtonInformati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Je rovno 1"/>
          <p:cNvSpPr/>
          <p:nvPr/>
        </p:nvSpPr>
        <p:spPr>
          <a:xfrm>
            <a:off x="4257092" y="853168"/>
            <a:ext cx="413792" cy="432048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203848" y="1325568"/>
            <a:ext cx="2520280" cy="12325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snaha o nápravu církve a její obnovení v tom </a:t>
            </a:r>
            <a:r>
              <a:rPr lang="cs-CZ" u="sng" dirty="0">
                <a:solidFill>
                  <a:schemeClr val="bg1"/>
                </a:solidFill>
                <a:latin typeface="Book Antiqua" panose="02040602050305030304" pitchFamily="18" charset="0"/>
              </a:rPr>
              <a:t>původním smyslu </a:t>
            </a:r>
          </a:p>
        </p:txBody>
      </p:sp>
      <p:sp>
        <p:nvSpPr>
          <p:cNvPr id="9" name="Pětiúhelník 8"/>
          <p:cNvSpPr/>
          <p:nvPr/>
        </p:nvSpPr>
        <p:spPr>
          <a:xfrm>
            <a:off x="809328" y="1541592"/>
            <a:ext cx="2016224" cy="432048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chudá</a:t>
            </a:r>
          </a:p>
        </p:txBody>
      </p:sp>
      <p:sp>
        <p:nvSpPr>
          <p:cNvPr id="10" name="Pětiúhelník 9"/>
          <p:cNvSpPr/>
          <p:nvPr/>
        </p:nvSpPr>
        <p:spPr>
          <a:xfrm>
            <a:off x="809328" y="2659596"/>
            <a:ext cx="2016224" cy="648072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stará se jen o duchovno</a:t>
            </a:r>
          </a:p>
        </p:txBody>
      </p:sp>
      <p:sp>
        <p:nvSpPr>
          <p:cNvPr id="11" name="Pětiúhelník 10"/>
          <p:cNvSpPr/>
          <p:nvPr/>
        </p:nvSpPr>
        <p:spPr>
          <a:xfrm>
            <a:off x="791072" y="2126040"/>
            <a:ext cx="2016224" cy="432048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pomáhající</a:t>
            </a:r>
          </a:p>
        </p:txBody>
      </p:sp>
      <p:sp>
        <p:nvSpPr>
          <p:cNvPr id="12" name="Pravá složená závorka 11"/>
          <p:cNvSpPr/>
          <p:nvPr/>
        </p:nvSpPr>
        <p:spPr>
          <a:xfrm rot="5400000">
            <a:off x="1511152" y="2780928"/>
            <a:ext cx="504056" cy="1944216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3" name="Násobení 12"/>
          <p:cNvSpPr/>
          <p:nvPr/>
        </p:nvSpPr>
        <p:spPr>
          <a:xfrm>
            <a:off x="1475148" y="4005064"/>
            <a:ext cx="576064" cy="576064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11052" y="4607202"/>
            <a:ext cx="2304256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významná pol. síla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611052" y="5246948"/>
            <a:ext cx="2304256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extrémně bohatá</a:t>
            </a:r>
          </a:p>
        </p:txBody>
      </p:sp>
      <p:sp>
        <p:nvSpPr>
          <p:cNvPr id="16" name="Jednoduché závorky 15"/>
          <p:cNvSpPr/>
          <p:nvPr/>
        </p:nvSpPr>
        <p:spPr>
          <a:xfrm>
            <a:off x="165059" y="6021288"/>
            <a:ext cx="2894773" cy="50405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jen v „Německu“ vlastní 1/3 půdy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5940152" y="1973640"/>
            <a:ext cx="1944216" cy="58444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hlavním </a:t>
            </a:r>
            <a:r>
              <a:rPr lang="cs-CZ" dirty="0" err="1">
                <a:solidFill>
                  <a:schemeClr val="bg1"/>
                </a:solidFill>
                <a:latin typeface="Book Antiqua" panose="02040602050305030304" pitchFamily="18" charset="0"/>
              </a:rPr>
              <a:t>předst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. v „Německu“</a:t>
            </a:r>
          </a:p>
        </p:txBody>
      </p:sp>
      <p:sp>
        <p:nvSpPr>
          <p:cNvPr id="19" name="Zaoblený obdélník 18"/>
          <p:cNvSpPr/>
          <p:nvPr/>
        </p:nvSpPr>
        <p:spPr>
          <a:xfrm>
            <a:off x="6876256" y="2780928"/>
            <a:ext cx="2016224" cy="52674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Martin Luther</a:t>
            </a:r>
          </a:p>
        </p:txBody>
      </p:sp>
      <p:sp>
        <p:nvSpPr>
          <p:cNvPr id="20" name="Ohnutý roh 19"/>
          <p:cNvSpPr/>
          <p:nvPr/>
        </p:nvSpPr>
        <p:spPr>
          <a:xfrm>
            <a:off x="5724128" y="5661248"/>
            <a:ext cx="3168352" cy="108012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cs-CZ" dirty="0">
                <a:latin typeface="Book Antiqua" panose="02040602050305030304" pitchFamily="18" charset="0"/>
              </a:rPr>
              <a:t>proti odpustkům</a:t>
            </a:r>
          </a:p>
          <a:p>
            <a:pPr marL="285750" indent="-285750" algn="ctr">
              <a:buFontTx/>
              <a:buChar char="-"/>
            </a:pPr>
            <a:r>
              <a:rPr lang="cs-CZ" dirty="0">
                <a:latin typeface="Book Antiqua" panose="02040602050305030304" pitchFamily="18" charset="0"/>
              </a:rPr>
              <a:t>kněz/Bible jedinou autoritou, nikoliv církev</a:t>
            </a:r>
          </a:p>
        </p:txBody>
      </p:sp>
      <p:pic>
        <p:nvPicPr>
          <p:cNvPr id="5122" name="Picture 2" descr="Výsledek obrázku pro martin lut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89814"/>
            <a:ext cx="2203113" cy="220311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Přímá spojnice se šipkou 21"/>
          <p:cNvCxnSpPr/>
          <p:nvPr/>
        </p:nvCxnSpPr>
        <p:spPr>
          <a:xfrm flipH="1">
            <a:off x="2915308" y="2342064"/>
            <a:ext cx="10086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7560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Výsledek obrázku pro medieval adult bapt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230" y="3511672"/>
            <a:ext cx="1619250" cy="270510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Šipka ohnutá nahoru 26"/>
          <p:cNvSpPr/>
          <p:nvPr/>
        </p:nvSpPr>
        <p:spPr>
          <a:xfrm flipH="1">
            <a:off x="1439652" y="5770396"/>
            <a:ext cx="2088232" cy="626444"/>
          </a:xfrm>
          <a:prstGeom prst="bent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20</a:t>
            </a:r>
          </a:p>
        </p:txBody>
      </p:sp>
      <p:sp>
        <p:nvSpPr>
          <p:cNvPr id="2" name="Obdélník 1"/>
          <p:cNvSpPr/>
          <p:nvPr/>
        </p:nvSpPr>
        <p:spPr>
          <a:xfrm>
            <a:off x="413792" y="230832"/>
            <a:ext cx="2934072" cy="109512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důsledkem reformačního hnutí vznik nové křesťanské větve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915816" y="1124744"/>
            <a:ext cx="12241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Zaoblený obdélník 6"/>
          <p:cNvSpPr/>
          <p:nvPr/>
        </p:nvSpPr>
        <p:spPr>
          <a:xfrm>
            <a:off x="4355976" y="800708"/>
            <a:ext cx="2448272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souhrnně protestantská církev</a:t>
            </a:r>
          </a:p>
        </p:txBody>
      </p:sp>
      <p:sp>
        <p:nvSpPr>
          <p:cNvPr id="8" name="Jednoduché závorky 7"/>
          <p:cNvSpPr/>
          <p:nvPr/>
        </p:nvSpPr>
        <p:spPr>
          <a:xfrm>
            <a:off x="5292080" y="230832"/>
            <a:ext cx="3456384" cy="547563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protestují proti současnému stavu katolické církve</a:t>
            </a:r>
          </a:p>
        </p:txBody>
      </p:sp>
      <p:cxnSp>
        <p:nvCxnSpPr>
          <p:cNvPr id="10" name="Přímá spojnice se šipkou 9"/>
          <p:cNvCxnSpPr>
            <a:stCxn id="7" idx="2"/>
            <a:endCxn id="11" idx="0"/>
          </p:cNvCxnSpPr>
          <p:nvPr/>
        </p:nvCxnSpPr>
        <p:spPr>
          <a:xfrm flipH="1">
            <a:off x="1691680" y="1448780"/>
            <a:ext cx="3888432" cy="684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683568" y="2132856"/>
            <a:ext cx="2016224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anglikánská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131840" y="2132856"/>
            <a:ext cx="2016224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hugenoti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5436096" y="2132856"/>
            <a:ext cx="2016224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novokřtěnci</a:t>
            </a:r>
          </a:p>
        </p:txBody>
      </p:sp>
      <p:sp>
        <p:nvSpPr>
          <p:cNvPr id="14" name="Obdélník 13"/>
          <p:cNvSpPr/>
          <p:nvPr/>
        </p:nvSpPr>
        <p:spPr>
          <a:xfrm rot="5400000">
            <a:off x="7695336" y="2273072"/>
            <a:ext cx="1432560" cy="5760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a další…</a:t>
            </a:r>
          </a:p>
        </p:txBody>
      </p:sp>
      <p:cxnSp>
        <p:nvCxnSpPr>
          <p:cNvPr id="17" name="Přímá spojnice se šipkou 16"/>
          <p:cNvCxnSpPr>
            <a:stCxn id="7" idx="2"/>
            <a:endCxn id="12" idx="0"/>
          </p:cNvCxnSpPr>
          <p:nvPr/>
        </p:nvCxnSpPr>
        <p:spPr>
          <a:xfrm flipH="1">
            <a:off x="4139952" y="1448780"/>
            <a:ext cx="1440160" cy="684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>
            <a:stCxn id="7" idx="2"/>
            <a:endCxn id="13" idx="0"/>
          </p:cNvCxnSpPr>
          <p:nvPr/>
        </p:nvCxnSpPr>
        <p:spPr>
          <a:xfrm>
            <a:off x="5580112" y="1448780"/>
            <a:ext cx="864096" cy="6840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7" idx="2"/>
            <a:endCxn id="14" idx="2"/>
          </p:cNvCxnSpPr>
          <p:nvPr/>
        </p:nvCxnSpPr>
        <p:spPr>
          <a:xfrm>
            <a:off x="5580112" y="1448780"/>
            <a:ext cx="2543472" cy="11123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Ohnutý roh 21"/>
          <p:cNvSpPr/>
          <p:nvPr/>
        </p:nvSpPr>
        <p:spPr>
          <a:xfrm>
            <a:off x="539552" y="2996952"/>
            <a:ext cx="2160240" cy="64807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viz dále</a:t>
            </a:r>
          </a:p>
        </p:txBody>
      </p:sp>
      <p:sp>
        <p:nvSpPr>
          <p:cNvPr id="23" name="Ohnutý roh 22"/>
          <p:cNvSpPr/>
          <p:nvPr/>
        </p:nvSpPr>
        <p:spPr>
          <a:xfrm>
            <a:off x="3059832" y="2953348"/>
            <a:ext cx="2160240" cy="64807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počátek ve Francii</a:t>
            </a:r>
          </a:p>
        </p:txBody>
      </p:sp>
      <p:sp>
        <p:nvSpPr>
          <p:cNvPr id="24" name="Ohnutý roh 23"/>
          <p:cNvSpPr/>
          <p:nvPr/>
        </p:nvSpPr>
        <p:spPr>
          <a:xfrm>
            <a:off x="3059832" y="3907356"/>
            <a:ext cx="2160240" cy="88979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také jako kalvinisté</a:t>
            </a:r>
          </a:p>
        </p:txBody>
      </p:sp>
      <p:sp>
        <p:nvSpPr>
          <p:cNvPr id="25" name="Jednoduché závorky 24"/>
          <p:cNvSpPr/>
          <p:nvPr/>
        </p:nvSpPr>
        <p:spPr>
          <a:xfrm>
            <a:off x="5529808" y="5073755"/>
            <a:ext cx="1962181" cy="1458220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na rozdíl od novorozenců schopni se svobodně rozhodnout</a:t>
            </a:r>
          </a:p>
        </p:txBody>
      </p:sp>
      <p:sp>
        <p:nvSpPr>
          <p:cNvPr id="26" name="Ohnutý roh 25"/>
          <p:cNvSpPr/>
          <p:nvPr/>
        </p:nvSpPr>
        <p:spPr>
          <a:xfrm>
            <a:off x="3059832" y="5589240"/>
            <a:ext cx="2160240" cy="88979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střídmost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pracovitost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1880828" y="5589240"/>
            <a:ext cx="1034988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stejně jako</a:t>
            </a:r>
          </a:p>
        </p:txBody>
      </p:sp>
      <p:sp>
        <p:nvSpPr>
          <p:cNvPr id="29" name="Ohnutý roh 28"/>
          <p:cNvSpPr/>
          <p:nvPr/>
        </p:nvSpPr>
        <p:spPr>
          <a:xfrm>
            <a:off x="5436096" y="2876090"/>
            <a:ext cx="2160240" cy="88979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křtí pouze </a:t>
            </a:r>
            <a:r>
              <a:rPr lang="cs-CZ" u="sng" dirty="0">
                <a:latin typeface="Book Antiqua" panose="02040602050305030304" pitchFamily="18" charset="0"/>
              </a:rPr>
              <a:t>dospělé</a:t>
            </a:r>
          </a:p>
        </p:txBody>
      </p:sp>
      <p:sp>
        <p:nvSpPr>
          <p:cNvPr id="30" name="Jednoduché závorky 29"/>
          <p:cNvSpPr/>
          <p:nvPr/>
        </p:nvSpPr>
        <p:spPr>
          <a:xfrm>
            <a:off x="3131840" y="4941168"/>
            <a:ext cx="2016224" cy="56532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podle Jana Kalvína</a:t>
            </a:r>
          </a:p>
        </p:txBody>
      </p:sp>
      <p:pic>
        <p:nvPicPr>
          <p:cNvPr id="8194" name="Picture 2" descr="Výsledek obrázku pro puritá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7" y="3511672"/>
            <a:ext cx="2438134" cy="223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nice se šipkou 8"/>
          <p:cNvCxnSpPr/>
          <p:nvPr/>
        </p:nvCxnSpPr>
        <p:spPr>
          <a:xfrm>
            <a:off x="6845792" y="3453703"/>
            <a:ext cx="5318" cy="161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291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Výsledek obrázku pro re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787" y="2216712"/>
            <a:ext cx="3445743" cy="241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20</a:t>
            </a:r>
          </a:p>
        </p:txBody>
      </p:sp>
      <p:sp>
        <p:nvSpPr>
          <p:cNvPr id="2" name="Pravá složená závorka 1"/>
          <p:cNvSpPr/>
          <p:nvPr/>
        </p:nvSpPr>
        <p:spPr>
          <a:xfrm rot="5400000">
            <a:off x="4412675" y="-3714799"/>
            <a:ext cx="355162" cy="8352928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141984" y="764704"/>
            <a:ext cx="4896544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souhrnně také jako evangelické církve</a:t>
            </a:r>
          </a:p>
        </p:txBody>
      </p:sp>
      <p:sp>
        <p:nvSpPr>
          <p:cNvPr id="6" name="Zaoblený obdélník 5"/>
          <p:cNvSpPr/>
          <p:nvPr/>
        </p:nvSpPr>
        <p:spPr>
          <a:xfrm>
            <a:off x="125760" y="1412032"/>
            <a:ext cx="2880320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Společné hlavní znaky:</a:t>
            </a:r>
          </a:p>
        </p:txBody>
      </p:sp>
      <p:sp>
        <p:nvSpPr>
          <p:cNvPr id="7" name="Ovál 6"/>
          <p:cNvSpPr/>
          <p:nvPr/>
        </p:nvSpPr>
        <p:spPr>
          <a:xfrm>
            <a:off x="3581440" y="1484040"/>
            <a:ext cx="576064" cy="5760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1.</a:t>
            </a:r>
          </a:p>
        </p:txBody>
      </p:sp>
      <p:sp>
        <p:nvSpPr>
          <p:cNvPr id="8" name="Obdélník 7"/>
          <p:cNvSpPr/>
          <p:nvPr/>
        </p:nvSpPr>
        <p:spPr>
          <a:xfrm>
            <a:off x="4283968" y="1412032"/>
            <a:ext cx="2376264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přednější než papež je Písmo</a:t>
            </a:r>
          </a:p>
        </p:txBody>
      </p:sp>
      <p:sp>
        <p:nvSpPr>
          <p:cNvPr id="9" name="Jednoduché závorky 8"/>
          <p:cNvSpPr/>
          <p:nvPr/>
        </p:nvSpPr>
        <p:spPr>
          <a:xfrm>
            <a:off x="3435574" y="2132112"/>
            <a:ext cx="2232248" cy="50405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= tzv. evangelia</a:t>
            </a:r>
          </a:p>
        </p:txBody>
      </p:sp>
      <p:sp>
        <p:nvSpPr>
          <p:cNvPr id="10" name="Zahnutá šipka doleva 9"/>
          <p:cNvSpPr/>
          <p:nvPr/>
        </p:nvSpPr>
        <p:spPr>
          <a:xfrm>
            <a:off x="7012047" y="926350"/>
            <a:ext cx="864096" cy="971364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Ovál 10"/>
          <p:cNvSpPr/>
          <p:nvPr/>
        </p:nvSpPr>
        <p:spPr>
          <a:xfrm>
            <a:off x="81136" y="2275752"/>
            <a:ext cx="576064" cy="5760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2.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82960" y="2275752"/>
            <a:ext cx="2376264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zrušení odpustků</a:t>
            </a:r>
          </a:p>
        </p:txBody>
      </p:sp>
      <p:sp>
        <p:nvSpPr>
          <p:cNvPr id="13" name="Ovál 12"/>
          <p:cNvSpPr/>
          <p:nvPr/>
        </p:nvSpPr>
        <p:spPr>
          <a:xfrm>
            <a:off x="0" y="4941168"/>
            <a:ext cx="576064" cy="5760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3.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701824" y="4941168"/>
            <a:ext cx="2376264" cy="57606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zrušení celibátu</a:t>
            </a:r>
          </a:p>
        </p:txBody>
      </p:sp>
      <p:sp>
        <p:nvSpPr>
          <p:cNvPr id="15" name="Jednoduché závorky 14"/>
          <p:cNvSpPr/>
          <p:nvPr/>
        </p:nvSpPr>
        <p:spPr>
          <a:xfrm>
            <a:off x="782960" y="5637976"/>
            <a:ext cx="2213992" cy="93610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nepřirozené,</a:t>
            </a:r>
          </a:p>
          <a:p>
            <a:pPr algn="ctr"/>
            <a:r>
              <a:rPr lang="cs-CZ" dirty="0" err="1">
                <a:latin typeface="Book Antiqua" panose="02040602050305030304" pitchFamily="18" charset="0"/>
              </a:rPr>
              <a:t>prot</a:t>
            </a:r>
            <a:r>
              <a:rPr lang="cs-CZ" dirty="0">
                <a:latin typeface="Book Antiqua" panose="02040602050305030304" pitchFamily="18" charset="0"/>
              </a:rPr>
              <a:t>. kněží mají ženy a děti</a:t>
            </a:r>
          </a:p>
        </p:txBody>
      </p:sp>
      <p:sp>
        <p:nvSpPr>
          <p:cNvPr id="16" name="Ovál 15"/>
          <p:cNvSpPr/>
          <p:nvPr/>
        </p:nvSpPr>
        <p:spPr>
          <a:xfrm>
            <a:off x="5681816" y="4941168"/>
            <a:ext cx="576064" cy="576064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4.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383640" y="4941168"/>
            <a:ext cx="2376264" cy="6968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zrušení většiny svátostí</a:t>
            </a:r>
          </a:p>
        </p:txBody>
      </p:sp>
      <p:sp>
        <p:nvSpPr>
          <p:cNvPr id="18" name="Jednoduché závorky 17"/>
          <p:cNvSpPr/>
          <p:nvPr/>
        </p:nvSpPr>
        <p:spPr>
          <a:xfrm>
            <a:off x="6464776" y="5741444"/>
            <a:ext cx="2213992" cy="93610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např. i zpověď,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nechávají křest a přijímání</a:t>
            </a:r>
          </a:p>
        </p:txBody>
      </p:sp>
      <p:pic>
        <p:nvPicPr>
          <p:cNvPr id="6148" name="Picture 4" descr="Výsledek obrázku pro odpust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9" y="2993165"/>
            <a:ext cx="3051314" cy="174290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utoShape 6" descr="Výsledek obrázku pro odpustky"/>
          <p:cNvSpPr>
            <a:spLocks noChangeAspect="1" noChangeArrowheads="1"/>
          </p:cNvSpPr>
          <p:nvPr/>
        </p:nvSpPr>
        <p:spPr bwMode="auto">
          <a:xfrm>
            <a:off x="155575" y="-1150938"/>
            <a:ext cx="1905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152" name="Picture 8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92" y="3491574"/>
            <a:ext cx="2357129" cy="289918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45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0/0f/HolyRomanEmpire_16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34" y="893721"/>
            <a:ext cx="5850121" cy="584764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20</a:t>
            </a:r>
          </a:p>
        </p:txBody>
      </p:sp>
      <p:sp>
        <p:nvSpPr>
          <p:cNvPr id="2" name="Obdélník 1"/>
          <p:cNvSpPr/>
          <p:nvPr/>
        </p:nvSpPr>
        <p:spPr>
          <a:xfrm>
            <a:off x="605911" y="253250"/>
            <a:ext cx="2160240" cy="6630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katolíci</a:t>
            </a:r>
          </a:p>
        </p:txBody>
      </p:sp>
      <p:sp>
        <p:nvSpPr>
          <p:cNvPr id="3" name="Násobení 2"/>
          <p:cNvSpPr/>
          <p:nvPr/>
        </p:nvSpPr>
        <p:spPr>
          <a:xfrm>
            <a:off x="2770735" y="253250"/>
            <a:ext cx="720080" cy="663079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512559" y="253249"/>
            <a:ext cx="2160240" cy="6630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protestanti</a:t>
            </a:r>
          </a:p>
        </p:txBody>
      </p:sp>
      <p:sp>
        <p:nvSpPr>
          <p:cNvPr id="7" name="Šipka doprava 6"/>
          <p:cNvSpPr/>
          <p:nvPr/>
        </p:nvSpPr>
        <p:spPr>
          <a:xfrm>
            <a:off x="5934503" y="332760"/>
            <a:ext cx="576064" cy="504055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679844" y="231680"/>
            <a:ext cx="2160240" cy="66307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vleklá válka</a:t>
            </a:r>
          </a:p>
        </p:txBody>
      </p:sp>
      <p:sp>
        <p:nvSpPr>
          <p:cNvPr id="9" name="Jednoduché závorky 8"/>
          <p:cNvSpPr/>
          <p:nvPr/>
        </p:nvSpPr>
        <p:spPr>
          <a:xfrm>
            <a:off x="6017157" y="1059097"/>
            <a:ext cx="3074102" cy="100811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o to, čí pohled na provozování křesťanství je správný</a:t>
            </a:r>
          </a:p>
        </p:txBody>
      </p:sp>
      <p:sp>
        <p:nvSpPr>
          <p:cNvPr id="10" name="Je rovno 9"/>
          <p:cNvSpPr/>
          <p:nvPr/>
        </p:nvSpPr>
        <p:spPr>
          <a:xfrm>
            <a:off x="7302122" y="2067209"/>
            <a:ext cx="457842" cy="432048"/>
          </a:xfrm>
          <a:prstGeom prst="mathEqual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996323" y="2610660"/>
            <a:ext cx="2998008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tzv. Německá selská válka</a:t>
            </a:r>
          </a:p>
        </p:txBody>
      </p:sp>
      <p:sp>
        <p:nvSpPr>
          <p:cNvPr id="12" name="Šipka dolů 11"/>
          <p:cNvSpPr/>
          <p:nvPr/>
        </p:nvSpPr>
        <p:spPr>
          <a:xfrm>
            <a:off x="7196264" y="3374109"/>
            <a:ext cx="563700" cy="50405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397994" y="4077072"/>
            <a:ext cx="2160240" cy="100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konec 1555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= 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augšpurský mír</a:t>
            </a:r>
          </a:p>
        </p:txBody>
      </p:sp>
      <p:sp>
        <p:nvSpPr>
          <p:cNvPr id="14" name="Zaoblený obdélník 13"/>
          <p:cNvSpPr/>
          <p:nvPr/>
        </p:nvSpPr>
        <p:spPr>
          <a:xfrm>
            <a:off x="6159130" y="5156684"/>
            <a:ext cx="2637968" cy="6303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„koho země, toho náboženství“</a:t>
            </a:r>
          </a:p>
        </p:txBody>
      </p:sp>
      <p:sp>
        <p:nvSpPr>
          <p:cNvPr id="15" name="Jednoduché závorky 14"/>
          <p:cNvSpPr/>
          <p:nvPr/>
        </p:nvSpPr>
        <p:spPr>
          <a:xfrm>
            <a:off x="6163179" y="5938860"/>
            <a:ext cx="2664296" cy="63032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vyznání poddaných se řídí dle panovníka</a:t>
            </a:r>
          </a:p>
        </p:txBody>
      </p:sp>
    </p:spTree>
    <p:extLst>
      <p:ext uri="{BB962C8B-B14F-4D97-AF65-F5344CB8AC3E}">
        <p14:creationId xmlns:p14="http://schemas.microsoft.com/office/powerpoint/2010/main" val="245645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51" y="1830116"/>
            <a:ext cx="3125175" cy="22793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da vinci hu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2" y="2839530"/>
            <a:ext cx="2535854" cy="34429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18" y="4420623"/>
            <a:ext cx="3522662" cy="234586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-18550"/>
            <a:ext cx="82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18</a:t>
            </a:r>
          </a:p>
          <a:p>
            <a:endParaRPr lang="cs-CZ" sz="2400" dirty="0"/>
          </a:p>
        </p:txBody>
      </p:sp>
      <p:sp>
        <p:nvSpPr>
          <p:cNvPr id="6" name="Obdélník 1"/>
          <p:cNvSpPr>
            <a:spLocks noChangeArrowheads="1"/>
          </p:cNvSpPr>
          <p:nvPr/>
        </p:nvSpPr>
        <p:spPr bwMode="auto">
          <a:xfrm>
            <a:off x="461963" y="212282"/>
            <a:ext cx="1733550" cy="5762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70605"/>
                </a:solidFill>
                <a:latin typeface="Book Antiqua" panose="02040602050305030304" pitchFamily="18" charset="0"/>
              </a:rPr>
              <a:t>Humanismus</a:t>
            </a:r>
          </a:p>
        </p:txBody>
      </p:sp>
      <p:sp>
        <p:nvSpPr>
          <p:cNvPr id="7" name="Ovál 4"/>
          <p:cNvSpPr>
            <a:spLocks noChangeArrowheads="1"/>
          </p:cNvSpPr>
          <p:nvPr/>
        </p:nvSpPr>
        <p:spPr bwMode="auto">
          <a:xfrm>
            <a:off x="107156" y="1128531"/>
            <a:ext cx="2592387" cy="6540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myšlenkový směr</a:t>
            </a:r>
          </a:p>
        </p:txBody>
      </p:sp>
      <p:sp>
        <p:nvSpPr>
          <p:cNvPr id="8" name="Ovál 6"/>
          <p:cNvSpPr>
            <a:spLocks noChangeArrowheads="1"/>
          </p:cNvSpPr>
          <p:nvPr/>
        </p:nvSpPr>
        <p:spPr bwMode="auto">
          <a:xfrm>
            <a:off x="2774156" y="813470"/>
            <a:ext cx="2741612" cy="10858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od lat. </a:t>
            </a:r>
            <a:r>
              <a:rPr lang="cs-CZ" altLang="cs-CZ" sz="1800" i="1" dirty="0" err="1">
                <a:solidFill>
                  <a:srgbClr val="070605"/>
                </a:solidFill>
                <a:latin typeface="Book Antiqua" panose="02040602050305030304" pitchFamily="18" charset="0"/>
              </a:rPr>
              <a:t>humanus</a:t>
            </a:r>
            <a:endParaRPr lang="cs-CZ" altLang="cs-CZ" sz="1800" i="1" dirty="0">
              <a:solidFill>
                <a:srgbClr val="070605"/>
              </a:solidFill>
              <a:latin typeface="Book Antiqua" panose="0204060205030503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= lidský</a:t>
            </a:r>
          </a:p>
        </p:txBody>
      </p:sp>
      <p:sp>
        <p:nvSpPr>
          <p:cNvPr id="9" name="Ovál 7"/>
          <p:cNvSpPr>
            <a:spLocks noChangeArrowheads="1"/>
          </p:cNvSpPr>
          <p:nvPr/>
        </p:nvSpPr>
        <p:spPr bwMode="auto">
          <a:xfrm>
            <a:off x="5205169" y="212282"/>
            <a:ext cx="2592387" cy="895350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  <a:cs typeface="Times New Roman" pitchFamily="18" charset="0"/>
              </a:rPr>
              <a:t>soustředění se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  <a:cs typeface="Times New Roman" pitchFamily="18" charset="0"/>
              </a:rPr>
              <a:t>na člověka</a:t>
            </a:r>
            <a:endParaRPr lang="cs-CZ" altLang="cs-CZ" sz="1800" dirty="0">
              <a:solidFill>
                <a:srgbClr val="070605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5946766" y="1492017"/>
            <a:ext cx="2805113" cy="10080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do této doby středem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lidského myšlení…</a:t>
            </a:r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7544731" y="2275844"/>
            <a:ext cx="1185863" cy="5762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…Bůh</a:t>
            </a:r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5617907" y="3351412"/>
            <a:ext cx="2741612" cy="10692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za renesance Bůh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stále stvořitelem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člověka a přírody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2907787" y="4221088"/>
            <a:ext cx="2454003" cy="13555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ale už nás i zajímá,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proč  to tak je a jak vše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solidFill>
                  <a:srgbClr val="070605"/>
                </a:solidFill>
                <a:latin typeface="Book Antiqua" panose="02040602050305030304" pitchFamily="18" charset="0"/>
              </a:rPr>
              <a:t>funguje</a:t>
            </a: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3471619" y="6012112"/>
            <a:ext cx="1733550" cy="46218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rgbClr val="070605"/>
                </a:solidFill>
                <a:latin typeface="Book Antiqua" panose="02040602050305030304" pitchFamily="18" charset="0"/>
              </a:rPr>
              <a:t>vědy</a:t>
            </a:r>
          </a:p>
        </p:txBody>
      </p:sp>
      <p:cxnSp>
        <p:nvCxnSpPr>
          <p:cNvPr id="15" name="Přímá spojnice 3"/>
          <p:cNvCxnSpPr>
            <a:cxnSpLocks noChangeShapeType="1"/>
            <a:stCxn id="6" idx="2"/>
            <a:endCxn id="7" idx="0"/>
          </p:cNvCxnSpPr>
          <p:nvPr/>
        </p:nvCxnSpPr>
        <p:spPr bwMode="auto">
          <a:xfrm>
            <a:off x="1328738" y="788544"/>
            <a:ext cx="74612" cy="3399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Přímá spojnice 14"/>
          <p:cNvCxnSpPr>
            <a:cxnSpLocks noChangeShapeType="1"/>
            <a:stCxn id="6" idx="2"/>
            <a:endCxn id="8" idx="1"/>
          </p:cNvCxnSpPr>
          <p:nvPr/>
        </p:nvCxnSpPr>
        <p:spPr bwMode="auto">
          <a:xfrm>
            <a:off x="1328738" y="788544"/>
            <a:ext cx="1846918" cy="18394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Přímá spojnice 16"/>
          <p:cNvCxnSpPr>
            <a:cxnSpLocks noChangeShapeType="1"/>
            <a:stCxn id="6" idx="2"/>
            <a:endCxn id="9" idx="2"/>
          </p:cNvCxnSpPr>
          <p:nvPr/>
        </p:nvCxnSpPr>
        <p:spPr bwMode="auto">
          <a:xfrm flipV="1">
            <a:off x="1328738" y="659957"/>
            <a:ext cx="3876431" cy="128587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5" name="Šipka dolů 34"/>
          <p:cNvSpPr/>
          <p:nvPr/>
        </p:nvSpPr>
        <p:spPr>
          <a:xfrm>
            <a:off x="7131149" y="751215"/>
            <a:ext cx="288454" cy="691393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Násobení 35"/>
          <p:cNvSpPr/>
          <p:nvPr/>
        </p:nvSpPr>
        <p:spPr>
          <a:xfrm>
            <a:off x="6561237" y="2563974"/>
            <a:ext cx="858366" cy="846063"/>
          </a:xfrm>
          <a:prstGeom prst="mathMultiply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Šipka dolů 43"/>
          <p:cNvSpPr/>
          <p:nvPr/>
        </p:nvSpPr>
        <p:spPr>
          <a:xfrm>
            <a:off x="4716016" y="5247855"/>
            <a:ext cx="288454" cy="691393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281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35" grpId="0" animBg="1"/>
      <p:bldP spid="36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20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32157" y="-3639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>
                <a:latin typeface="Book Antiqua" panose="02040602050305030304" pitchFamily="18" charset="0"/>
              </a:rPr>
              <a:t>Reformace v Anglii</a:t>
            </a:r>
          </a:p>
        </p:txBody>
      </p:sp>
      <p:sp>
        <p:nvSpPr>
          <p:cNvPr id="2" name="Obdélník 1"/>
          <p:cNvSpPr/>
          <p:nvPr/>
        </p:nvSpPr>
        <p:spPr>
          <a:xfrm>
            <a:off x="323528" y="908720"/>
            <a:ext cx="2016224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zde jiný průběh</a:t>
            </a:r>
          </a:p>
        </p:txBody>
      </p:sp>
      <p:sp>
        <p:nvSpPr>
          <p:cNvPr id="3" name="Zahnutá šipka doleva 2"/>
          <p:cNvSpPr/>
          <p:nvPr/>
        </p:nvSpPr>
        <p:spPr>
          <a:xfrm>
            <a:off x="2195736" y="1124744"/>
            <a:ext cx="792088" cy="1260140"/>
          </a:xfrm>
          <a:prstGeom prst="curved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512" y="1916832"/>
            <a:ext cx="1872208" cy="10801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reformaci zaštiťuje panovník</a:t>
            </a:r>
          </a:p>
        </p:txBody>
      </p:sp>
      <p:sp>
        <p:nvSpPr>
          <p:cNvPr id="8" name="Zaoblený obdélník 7"/>
          <p:cNvSpPr/>
          <p:nvPr/>
        </p:nvSpPr>
        <p:spPr>
          <a:xfrm>
            <a:off x="479512" y="3356992"/>
            <a:ext cx="2160240" cy="57606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Jindřich VIII.</a:t>
            </a:r>
          </a:p>
        </p:txBody>
      </p:sp>
      <p:sp>
        <p:nvSpPr>
          <p:cNvPr id="9" name="Šipka doleva 8"/>
          <p:cNvSpPr/>
          <p:nvPr/>
        </p:nvSpPr>
        <p:spPr>
          <a:xfrm>
            <a:off x="2699792" y="2384884"/>
            <a:ext cx="3096344" cy="468052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372200" y="1556792"/>
            <a:ext cx="2304256" cy="81210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chce být nezávislý na papeži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6372200" y="2591682"/>
            <a:ext cx="2304256" cy="105334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chce se nechat rozvést a papež mu to nechce dovolit</a:t>
            </a:r>
          </a:p>
        </p:txBody>
      </p:sp>
      <p:cxnSp>
        <p:nvCxnSpPr>
          <p:cNvPr id="13" name="Přímá spojnice se šipkou 12"/>
          <p:cNvCxnSpPr>
            <a:stCxn id="7" idx="3"/>
            <a:endCxn id="14" idx="1"/>
          </p:cNvCxnSpPr>
          <p:nvPr/>
        </p:nvCxnSpPr>
        <p:spPr>
          <a:xfrm>
            <a:off x="2051720" y="2456892"/>
            <a:ext cx="1207760" cy="1188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hnutý roh 13"/>
          <p:cNvSpPr/>
          <p:nvPr/>
        </p:nvSpPr>
        <p:spPr>
          <a:xfrm>
            <a:off x="3259480" y="3013005"/>
            <a:ext cx="2376264" cy="126403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hlavou angl. církve není papež, ale </a:t>
            </a:r>
            <a:r>
              <a:rPr lang="cs-CZ" dirty="0" err="1">
                <a:latin typeface="Book Antiqua" panose="02040602050305030304" pitchFamily="18" charset="0"/>
              </a:rPr>
              <a:t>ang</a:t>
            </a:r>
            <a:r>
              <a:rPr lang="cs-CZ" dirty="0">
                <a:latin typeface="Book Antiqua" panose="02040602050305030304" pitchFamily="18" charset="0"/>
              </a:rPr>
              <a:t>. král</a:t>
            </a:r>
          </a:p>
        </p:txBody>
      </p:sp>
      <p:pic>
        <p:nvPicPr>
          <p:cNvPr id="9218" name="Picture 2" descr="Výsledek obrázku pro jindřich vi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15343"/>
            <a:ext cx="2760241" cy="282424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avá složená závorka 11"/>
          <p:cNvSpPr/>
          <p:nvPr/>
        </p:nvSpPr>
        <p:spPr>
          <a:xfrm flipH="1">
            <a:off x="5940152" y="1746853"/>
            <a:ext cx="288032" cy="1673932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220" name="Picture 4" descr="Výsledek obrázku pro anglická korun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82" y="1000723"/>
            <a:ext cx="1551441" cy="149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Výsledek obrázku pro jindřich vii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39930"/>
            <a:ext cx="5990523" cy="213321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45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4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Výsledek obrázku pro queen elizabeth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2"/>
          <a:stretch/>
        </p:blipFill>
        <p:spPr bwMode="auto">
          <a:xfrm>
            <a:off x="5953590" y="137121"/>
            <a:ext cx="2565412" cy="2623471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Výsledek obrázku pro queen bloody m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45" y="3219191"/>
            <a:ext cx="2686050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20</a:t>
            </a:r>
          </a:p>
        </p:txBody>
      </p:sp>
      <p:sp>
        <p:nvSpPr>
          <p:cNvPr id="2" name="Zaoblený obdélník 1"/>
          <p:cNvSpPr/>
          <p:nvPr/>
        </p:nvSpPr>
        <p:spPr>
          <a:xfrm>
            <a:off x="539552" y="235297"/>
            <a:ext cx="1925960" cy="5910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Jindřich VIII.</a:t>
            </a:r>
          </a:p>
        </p:txBody>
      </p:sp>
      <p:sp>
        <p:nvSpPr>
          <p:cNvPr id="3" name="Šipka dolů 2"/>
          <p:cNvSpPr/>
          <p:nvPr/>
        </p:nvSpPr>
        <p:spPr>
          <a:xfrm>
            <a:off x="546893" y="977605"/>
            <a:ext cx="360040" cy="1296144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962472" y="1196752"/>
            <a:ext cx="1368152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nastupuje dcera</a:t>
            </a:r>
          </a:p>
        </p:txBody>
      </p:sp>
      <p:sp>
        <p:nvSpPr>
          <p:cNvPr id="7" name="Zaoblený obdélník 6"/>
          <p:cNvSpPr/>
          <p:nvPr/>
        </p:nvSpPr>
        <p:spPr>
          <a:xfrm>
            <a:off x="531939" y="2436556"/>
            <a:ext cx="1637928" cy="6480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Marie </a:t>
            </a:r>
          </a:p>
        </p:txBody>
      </p:sp>
      <p:sp>
        <p:nvSpPr>
          <p:cNvPr id="8" name="Ohnutý roh 7"/>
          <p:cNvSpPr/>
          <p:nvPr/>
        </p:nvSpPr>
        <p:spPr>
          <a:xfrm>
            <a:off x="342376" y="3284984"/>
            <a:ext cx="2160240" cy="18002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snaha o návrat ke katolictví (i za cenu mučení, poprav a krveprolití)</a:t>
            </a:r>
          </a:p>
        </p:txBody>
      </p:sp>
      <p:sp>
        <p:nvSpPr>
          <p:cNvPr id="9" name="Jednoduché závorky 8"/>
          <p:cNvSpPr/>
          <p:nvPr/>
        </p:nvSpPr>
        <p:spPr>
          <a:xfrm>
            <a:off x="342905" y="5306888"/>
            <a:ext cx="2160240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„krvavá Mary“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5380384" y="2760592"/>
            <a:ext cx="1872208" cy="360040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349881" y="3138380"/>
            <a:ext cx="1973769" cy="720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nastupuje </a:t>
            </a:r>
            <a:r>
              <a:rPr lang="cs-CZ" dirty="0" err="1">
                <a:solidFill>
                  <a:schemeClr val="bg1"/>
                </a:solidFill>
                <a:latin typeface="Book Antiqua" panose="02040602050305030304" pitchFamily="18" charset="0"/>
              </a:rPr>
              <a:t>nevl</a:t>
            </a:r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. sestra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7323651" y="2616576"/>
            <a:ext cx="1637928" cy="64807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Alžběta</a:t>
            </a:r>
          </a:p>
        </p:txBody>
      </p:sp>
      <p:sp>
        <p:nvSpPr>
          <p:cNvPr id="13" name="Ohnutý roh 12"/>
          <p:cNvSpPr/>
          <p:nvPr/>
        </p:nvSpPr>
        <p:spPr>
          <a:xfrm>
            <a:off x="5895020" y="3961598"/>
            <a:ext cx="2997460" cy="1728192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výrazná podpora angl. církve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X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často na úkor samotných anglikánů</a:t>
            </a:r>
          </a:p>
        </p:txBody>
      </p:sp>
      <p:sp>
        <p:nvSpPr>
          <p:cNvPr id="14" name="Šipka dolů 13"/>
          <p:cNvSpPr/>
          <p:nvPr/>
        </p:nvSpPr>
        <p:spPr>
          <a:xfrm>
            <a:off x="7857492" y="5301208"/>
            <a:ext cx="432048" cy="64807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sp>
        <p:nvSpPr>
          <p:cNvPr id="15" name="Jednoduché závorky 14"/>
          <p:cNvSpPr/>
          <p:nvPr/>
        </p:nvSpPr>
        <p:spPr>
          <a:xfrm>
            <a:off x="5724128" y="5949280"/>
            <a:ext cx="3024336" cy="79208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kdo se odlišoval, musel odejít → USA = puritáni</a:t>
            </a:r>
          </a:p>
        </p:txBody>
      </p:sp>
      <p:pic>
        <p:nvPicPr>
          <p:cNvPr id="10242" name="Picture 2" descr="Související obráze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1" r="22872"/>
          <a:stretch/>
        </p:blipFill>
        <p:spPr bwMode="auto">
          <a:xfrm>
            <a:off x="2565852" y="461665"/>
            <a:ext cx="2538536" cy="261932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45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0"/>
            <a:ext cx="827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/>
              <a:t>20</a:t>
            </a:r>
            <a:endParaRPr lang="cs-CZ" sz="2400" dirty="0"/>
          </a:p>
        </p:txBody>
      </p:sp>
      <p:sp>
        <p:nvSpPr>
          <p:cNvPr id="2" name="Obdélník 1"/>
          <p:cNvSpPr/>
          <p:nvPr/>
        </p:nvSpPr>
        <p:spPr>
          <a:xfrm>
            <a:off x="413792" y="461665"/>
            <a:ext cx="2862064" cy="8070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za Alžběty obrovský rozmach Anglie</a:t>
            </a:r>
          </a:p>
        </p:txBody>
      </p:sp>
      <p:cxnSp>
        <p:nvCxnSpPr>
          <p:cNvPr id="6" name="Přímá spojnice se šipkou 5"/>
          <p:cNvCxnSpPr>
            <a:stCxn id="2" idx="2"/>
            <a:endCxn id="7" idx="0"/>
          </p:cNvCxnSpPr>
          <p:nvPr/>
        </p:nvCxnSpPr>
        <p:spPr>
          <a:xfrm flipH="1">
            <a:off x="1829303" y="1268760"/>
            <a:ext cx="15521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Obdélník 6"/>
          <p:cNvSpPr/>
          <p:nvPr/>
        </p:nvSpPr>
        <p:spPr>
          <a:xfrm>
            <a:off x="677175" y="1628800"/>
            <a:ext cx="2304256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ekonomický</a:t>
            </a:r>
          </a:p>
        </p:txBody>
      </p:sp>
      <p:sp>
        <p:nvSpPr>
          <p:cNvPr id="9" name="Ohnutý roh 8"/>
          <p:cNvSpPr/>
          <p:nvPr/>
        </p:nvSpPr>
        <p:spPr>
          <a:xfrm>
            <a:off x="548680" y="2258870"/>
            <a:ext cx="2592288" cy="72008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podpora výroby a obchodu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067944" y="613184"/>
            <a:ext cx="1800200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vojenský</a:t>
            </a:r>
          </a:p>
        </p:txBody>
      </p:sp>
      <p:cxnSp>
        <p:nvCxnSpPr>
          <p:cNvPr id="12" name="Přímá spojnice se šipkou 11"/>
          <p:cNvCxnSpPr>
            <a:stCxn id="2" idx="3"/>
            <a:endCxn id="10" idx="1"/>
          </p:cNvCxnSpPr>
          <p:nvPr/>
        </p:nvCxnSpPr>
        <p:spPr>
          <a:xfrm flipV="1">
            <a:off x="3275856" y="865212"/>
            <a:ext cx="792088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Ohnutý roh 13"/>
          <p:cNvSpPr/>
          <p:nvPr/>
        </p:nvSpPr>
        <p:spPr>
          <a:xfrm>
            <a:off x="6156176" y="323624"/>
            <a:ext cx="2592288" cy="123316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1588</a:t>
            </a:r>
          </a:p>
          <a:p>
            <a:pPr algn="ctr"/>
            <a:r>
              <a:rPr lang="cs-CZ" dirty="0">
                <a:latin typeface="Book Antiqua" panose="02040602050305030304" pitchFamily="18" charset="0"/>
              </a:rPr>
              <a:t>porážka neporazitelné španělské </a:t>
            </a:r>
            <a:r>
              <a:rPr lang="cs-CZ" dirty="0" err="1">
                <a:latin typeface="Book Antiqua" panose="02040602050305030304" pitchFamily="18" charset="0"/>
              </a:rPr>
              <a:t>armady</a:t>
            </a:r>
            <a:r>
              <a:rPr lang="cs-CZ" dirty="0">
                <a:latin typeface="Book Antiqua" panose="02040602050305030304" pitchFamily="18" charset="0"/>
              </a:rPr>
              <a:t> </a:t>
            </a:r>
          </a:p>
        </p:txBody>
      </p:sp>
      <p:sp>
        <p:nvSpPr>
          <p:cNvPr id="16" name="Plus 15"/>
          <p:cNvSpPr/>
          <p:nvPr/>
        </p:nvSpPr>
        <p:spPr>
          <a:xfrm>
            <a:off x="3887924" y="2636912"/>
            <a:ext cx="576064" cy="576064"/>
          </a:xfrm>
          <a:prstGeom prst="mathPl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Book Antiqua" panose="02040602050305030304" pitchFamily="18" charset="0"/>
            </a:endParaRPr>
          </a:p>
        </p:txBody>
      </p:sp>
      <p:cxnSp>
        <p:nvCxnSpPr>
          <p:cNvPr id="18" name="Přímá spojnice se šipkou 17"/>
          <p:cNvCxnSpPr>
            <a:stCxn id="10" idx="2"/>
            <a:endCxn id="16" idx="3"/>
          </p:cNvCxnSpPr>
          <p:nvPr/>
        </p:nvCxnSpPr>
        <p:spPr>
          <a:xfrm flipH="1">
            <a:off x="4175956" y="1117240"/>
            <a:ext cx="792088" cy="15960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>
            <a:stCxn id="7" idx="3"/>
            <a:endCxn id="16" idx="3"/>
          </p:cNvCxnSpPr>
          <p:nvPr/>
        </p:nvCxnSpPr>
        <p:spPr>
          <a:xfrm>
            <a:off x="2981431" y="1880828"/>
            <a:ext cx="1194525" cy="8324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3275856" y="3212976"/>
            <a:ext cx="1800200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korzáři</a:t>
            </a:r>
          </a:p>
        </p:txBody>
      </p:sp>
      <p:sp>
        <p:nvSpPr>
          <p:cNvPr id="22" name="Ohnutý roh 21"/>
          <p:cNvSpPr/>
          <p:nvPr/>
        </p:nvSpPr>
        <p:spPr>
          <a:xfrm>
            <a:off x="322993" y="3465004"/>
            <a:ext cx="2889447" cy="751463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pirát s pověřením </a:t>
            </a:r>
            <a:r>
              <a:rPr lang="cs-CZ" dirty="0" err="1">
                <a:latin typeface="Book Antiqua" panose="02040602050305030304" pitchFamily="18" charset="0"/>
              </a:rPr>
              <a:t>ang</a:t>
            </a:r>
            <a:r>
              <a:rPr lang="cs-CZ" dirty="0">
                <a:latin typeface="Book Antiqua" panose="02040602050305030304" pitchFamily="18" charset="0"/>
              </a:rPr>
              <a:t>. panovníka</a:t>
            </a:r>
          </a:p>
        </p:txBody>
      </p:sp>
      <p:sp>
        <p:nvSpPr>
          <p:cNvPr id="23" name="Jednoduché závorky 22"/>
          <p:cNvSpPr/>
          <p:nvPr/>
        </p:nvSpPr>
        <p:spPr>
          <a:xfrm>
            <a:off x="7416316" y="5464693"/>
            <a:ext cx="1607724" cy="79208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např. Francis </a:t>
            </a:r>
            <a:r>
              <a:rPr lang="cs-CZ" dirty="0" err="1">
                <a:latin typeface="Book Antiqua" panose="02040602050305030304" pitchFamily="18" charset="0"/>
              </a:rPr>
              <a:t>Drake</a:t>
            </a:r>
            <a:endParaRPr lang="cs-CZ" dirty="0">
              <a:latin typeface="Book Antiqua" panose="02040602050305030304" pitchFamily="18" charset="0"/>
            </a:endParaRPr>
          </a:p>
        </p:txBody>
      </p:sp>
      <p:pic>
        <p:nvPicPr>
          <p:cNvPr id="11266" name="Picture 2" descr="Výsledek obrázku pro queen elizabeth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6" y="4297997"/>
            <a:ext cx="4390552" cy="2377094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Výsledek obrázku pro defeat of spanish arm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80" y="2038900"/>
            <a:ext cx="4006520" cy="267353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Jednoduché závorky 14"/>
          <p:cNvSpPr/>
          <p:nvPr/>
        </p:nvSpPr>
        <p:spPr>
          <a:xfrm>
            <a:off x="6372200" y="1628800"/>
            <a:ext cx="2088232" cy="504056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admirál Nelson</a:t>
            </a:r>
          </a:p>
        </p:txBody>
      </p:sp>
      <p:pic>
        <p:nvPicPr>
          <p:cNvPr id="11270" name="Picture 6" descr="Výsledek obrázku pro francis drak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3" t="9341" r="9462"/>
          <a:stretch/>
        </p:blipFill>
        <p:spPr bwMode="auto">
          <a:xfrm>
            <a:off x="4622607" y="4824252"/>
            <a:ext cx="2662149" cy="203374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45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37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10" grpId="0" animBg="1"/>
      <p:bldP spid="14" grpId="0" animBg="1"/>
      <p:bldP spid="16" grpId="0" animBg="1"/>
      <p:bldP spid="21" grpId="0" animBg="1"/>
      <p:bldP spid="22" grpId="0" animBg="1"/>
      <p:bldP spid="23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ýsledek obrázku pro old astron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1431"/>
            <a:ext cx="4176464" cy="248615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2" y="4221431"/>
            <a:ext cx="3006080" cy="2569362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-18550"/>
            <a:ext cx="82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18</a:t>
            </a:r>
          </a:p>
          <a:p>
            <a:endParaRPr lang="cs-CZ" sz="2400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54552"/>
              </p:ext>
            </p:extLst>
          </p:nvPr>
        </p:nvGraphicFramePr>
        <p:xfrm>
          <a:off x="755575" y="1196752"/>
          <a:ext cx="7704857" cy="295205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68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410"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Mikoláš Koperník</a:t>
                      </a: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cs-CZ" sz="660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?</a:t>
                      </a: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působil</a:t>
                      </a:r>
                      <a:r>
                        <a:rPr lang="cs-CZ" sz="2000" b="0" baseline="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 na dvoře Rudolfa II.</a:t>
                      </a:r>
                      <a:endParaRPr lang="cs-CZ" sz="2000" b="0" dirty="0">
                        <a:solidFill>
                          <a:srgbClr val="070605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41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Jan Kepler</a:t>
                      </a: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>
                        <a:solidFill>
                          <a:srgbClr val="070605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91430" marR="91430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zdokonalení dalekohledu</a:t>
                      </a: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41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Galileo Galilei</a:t>
                      </a: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>
                        <a:solidFill>
                          <a:srgbClr val="070605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91430" marR="91430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Slunce středem vesmíru</a:t>
                      </a: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41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err="1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Giordano</a:t>
                      </a:r>
                      <a:r>
                        <a:rPr lang="cs-CZ" sz="2000" baseline="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 Bruno</a:t>
                      </a:r>
                      <a:endParaRPr lang="cs-CZ" sz="2000" dirty="0">
                        <a:solidFill>
                          <a:srgbClr val="070605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>
                        <a:solidFill>
                          <a:srgbClr val="070605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91430" marR="91430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propočítal dráhy planet</a:t>
                      </a: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041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Tycho de Brahe</a:t>
                      </a: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cs-CZ" sz="2000" dirty="0">
                        <a:solidFill>
                          <a:srgbClr val="070605"/>
                        </a:solidFill>
                        <a:latin typeface="Book Antiqua" panose="02040602050305030304" pitchFamily="18" charset="0"/>
                      </a:endParaRPr>
                    </a:p>
                  </a:txBody>
                  <a:tcPr marL="91430" marR="91430" marT="45707" marB="45707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rgbClr val="070605"/>
                          </a:solidFill>
                          <a:latin typeface="Book Antiqua" panose="02040602050305030304" pitchFamily="18" charset="0"/>
                        </a:rPr>
                        <a:t>vesmír je nekonečný</a:t>
                      </a:r>
                    </a:p>
                  </a:txBody>
                  <a:tcPr marL="91430" marR="91430" marT="45707" marB="45707"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Zaoblený obdélník 1"/>
          <p:cNvSpPr/>
          <p:nvPr/>
        </p:nvSpPr>
        <p:spPr>
          <a:xfrm>
            <a:off x="446972" y="412283"/>
            <a:ext cx="2862064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dirty="0">
                <a:solidFill>
                  <a:srgbClr val="070605"/>
                </a:solidFill>
                <a:latin typeface="Book Antiqua" panose="02040602050305030304" pitchFamily="18" charset="0"/>
                <a:cs typeface="Times New Roman" pitchFamily="18" charset="0"/>
              </a:rPr>
              <a:t>největší rozvoj matematiky a astronomie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5735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-18550"/>
            <a:ext cx="82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18</a:t>
            </a:r>
          </a:p>
          <a:p>
            <a:endParaRPr lang="cs-CZ" sz="2400" dirty="0"/>
          </a:p>
        </p:txBody>
      </p:sp>
      <p:sp>
        <p:nvSpPr>
          <p:cNvPr id="8" name="Zaoblený obdélník 7"/>
          <p:cNvSpPr/>
          <p:nvPr/>
        </p:nvSpPr>
        <p:spPr>
          <a:xfrm>
            <a:off x="971600" y="1759145"/>
            <a:ext cx="2592288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převaha světských staveb</a:t>
            </a:r>
          </a:p>
        </p:txBody>
      </p:sp>
      <p:sp>
        <p:nvSpPr>
          <p:cNvPr id="9" name="Ovál 8"/>
          <p:cNvSpPr/>
          <p:nvPr/>
        </p:nvSpPr>
        <p:spPr>
          <a:xfrm>
            <a:off x="352097" y="2662200"/>
            <a:ext cx="1750724" cy="64807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pevnosti</a:t>
            </a:r>
          </a:p>
        </p:txBody>
      </p:sp>
      <p:sp>
        <p:nvSpPr>
          <p:cNvPr id="10" name="Ovál 9"/>
          <p:cNvSpPr/>
          <p:nvPr/>
        </p:nvSpPr>
        <p:spPr>
          <a:xfrm>
            <a:off x="1953491" y="3111189"/>
            <a:ext cx="1750724" cy="64807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paláce</a:t>
            </a:r>
          </a:p>
        </p:txBody>
      </p:sp>
      <p:sp>
        <p:nvSpPr>
          <p:cNvPr id="11" name="Ovál 10"/>
          <p:cNvSpPr/>
          <p:nvPr/>
        </p:nvSpPr>
        <p:spPr>
          <a:xfrm>
            <a:off x="4402" y="3573063"/>
            <a:ext cx="1844766" cy="64807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letohrádky</a:t>
            </a:r>
          </a:p>
        </p:txBody>
      </p:sp>
      <p:sp>
        <p:nvSpPr>
          <p:cNvPr id="12" name="Ovál 11"/>
          <p:cNvSpPr/>
          <p:nvPr/>
        </p:nvSpPr>
        <p:spPr>
          <a:xfrm>
            <a:off x="1936188" y="3922031"/>
            <a:ext cx="1750724" cy="64807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radnice</a:t>
            </a:r>
          </a:p>
        </p:txBody>
      </p:sp>
      <p:sp>
        <p:nvSpPr>
          <p:cNvPr id="13" name="Ovál 12"/>
          <p:cNvSpPr/>
          <p:nvPr/>
        </p:nvSpPr>
        <p:spPr>
          <a:xfrm>
            <a:off x="2060713" y="5102932"/>
            <a:ext cx="1750724" cy="64807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kašny</a:t>
            </a:r>
          </a:p>
        </p:txBody>
      </p:sp>
      <p:sp>
        <p:nvSpPr>
          <p:cNvPr id="15" name="Ovál 14"/>
          <p:cNvSpPr/>
          <p:nvPr/>
        </p:nvSpPr>
        <p:spPr>
          <a:xfrm>
            <a:off x="462996" y="5712175"/>
            <a:ext cx="1750724" cy="64807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mlýny</a:t>
            </a:r>
          </a:p>
        </p:txBody>
      </p:sp>
      <p:sp>
        <p:nvSpPr>
          <p:cNvPr id="16" name="Ovál 15"/>
          <p:cNvSpPr/>
          <p:nvPr/>
        </p:nvSpPr>
        <p:spPr>
          <a:xfrm>
            <a:off x="421877" y="4525500"/>
            <a:ext cx="2029241" cy="64807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měšťanské domy</a:t>
            </a:r>
          </a:p>
        </p:txBody>
      </p:sp>
      <p:pic>
        <p:nvPicPr>
          <p:cNvPr id="3074" name="Picture 2" descr="Výsledek obrázku pro renaissance strongh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05" y="72899"/>
            <a:ext cx="4895850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ýsledek obrázku pro Chateau de Chenonce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12" y="1556792"/>
            <a:ext cx="5462104" cy="273105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renaissance Lustschlo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05" y="1999305"/>
            <a:ext cx="5057775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ýsledek obrázku pro renaissance city h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1796"/>
            <a:ext cx="3384376" cy="508376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ouvisející obráze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13" y="2397644"/>
            <a:ext cx="4866087" cy="364698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ýsledek obrázku pro renaissance fountai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523" y="2662200"/>
            <a:ext cx="2820757" cy="423713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Výsledek obrázku pro Germany, North Rhine-Westphalia water mi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92" y="3212976"/>
            <a:ext cx="4486275" cy="336232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Šipka dolů 23"/>
          <p:cNvSpPr/>
          <p:nvPr/>
        </p:nvSpPr>
        <p:spPr>
          <a:xfrm>
            <a:off x="2412562" y="628444"/>
            <a:ext cx="288032" cy="104411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Stužka nahoru 24"/>
          <p:cNvSpPr/>
          <p:nvPr/>
        </p:nvSpPr>
        <p:spPr>
          <a:xfrm>
            <a:off x="133993" y="310177"/>
            <a:ext cx="4824536" cy="576064"/>
          </a:xfrm>
          <a:prstGeom prst="ribbon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Architektura</a:t>
            </a:r>
          </a:p>
        </p:txBody>
      </p:sp>
    </p:spTree>
    <p:extLst>
      <p:ext uri="{BB962C8B-B14F-4D97-AF65-F5344CB8AC3E}">
        <p14:creationId xmlns:p14="http://schemas.microsoft.com/office/powerpoint/2010/main" val="1455735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architektura, město, budova, palác, cestovat, Evrop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843927"/>
            <a:ext cx="4345436" cy="308526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hnutá šipka 25"/>
          <p:cNvSpPr/>
          <p:nvPr/>
        </p:nvSpPr>
        <p:spPr>
          <a:xfrm flipV="1">
            <a:off x="3217695" y="813431"/>
            <a:ext cx="2232248" cy="740632"/>
          </a:xfrm>
          <a:prstGeom prst="ben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-18550"/>
            <a:ext cx="82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18</a:t>
            </a:r>
          </a:p>
          <a:p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5658891" y="981489"/>
            <a:ext cx="1800200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základní znaky:</a:t>
            </a:r>
          </a:p>
        </p:txBody>
      </p:sp>
      <p:sp>
        <p:nvSpPr>
          <p:cNvPr id="8" name="Obdélník s odříznutým rohem na stejné straně 7"/>
          <p:cNvSpPr/>
          <p:nvPr/>
        </p:nvSpPr>
        <p:spPr>
          <a:xfrm>
            <a:off x="3419872" y="2201381"/>
            <a:ext cx="1656184" cy="512329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arkády</a:t>
            </a:r>
          </a:p>
        </p:txBody>
      </p:sp>
      <p:sp>
        <p:nvSpPr>
          <p:cNvPr id="9" name="Obdélník s odříznutým rohem na stejné straně 8"/>
          <p:cNvSpPr/>
          <p:nvPr/>
        </p:nvSpPr>
        <p:spPr>
          <a:xfrm>
            <a:off x="758866" y="1954145"/>
            <a:ext cx="2095003" cy="648072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stavba rozložena do šířky</a:t>
            </a:r>
          </a:p>
        </p:txBody>
      </p:sp>
      <p:sp>
        <p:nvSpPr>
          <p:cNvPr id="10" name="Obdélník s odříznutým rohem na stejné straně 9"/>
          <p:cNvSpPr/>
          <p:nvPr/>
        </p:nvSpPr>
        <p:spPr>
          <a:xfrm>
            <a:off x="5341626" y="2278181"/>
            <a:ext cx="1656184" cy="648072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zdobené fasády</a:t>
            </a:r>
          </a:p>
        </p:txBody>
      </p:sp>
      <p:sp>
        <p:nvSpPr>
          <p:cNvPr id="11" name="Obdélník s odříznutým rohem na stejné straně 10"/>
          <p:cNvSpPr/>
          <p:nvPr/>
        </p:nvSpPr>
        <p:spPr>
          <a:xfrm>
            <a:off x="7236296" y="1954145"/>
            <a:ext cx="1656184" cy="648072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balustrády</a:t>
            </a:r>
          </a:p>
        </p:txBody>
      </p:sp>
      <p:cxnSp>
        <p:nvCxnSpPr>
          <p:cNvPr id="12" name="Přímá spojnice 11"/>
          <p:cNvCxnSpPr>
            <a:stCxn id="6" idx="2"/>
            <a:endCxn id="11" idx="3"/>
          </p:cNvCxnSpPr>
          <p:nvPr/>
        </p:nvCxnSpPr>
        <p:spPr>
          <a:xfrm>
            <a:off x="6558991" y="1629561"/>
            <a:ext cx="1505397" cy="32458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12"/>
          <p:cNvCxnSpPr>
            <a:stCxn id="6" idx="2"/>
            <a:endCxn id="9" idx="3"/>
          </p:cNvCxnSpPr>
          <p:nvPr/>
        </p:nvCxnSpPr>
        <p:spPr>
          <a:xfrm flipH="1">
            <a:off x="1806368" y="1629561"/>
            <a:ext cx="4752623" cy="32458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13"/>
          <p:cNvCxnSpPr>
            <a:stCxn id="6" idx="2"/>
            <a:endCxn id="10" idx="3"/>
          </p:cNvCxnSpPr>
          <p:nvPr/>
        </p:nvCxnSpPr>
        <p:spPr>
          <a:xfrm flipH="1">
            <a:off x="6169718" y="1629561"/>
            <a:ext cx="389273" cy="6486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14"/>
          <p:cNvCxnSpPr>
            <a:stCxn id="6" idx="2"/>
            <a:endCxn id="8" idx="3"/>
          </p:cNvCxnSpPr>
          <p:nvPr/>
        </p:nvCxnSpPr>
        <p:spPr>
          <a:xfrm flipH="1">
            <a:off x="4247964" y="1629561"/>
            <a:ext cx="2311027" cy="5718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Stužka nahoru 16"/>
          <p:cNvSpPr/>
          <p:nvPr/>
        </p:nvSpPr>
        <p:spPr>
          <a:xfrm>
            <a:off x="1007604" y="404664"/>
            <a:ext cx="4824536" cy="576064"/>
          </a:xfrm>
          <a:prstGeom prst="ribbon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Architektura</a:t>
            </a:r>
          </a:p>
        </p:txBody>
      </p:sp>
      <p:sp>
        <p:nvSpPr>
          <p:cNvPr id="22" name="Ohnutý roh 21"/>
          <p:cNvSpPr/>
          <p:nvPr/>
        </p:nvSpPr>
        <p:spPr>
          <a:xfrm>
            <a:off x="3419872" y="2843927"/>
            <a:ext cx="1656184" cy="799815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=oblouková podloubí</a:t>
            </a:r>
          </a:p>
        </p:txBody>
      </p:sp>
      <p:sp>
        <p:nvSpPr>
          <p:cNvPr id="24" name="Ohnutý roh 23"/>
          <p:cNvSpPr/>
          <p:nvPr/>
        </p:nvSpPr>
        <p:spPr>
          <a:xfrm>
            <a:off x="7236296" y="2713710"/>
            <a:ext cx="1656184" cy="799815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=zábradlí z „kuželek“</a:t>
            </a:r>
          </a:p>
        </p:txBody>
      </p:sp>
      <p:sp>
        <p:nvSpPr>
          <p:cNvPr id="25" name="Ohnutý roh 24"/>
          <p:cNvSpPr/>
          <p:nvPr/>
        </p:nvSpPr>
        <p:spPr>
          <a:xfrm>
            <a:off x="5341626" y="3076336"/>
            <a:ext cx="1656184" cy="799815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=obkládání </a:t>
            </a:r>
          </a:p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+ sgrafita</a:t>
            </a:r>
          </a:p>
        </p:txBody>
      </p:sp>
      <p:pic>
        <p:nvPicPr>
          <p:cNvPr id="4098" name="Picture 2" descr="Výsledek obrázku pro renaissance chate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921625"/>
            <a:ext cx="5055074" cy="288744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Výsledek obrázku pro renesance arkád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14" y="3921625"/>
            <a:ext cx="3968792" cy="297448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ouvisející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219" y="3871701"/>
            <a:ext cx="4068452" cy="304918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ýsledek obrázku pro renesance balustrá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4" y="3876151"/>
            <a:ext cx="4402734" cy="284416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74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6" grpId="0" animBg="1"/>
      <p:bldP spid="8" grpId="0" animBg="1"/>
      <p:bldP spid="9" grpId="0" animBg="1"/>
      <p:bldP spid="10" grpId="0" animBg="1"/>
      <p:bldP spid="11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michelangelo davi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" t="3981" r="-486" b="4234"/>
          <a:stretch/>
        </p:blipFill>
        <p:spPr bwMode="auto">
          <a:xfrm>
            <a:off x="6267697" y="64767"/>
            <a:ext cx="2617101" cy="3608285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Přímá spojnice 43"/>
          <p:cNvCxnSpPr>
            <a:stCxn id="10" idx="2"/>
            <a:endCxn id="37" idx="3"/>
          </p:cNvCxnSpPr>
          <p:nvPr/>
        </p:nvCxnSpPr>
        <p:spPr>
          <a:xfrm>
            <a:off x="1680192" y="1844824"/>
            <a:ext cx="1078340" cy="17162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13"/>
          <p:cNvCxnSpPr>
            <a:stCxn id="10" idx="2"/>
            <a:endCxn id="12" idx="3"/>
          </p:cNvCxnSpPr>
          <p:nvPr/>
        </p:nvCxnSpPr>
        <p:spPr>
          <a:xfrm flipH="1">
            <a:off x="1136832" y="1844824"/>
            <a:ext cx="543360" cy="15550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Přímá spojnice 14"/>
          <p:cNvCxnSpPr>
            <a:stCxn id="10" idx="2"/>
            <a:endCxn id="13" idx="3"/>
          </p:cNvCxnSpPr>
          <p:nvPr/>
        </p:nvCxnSpPr>
        <p:spPr>
          <a:xfrm flipH="1">
            <a:off x="962085" y="1844824"/>
            <a:ext cx="718107" cy="12523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Přímá spojnice 15"/>
          <p:cNvCxnSpPr>
            <a:stCxn id="10" idx="2"/>
            <a:endCxn id="11" idx="3"/>
          </p:cNvCxnSpPr>
          <p:nvPr/>
        </p:nvCxnSpPr>
        <p:spPr>
          <a:xfrm>
            <a:off x="1680192" y="1844824"/>
            <a:ext cx="1194399" cy="8535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Zaoblený obdélník 9"/>
          <p:cNvSpPr/>
          <p:nvPr/>
        </p:nvSpPr>
        <p:spPr>
          <a:xfrm>
            <a:off x="780092" y="1196752"/>
            <a:ext cx="1800200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Základní znaky:</a:t>
            </a: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-18550"/>
            <a:ext cx="82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18</a:t>
            </a:r>
          </a:p>
          <a:p>
            <a:endParaRPr lang="cs-CZ" sz="2400" dirty="0"/>
          </a:p>
        </p:txBody>
      </p:sp>
      <p:sp>
        <p:nvSpPr>
          <p:cNvPr id="8" name="Šipka dolů 7"/>
          <p:cNvSpPr/>
          <p:nvPr/>
        </p:nvSpPr>
        <p:spPr>
          <a:xfrm>
            <a:off x="2412561" y="628444"/>
            <a:ext cx="345971" cy="56830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Stužka nahoru 8"/>
          <p:cNvSpPr/>
          <p:nvPr/>
        </p:nvSpPr>
        <p:spPr>
          <a:xfrm>
            <a:off x="133993" y="310177"/>
            <a:ext cx="4824536" cy="576064"/>
          </a:xfrm>
          <a:prstGeom prst="ribbon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Sochařství</a:t>
            </a:r>
          </a:p>
        </p:txBody>
      </p:sp>
      <p:sp>
        <p:nvSpPr>
          <p:cNvPr id="11" name="Obdélník s odříznutým rohem na stejné straně 10"/>
          <p:cNvSpPr/>
          <p:nvPr/>
        </p:nvSpPr>
        <p:spPr>
          <a:xfrm>
            <a:off x="2046499" y="2698399"/>
            <a:ext cx="1656184" cy="622406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vzorem antické sochy</a:t>
            </a:r>
          </a:p>
        </p:txBody>
      </p:sp>
      <p:sp>
        <p:nvSpPr>
          <p:cNvPr id="12" name="Obdélník s odříznutým rohem na stejné straně 11"/>
          <p:cNvSpPr/>
          <p:nvPr/>
        </p:nvSpPr>
        <p:spPr>
          <a:xfrm>
            <a:off x="89330" y="2000328"/>
            <a:ext cx="2095003" cy="648072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zobrazení krásy lidského těla</a:t>
            </a:r>
          </a:p>
        </p:txBody>
      </p:sp>
      <p:sp>
        <p:nvSpPr>
          <p:cNvPr id="13" name="Obdélník s odříznutým rohem na stejné straně 12"/>
          <p:cNvSpPr/>
          <p:nvPr/>
        </p:nvSpPr>
        <p:spPr>
          <a:xfrm>
            <a:off x="133993" y="3097184"/>
            <a:ext cx="1656184" cy="648072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mramor, bronz, dřevo</a:t>
            </a:r>
          </a:p>
        </p:txBody>
      </p:sp>
      <p:sp>
        <p:nvSpPr>
          <p:cNvPr id="29" name="Jednoduché závorky 28"/>
          <p:cNvSpPr/>
          <p:nvPr/>
        </p:nvSpPr>
        <p:spPr>
          <a:xfrm>
            <a:off x="6514078" y="3673052"/>
            <a:ext cx="2376264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err="1">
                <a:latin typeface="Book Antiqua" panose="02040602050305030304" pitchFamily="18" charset="0"/>
              </a:rPr>
              <a:t>Michelangelo</a:t>
            </a:r>
            <a:r>
              <a:rPr lang="cs-CZ" dirty="0">
                <a:latin typeface="Book Antiqua" panose="02040602050305030304" pitchFamily="18" charset="0"/>
              </a:rPr>
              <a:t> a jeho </a:t>
            </a:r>
            <a:r>
              <a:rPr lang="cs-CZ" i="1" dirty="0">
                <a:latin typeface="Book Antiqua" panose="02040602050305030304" pitchFamily="18" charset="0"/>
              </a:rPr>
              <a:t>David</a:t>
            </a:r>
          </a:p>
        </p:txBody>
      </p:sp>
      <p:pic>
        <p:nvPicPr>
          <p:cNvPr id="5122" name="Picture 2" descr="https://upload.wikimedia.org/wikipedia/commons/thumb/e/e6/Belvedere_Apollo_Pio-Clementino_Inv1015.jpg/800px-Belvedere_Apollo_Pio-Clementino_Inv1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593841"/>
            <a:ext cx="2239413" cy="360023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Jednoduché závorky 30"/>
          <p:cNvSpPr/>
          <p:nvPr/>
        </p:nvSpPr>
        <p:spPr>
          <a:xfrm>
            <a:off x="3683091" y="4209136"/>
            <a:ext cx="2376264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řecký </a:t>
            </a:r>
            <a:r>
              <a:rPr lang="cs-CZ" i="1" dirty="0">
                <a:latin typeface="Book Antiqua" panose="02040602050305030304" pitchFamily="18" charset="0"/>
              </a:rPr>
              <a:t>Apollón</a:t>
            </a:r>
            <a:r>
              <a:rPr lang="cs-CZ" dirty="0">
                <a:latin typeface="Book Antiqua" panose="02040602050305030304" pitchFamily="18" charset="0"/>
              </a:rPr>
              <a:t> z roku 170 n.l.</a:t>
            </a:r>
            <a:endParaRPr lang="cs-CZ" i="1" dirty="0">
              <a:latin typeface="Book Antiqua" panose="02040602050305030304" pitchFamily="18" charset="0"/>
            </a:endParaRPr>
          </a:p>
        </p:txBody>
      </p:sp>
      <p:pic>
        <p:nvPicPr>
          <p:cNvPr id="5124" name="Picture 4" descr="Výsledek obrázku pro donatello dav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078" y="3210860"/>
            <a:ext cx="2370720" cy="3556080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Jednoduché závorky 33"/>
          <p:cNvSpPr/>
          <p:nvPr/>
        </p:nvSpPr>
        <p:spPr>
          <a:xfrm>
            <a:off x="4427984" y="5967806"/>
            <a:ext cx="2376264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 err="1">
                <a:latin typeface="Book Antiqua" panose="02040602050305030304" pitchFamily="18" charset="0"/>
              </a:rPr>
              <a:t>Donatello</a:t>
            </a:r>
            <a:r>
              <a:rPr lang="cs-CZ" dirty="0">
                <a:latin typeface="Book Antiqua" panose="02040602050305030304" pitchFamily="18" charset="0"/>
              </a:rPr>
              <a:t> a jeho bronzový </a:t>
            </a:r>
            <a:r>
              <a:rPr lang="cs-CZ" i="1" dirty="0">
                <a:latin typeface="Book Antiqua" panose="02040602050305030304" pitchFamily="18" charset="0"/>
              </a:rPr>
              <a:t>David</a:t>
            </a:r>
          </a:p>
        </p:txBody>
      </p:sp>
      <p:sp>
        <p:nvSpPr>
          <p:cNvPr id="37" name="Obdélník s odříznutým rohem na stejné straně 36"/>
          <p:cNvSpPr/>
          <p:nvPr/>
        </p:nvSpPr>
        <p:spPr>
          <a:xfrm>
            <a:off x="1930440" y="3561064"/>
            <a:ext cx="1656184" cy="648072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i náboženské motivy</a:t>
            </a:r>
          </a:p>
        </p:txBody>
      </p:sp>
      <p:pic>
        <p:nvPicPr>
          <p:cNvPr id="5126" name="Picture 6" descr="Výsledek obrázku pro michelangelo pie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21" y="4197380"/>
            <a:ext cx="3457738" cy="261366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Jednoduché závorky 47"/>
          <p:cNvSpPr/>
          <p:nvPr/>
        </p:nvSpPr>
        <p:spPr>
          <a:xfrm>
            <a:off x="3667123" y="5102932"/>
            <a:ext cx="2376264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Michelangelova </a:t>
            </a:r>
            <a:r>
              <a:rPr lang="cs-CZ" i="1" dirty="0">
                <a:latin typeface="Book Antiqua" panose="02040602050305030304" pitchFamily="18" charset="0"/>
              </a:rPr>
              <a:t>Pieta</a:t>
            </a:r>
          </a:p>
        </p:txBody>
      </p:sp>
    </p:spTree>
    <p:extLst>
      <p:ext uri="{BB962C8B-B14F-4D97-AF65-F5344CB8AC3E}">
        <p14:creationId xmlns:p14="http://schemas.microsoft.com/office/powerpoint/2010/main" val="1455735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1" grpId="0" animBg="1"/>
      <p:bldP spid="12" grpId="0" animBg="1"/>
      <p:bldP spid="13" grpId="0" animBg="1"/>
      <p:bldP spid="29" grpId="0" animBg="1"/>
      <p:bldP spid="31" grpId="0" animBg="1"/>
      <p:bldP spid="34" grpId="0" animBg="1"/>
      <p:bldP spid="3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-18550"/>
            <a:ext cx="82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18</a:t>
            </a:r>
          </a:p>
          <a:p>
            <a:endParaRPr lang="cs-CZ" sz="2400" dirty="0"/>
          </a:p>
        </p:txBody>
      </p:sp>
      <p:cxnSp>
        <p:nvCxnSpPr>
          <p:cNvPr id="10" name="Přímá spojnice 9"/>
          <p:cNvCxnSpPr>
            <a:stCxn id="14" idx="2"/>
            <a:endCxn id="20" idx="3"/>
          </p:cNvCxnSpPr>
          <p:nvPr/>
        </p:nvCxnSpPr>
        <p:spPr>
          <a:xfrm>
            <a:off x="1680192" y="1844824"/>
            <a:ext cx="1532478" cy="171624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>
            <a:stCxn id="14" idx="2"/>
            <a:endCxn id="18" idx="3"/>
          </p:cNvCxnSpPr>
          <p:nvPr/>
        </p:nvCxnSpPr>
        <p:spPr>
          <a:xfrm flipH="1">
            <a:off x="1136832" y="1844824"/>
            <a:ext cx="543360" cy="15550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Přímá spojnice 11"/>
          <p:cNvCxnSpPr>
            <a:stCxn id="14" idx="2"/>
            <a:endCxn id="19" idx="3"/>
          </p:cNvCxnSpPr>
          <p:nvPr/>
        </p:nvCxnSpPr>
        <p:spPr>
          <a:xfrm flipH="1">
            <a:off x="962085" y="1844824"/>
            <a:ext cx="718107" cy="93610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12"/>
          <p:cNvCxnSpPr>
            <a:stCxn id="14" idx="2"/>
            <a:endCxn id="17" idx="3"/>
          </p:cNvCxnSpPr>
          <p:nvPr/>
        </p:nvCxnSpPr>
        <p:spPr>
          <a:xfrm>
            <a:off x="1680192" y="1844824"/>
            <a:ext cx="1194399" cy="85357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Zaoblený obdélník 13"/>
          <p:cNvSpPr/>
          <p:nvPr/>
        </p:nvSpPr>
        <p:spPr>
          <a:xfrm>
            <a:off x="780092" y="1196752"/>
            <a:ext cx="1800200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Základní znaky:</a:t>
            </a:r>
          </a:p>
        </p:txBody>
      </p:sp>
      <p:sp>
        <p:nvSpPr>
          <p:cNvPr id="15" name="Šipka dolů 14"/>
          <p:cNvSpPr/>
          <p:nvPr/>
        </p:nvSpPr>
        <p:spPr>
          <a:xfrm>
            <a:off x="2412561" y="628444"/>
            <a:ext cx="345971" cy="56830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Stužka nahoru 15"/>
          <p:cNvSpPr/>
          <p:nvPr/>
        </p:nvSpPr>
        <p:spPr>
          <a:xfrm>
            <a:off x="133993" y="310177"/>
            <a:ext cx="4824536" cy="576064"/>
          </a:xfrm>
          <a:prstGeom prst="ribbon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Malířství</a:t>
            </a:r>
          </a:p>
        </p:txBody>
      </p:sp>
      <p:sp>
        <p:nvSpPr>
          <p:cNvPr id="17" name="Obdélník s odříznutým rohem na stejné straně 16"/>
          <p:cNvSpPr/>
          <p:nvPr/>
        </p:nvSpPr>
        <p:spPr>
          <a:xfrm>
            <a:off x="2046499" y="2698399"/>
            <a:ext cx="1656184" cy="622406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deskové a knižní malby</a:t>
            </a:r>
          </a:p>
        </p:txBody>
      </p:sp>
      <p:sp>
        <p:nvSpPr>
          <p:cNvPr id="18" name="Obdélník s odříznutým rohem na stejné straně 17"/>
          <p:cNvSpPr/>
          <p:nvPr/>
        </p:nvSpPr>
        <p:spPr>
          <a:xfrm>
            <a:off x="89330" y="2000328"/>
            <a:ext cx="2095003" cy="470676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realismus</a:t>
            </a:r>
          </a:p>
        </p:txBody>
      </p:sp>
      <p:sp>
        <p:nvSpPr>
          <p:cNvPr id="19" name="Obdélník s odříznutým rohem na stejné straně 18"/>
          <p:cNvSpPr/>
          <p:nvPr/>
        </p:nvSpPr>
        <p:spPr>
          <a:xfrm>
            <a:off x="133993" y="2780928"/>
            <a:ext cx="1656184" cy="964328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přesnost a lineární perspektiva</a:t>
            </a:r>
          </a:p>
        </p:txBody>
      </p:sp>
      <p:sp>
        <p:nvSpPr>
          <p:cNvPr id="20" name="Obdélník s odříznutým rohem na stejné straně 19"/>
          <p:cNvSpPr/>
          <p:nvPr/>
        </p:nvSpPr>
        <p:spPr>
          <a:xfrm>
            <a:off x="2384578" y="3561064"/>
            <a:ext cx="1656184" cy="804040"/>
          </a:xfrm>
          <a:prstGeom prst="snip2Same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solidFill>
                  <a:schemeClr val="bg1"/>
                </a:solidFill>
                <a:latin typeface="Book Antiqua" panose="02040602050305030304" pitchFamily="18" charset="0"/>
              </a:rPr>
              <a:t>fresky (malby na omítku)</a:t>
            </a:r>
          </a:p>
        </p:txBody>
      </p:sp>
      <p:pic>
        <p:nvPicPr>
          <p:cNvPr id="6146" name="Picture 2" descr="Výsledek obrázku pro botticelli ven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2999"/>
            <a:ext cx="4621789" cy="290659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Jednoduché závorky 24"/>
          <p:cNvSpPr/>
          <p:nvPr/>
        </p:nvSpPr>
        <p:spPr>
          <a:xfrm>
            <a:off x="2698349" y="1656263"/>
            <a:ext cx="1820287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Botticelliho </a:t>
            </a:r>
            <a:r>
              <a:rPr lang="cs-CZ" i="1" dirty="0">
                <a:latin typeface="Book Antiqua" panose="02040602050305030304" pitchFamily="18" charset="0"/>
              </a:rPr>
              <a:t>Zrození Venuše</a:t>
            </a:r>
          </a:p>
        </p:txBody>
      </p:sp>
      <p:pic>
        <p:nvPicPr>
          <p:cNvPr id="6150" name="Picture 6" descr="Výsledek obrázku pro renaissance panel pain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757" y="3221017"/>
            <a:ext cx="5159784" cy="287227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ouvisející obrázek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3" y="4179119"/>
            <a:ext cx="3781047" cy="26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Jednoduché závorky 29"/>
          <p:cNvSpPr/>
          <p:nvPr/>
        </p:nvSpPr>
        <p:spPr>
          <a:xfrm>
            <a:off x="3795829" y="6186264"/>
            <a:ext cx="2376264" cy="64807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Rafaelova výzdoba </a:t>
            </a:r>
            <a:r>
              <a:rPr lang="cs-CZ" i="1" dirty="0">
                <a:latin typeface="Book Antiqua" panose="02040602050305030304" pitchFamily="18" charset="0"/>
              </a:rPr>
              <a:t>Sixtinské kaple</a:t>
            </a:r>
          </a:p>
        </p:txBody>
      </p:sp>
    </p:spTree>
    <p:extLst>
      <p:ext uri="{BB962C8B-B14F-4D97-AF65-F5344CB8AC3E}">
        <p14:creationId xmlns:p14="http://schemas.microsoft.com/office/powerpoint/2010/main" val="806303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5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Jednoduché závorky 11"/>
          <p:cNvSpPr/>
          <p:nvPr/>
        </p:nvSpPr>
        <p:spPr>
          <a:xfrm>
            <a:off x="929203" y="4931656"/>
            <a:ext cx="1800200" cy="43204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Mona Lisa</a:t>
            </a:r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891881" y="5581727"/>
            <a:ext cx="2339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Calibri" panose="020F0502020204030204" pitchFamily="34" charset="0"/>
              </a:rPr>
              <a:t>© Lukáš </a:t>
            </a:r>
            <a:r>
              <a:rPr lang="cs-CZ" sz="1600" dirty="0" err="1">
                <a:latin typeface="Calibri" panose="020F0502020204030204" pitchFamily="34" charset="0"/>
              </a:rPr>
              <a:t>Lanč</a:t>
            </a:r>
            <a:r>
              <a:rPr lang="cs-CZ" sz="1600" dirty="0">
                <a:latin typeface="Calibri" panose="020F0502020204030204" pitchFamily="34" charset="0"/>
              </a:rPr>
              <a:t> 2018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0" y="-18550"/>
            <a:ext cx="82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18</a:t>
            </a:r>
          </a:p>
          <a:p>
            <a:endParaRPr lang="cs-CZ" sz="2400" dirty="0"/>
          </a:p>
        </p:txBody>
      </p:sp>
      <p:sp>
        <p:nvSpPr>
          <p:cNvPr id="2" name="Popisek se šipkou dolů 1"/>
          <p:cNvSpPr/>
          <p:nvPr/>
        </p:nvSpPr>
        <p:spPr>
          <a:xfrm>
            <a:off x="4734272" y="212282"/>
            <a:ext cx="4158208" cy="864096"/>
          </a:xfrm>
          <a:prstGeom prst="down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Leonardo da Vinci</a:t>
            </a:r>
          </a:p>
        </p:txBody>
      </p:sp>
      <p:sp>
        <p:nvSpPr>
          <p:cNvPr id="3" name="Jednoduché závorky 2"/>
          <p:cNvSpPr/>
          <p:nvPr/>
        </p:nvSpPr>
        <p:spPr>
          <a:xfrm>
            <a:off x="2267744" y="356298"/>
            <a:ext cx="2304256" cy="576064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1452 - 1519</a:t>
            </a:r>
          </a:p>
        </p:txBody>
      </p:sp>
      <p:sp>
        <p:nvSpPr>
          <p:cNvPr id="10" name="Ohnutý roh 9"/>
          <p:cNvSpPr/>
          <p:nvPr/>
        </p:nvSpPr>
        <p:spPr>
          <a:xfrm>
            <a:off x="5337212" y="1340768"/>
            <a:ext cx="2952328" cy="187220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cs-CZ" altLang="cs-CZ" dirty="0">
                <a:latin typeface="Book Antiqua" panose="02040602050305030304" pitchFamily="18" charset="0"/>
                <a:cs typeface="Times New Roman" pitchFamily="18" charset="0"/>
              </a:rPr>
              <a:t>nejuniverzálnější osobnost: sochař, malíř,</a:t>
            </a:r>
            <a:r>
              <a:rPr lang="cs-CZ" altLang="cs-CZ" dirty="0">
                <a:latin typeface="Book Antiqua" panose="02040602050305030304" pitchFamily="18" charset="0"/>
              </a:rPr>
              <a:t> </a:t>
            </a:r>
            <a:r>
              <a:rPr lang="cs-CZ" altLang="cs-CZ" dirty="0">
                <a:latin typeface="Book Antiqua" panose="02040602050305030304" pitchFamily="18" charset="0"/>
                <a:cs typeface="Times New Roman" pitchFamily="18" charset="0"/>
              </a:rPr>
              <a:t>architekt, matematik, vynálezce, hudebník</a:t>
            </a:r>
            <a:r>
              <a:rPr lang="cs-CZ" altLang="cs-CZ" dirty="0">
                <a:latin typeface="Book Antiqua" panose="02040602050305030304" pitchFamily="18" charset="0"/>
              </a:rPr>
              <a:t>, </a:t>
            </a:r>
            <a:r>
              <a:rPr lang="cs-CZ" altLang="cs-CZ" dirty="0">
                <a:latin typeface="Book Antiqua" panose="02040602050305030304" pitchFamily="18" charset="0"/>
                <a:cs typeface="Times New Roman" pitchFamily="18" charset="0"/>
              </a:rPr>
              <a:t>přírodovědec,…</a:t>
            </a:r>
            <a:endParaRPr lang="cs-CZ" altLang="cs-CZ" dirty="0">
              <a:latin typeface="Book Antiqua" panose="02040602050305030304" pitchFamily="18" charset="0"/>
            </a:endParaRPr>
          </a:p>
        </p:txBody>
      </p:sp>
      <p:pic>
        <p:nvPicPr>
          <p:cNvPr id="7170" name="Picture 2" descr="Výsledek obrázku pro mona li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63" y="1058688"/>
            <a:ext cx="3006080" cy="3789809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ek obrázku pro da vinci woman with ermi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65" y="1340768"/>
            <a:ext cx="3230091" cy="4223046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Jednoduché závorky 15"/>
          <p:cNvSpPr/>
          <p:nvPr/>
        </p:nvSpPr>
        <p:spPr>
          <a:xfrm>
            <a:off x="1901310" y="5675520"/>
            <a:ext cx="1800200" cy="561792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Dáma s hranostajem</a:t>
            </a:r>
          </a:p>
        </p:txBody>
      </p:sp>
      <p:pic>
        <p:nvPicPr>
          <p:cNvPr id="7174" name="Picture 6" descr="Výsledek obrázku pro last supper da vinc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418" y="3293015"/>
            <a:ext cx="7060339" cy="3110963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Jednoduché závorky 17"/>
          <p:cNvSpPr/>
          <p:nvPr/>
        </p:nvSpPr>
        <p:spPr>
          <a:xfrm>
            <a:off x="4416456" y="6350555"/>
            <a:ext cx="2502024" cy="432048"/>
          </a:xfrm>
          <a:prstGeom prst="bracketPair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Book Antiqua" panose="02040602050305030304" pitchFamily="18" charset="0"/>
              </a:rPr>
              <a:t>Poslední večeře Páně</a:t>
            </a:r>
          </a:p>
        </p:txBody>
      </p:sp>
    </p:spTree>
    <p:extLst>
      <p:ext uri="{BB962C8B-B14F-4D97-AF65-F5344CB8AC3E}">
        <p14:creationId xmlns:p14="http://schemas.microsoft.com/office/powerpoint/2010/main" val="806303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 animBg="1"/>
      <p:bldP spid="10" grpId="0" animBg="1"/>
      <p:bldP spid="16" grpId="0" animBg="1"/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tí písma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Lití písm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Lití písm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896</TotalTime>
  <Words>1296</Words>
  <Application>Microsoft Office PowerPoint</Application>
  <PresentationFormat>Předvádění na obrazovce (4:3)</PresentationFormat>
  <Paragraphs>335</Paragraphs>
  <Slides>32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Book Antiqua</vt:lpstr>
      <vt:lpstr>Calibri</vt:lpstr>
      <vt:lpstr>Rockwell</vt:lpstr>
      <vt:lpstr>Wingdings 2</vt:lpstr>
      <vt:lpstr>Lití písma</vt:lpstr>
      <vt:lpstr>Renesance a humanismus Zámořské plavby Reformace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Conquistadoři</vt:lpstr>
      <vt:lpstr>Prezentace aplikace PowerPoint</vt:lpstr>
      <vt:lpstr>Důsledky zámořských objevů</vt:lpstr>
      <vt:lpstr>Prezentace aplikace PowerPoint</vt:lpstr>
      <vt:lpstr>Prezentace aplikace PowerPoint</vt:lpstr>
      <vt:lpstr>Hospodářské změny v 16. stol.</vt:lpstr>
      <vt:lpstr>Prezentace aplikace PowerPoint</vt:lpstr>
      <vt:lpstr>Prezentace aplikace PowerPoint</vt:lpstr>
      <vt:lpstr>Manufaktury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Reformace v Anglii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studia dějepisu Pravěcí předchůdci člověka Členění dávné historie</dc:title>
  <dc:creator>Lukáš Lanč</dc:creator>
  <cp:lastModifiedBy>Lanč Lukáš</cp:lastModifiedBy>
  <cp:revision>57</cp:revision>
  <dcterms:created xsi:type="dcterms:W3CDTF">2018-01-23T11:04:38Z</dcterms:created>
  <dcterms:modified xsi:type="dcterms:W3CDTF">2020-09-24T23:46:36Z</dcterms:modified>
</cp:coreProperties>
</file>